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handoutMasterIdLst>
    <p:handoutMasterId r:id="rId90"/>
  </p:handoutMasterIdLst>
  <p:sldIdLst>
    <p:sldId id="257" r:id="rId2"/>
    <p:sldId id="365" r:id="rId3"/>
    <p:sldId id="258" r:id="rId4"/>
    <p:sldId id="259" r:id="rId5"/>
    <p:sldId id="366" r:id="rId6"/>
    <p:sldId id="261" r:id="rId7"/>
    <p:sldId id="367" r:id="rId8"/>
    <p:sldId id="357" r:id="rId9"/>
    <p:sldId id="364" r:id="rId10"/>
    <p:sldId id="361" r:id="rId11"/>
    <p:sldId id="362" r:id="rId12"/>
    <p:sldId id="363" r:id="rId13"/>
    <p:sldId id="405" r:id="rId14"/>
    <p:sldId id="406" r:id="rId15"/>
    <p:sldId id="407" r:id="rId16"/>
    <p:sldId id="408" r:id="rId17"/>
    <p:sldId id="409" r:id="rId18"/>
    <p:sldId id="410" r:id="rId19"/>
    <p:sldId id="411" r:id="rId20"/>
    <p:sldId id="412" r:id="rId21"/>
    <p:sldId id="374" r:id="rId22"/>
    <p:sldId id="368" r:id="rId23"/>
    <p:sldId id="262" r:id="rId24"/>
    <p:sldId id="263" r:id="rId25"/>
    <p:sldId id="369" r:id="rId26"/>
    <p:sldId id="265" r:id="rId27"/>
    <p:sldId id="370" r:id="rId28"/>
    <p:sldId id="266" r:id="rId29"/>
    <p:sldId id="371" r:id="rId30"/>
    <p:sldId id="268" r:id="rId31"/>
    <p:sldId id="269" r:id="rId32"/>
    <p:sldId id="372" r:id="rId33"/>
    <p:sldId id="376" r:id="rId34"/>
    <p:sldId id="387" r:id="rId35"/>
    <p:sldId id="389" r:id="rId36"/>
    <p:sldId id="390" r:id="rId37"/>
    <p:sldId id="392" r:id="rId38"/>
    <p:sldId id="391" r:id="rId39"/>
    <p:sldId id="388" r:id="rId40"/>
    <p:sldId id="386" r:id="rId41"/>
    <p:sldId id="393" r:id="rId42"/>
    <p:sldId id="394" r:id="rId43"/>
    <p:sldId id="277" r:id="rId44"/>
    <p:sldId id="278" r:id="rId45"/>
    <p:sldId id="350" r:id="rId46"/>
    <p:sldId id="380" r:id="rId47"/>
    <p:sldId id="378" r:id="rId48"/>
    <p:sldId id="379" r:id="rId49"/>
    <p:sldId id="381" r:id="rId50"/>
    <p:sldId id="382" r:id="rId51"/>
    <p:sldId id="298" r:id="rId52"/>
    <p:sldId id="299" r:id="rId53"/>
    <p:sldId id="300" r:id="rId54"/>
    <p:sldId id="384" r:id="rId55"/>
    <p:sldId id="385" r:id="rId56"/>
    <p:sldId id="402" r:id="rId57"/>
    <p:sldId id="312" r:id="rId58"/>
    <p:sldId id="403" r:id="rId59"/>
    <p:sldId id="404" r:id="rId60"/>
    <p:sldId id="313" r:id="rId61"/>
    <p:sldId id="398" r:id="rId62"/>
    <p:sldId id="399" r:id="rId63"/>
    <p:sldId id="400" r:id="rId64"/>
    <p:sldId id="317" r:id="rId65"/>
    <p:sldId id="354" r:id="rId66"/>
    <p:sldId id="355" r:id="rId67"/>
    <p:sldId id="356" r:id="rId68"/>
    <p:sldId id="318" r:id="rId69"/>
    <p:sldId id="314" r:id="rId70"/>
    <p:sldId id="315" r:id="rId71"/>
    <p:sldId id="316" r:id="rId72"/>
    <p:sldId id="319" r:id="rId73"/>
    <p:sldId id="320" r:id="rId74"/>
    <p:sldId id="321" r:id="rId75"/>
    <p:sldId id="375" r:id="rId76"/>
    <p:sldId id="322" r:id="rId77"/>
    <p:sldId id="324" r:id="rId78"/>
    <p:sldId id="323" r:id="rId79"/>
    <p:sldId id="413" r:id="rId80"/>
    <p:sldId id="414" r:id="rId81"/>
    <p:sldId id="415" r:id="rId82"/>
    <p:sldId id="418" r:id="rId83"/>
    <p:sldId id="419" r:id="rId84"/>
    <p:sldId id="332" r:id="rId85"/>
    <p:sldId id="333" r:id="rId86"/>
    <p:sldId id="334" r:id="rId87"/>
    <p:sldId id="340" r:id="rId88"/>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98" autoAdjust="0"/>
    <p:restoredTop sz="86392" autoAdjust="0"/>
  </p:normalViewPr>
  <p:slideViewPr>
    <p:cSldViewPr>
      <p:cViewPr varScale="1">
        <p:scale>
          <a:sx n="113" d="100"/>
          <a:sy n="113" d="100"/>
        </p:scale>
        <p:origin x="102" y="96"/>
      </p:cViewPr>
      <p:guideLst>
        <p:guide orient="horz" pos="2160"/>
        <p:guide pos="2880"/>
      </p:guideLst>
    </p:cSldViewPr>
  </p:slideViewPr>
  <p:outlineViewPr>
    <p:cViewPr>
      <p:scale>
        <a:sx n="33" d="100"/>
        <a:sy n="33" d="100"/>
      </p:scale>
      <p:origin x="0" y="-14820"/>
    </p:cViewPr>
  </p:outlineViewPr>
  <p:notesTextViewPr>
    <p:cViewPr>
      <p:scale>
        <a:sx n="100" d="100"/>
        <a:sy n="100" d="100"/>
      </p:scale>
      <p:origin x="0" y="0"/>
    </p:cViewPr>
  </p:notesTextViewPr>
  <p:sorterViewPr>
    <p:cViewPr varScale="1">
      <p:scale>
        <a:sx n="1" d="1"/>
        <a:sy n="1" d="1"/>
      </p:scale>
      <p:origin x="0" y="-129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DB54454-99F6-4250-B3A7-D16A38EE5D2A}"/>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88EB349-4A1E-49EB-845A-D23F1D3CED81}"/>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23400484-E62F-41EE-AB96-00A0378F291A}" type="datetimeFigureOut">
              <a:rPr lang="sv-SE" smtClean="0"/>
              <a:t>2018-09-14</a:t>
            </a:fld>
            <a:endParaRPr lang="sv-SE"/>
          </a:p>
        </p:txBody>
      </p:sp>
      <p:sp>
        <p:nvSpPr>
          <p:cNvPr id="4" name="Platshållare för sidfot 3">
            <a:extLst>
              <a:ext uri="{FF2B5EF4-FFF2-40B4-BE49-F238E27FC236}">
                <a16:creationId xmlns:a16="http://schemas.microsoft.com/office/drawing/2014/main" id="{06669FBF-9B26-4EF1-96A9-4A1FD1FA9529}"/>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0929320-2580-4DAF-B2CE-10A7467D5A17}"/>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170413DE-E6D3-4EBE-B20A-A5E38B55A324}" type="slidenum">
              <a:rPr lang="sv-SE" smtClean="0"/>
              <a:t>‹#›</a:t>
            </a:fld>
            <a:endParaRPr lang="sv-SE"/>
          </a:p>
        </p:txBody>
      </p:sp>
    </p:spTree>
    <p:extLst>
      <p:ext uri="{BB962C8B-B14F-4D97-AF65-F5344CB8AC3E}">
        <p14:creationId xmlns:p14="http://schemas.microsoft.com/office/powerpoint/2010/main" val="350392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B0F6E29-728C-43D0-9BD6-75C3A93DD563}" type="datetimeFigureOut">
              <a:rPr lang="sv-SE" smtClean="0"/>
              <a:pPr/>
              <a:t>2018-09-14</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F5DC468-99B2-4914-9D59-823A694AEBE8}" type="slidenum">
              <a:rPr lang="sv-SE" smtClean="0"/>
              <a:pPr/>
              <a:t>‹#›</a:t>
            </a:fld>
            <a:endParaRPr lang="sv-SE"/>
          </a:p>
        </p:txBody>
      </p:sp>
    </p:spTree>
    <p:extLst>
      <p:ext uri="{BB962C8B-B14F-4D97-AF65-F5344CB8AC3E}">
        <p14:creationId xmlns:p14="http://schemas.microsoft.com/office/powerpoint/2010/main" val="120410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ndningsskydd.nu/"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6F3B393-50C6-48C4-B101-FAE312B6B3FD}" type="slidenum">
              <a:rPr lang="sv-SE" smtClean="0"/>
              <a:pPr/>
              <a:t>1</a:t>
            </a:fld>
            <a:endParaRPr lang="sv-S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Gränsvärde för en heldag men man får exponeras för mer under en begränsad tid.</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27</a:t>
            </a:fld>
            <a:endParaRPr lang="sv-SE"/>
          </a:p>
        </p:txBody>
      </p:sp>
    </p:spTree>
    <p:extLst>
      <p:ext uri="{BB962C8B-B14F-4D97-AF65-F5344CB8AC3E}">
        <p14:creationId xmlns:p14="http://schemas.microsoft.com/office/powerpoint/2010/main" val="62989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animering</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29</a:t>
            </a:fld>
            <a:endParaRPr lang="sv-SE"/>
          </a:p>
        </p:txBody>
      </p:sp>
    </p:spTree>
    <p:extLst>
      <p:ext uri="{BB962C8B-B14F-4D97-AF65-F5344CB8AC3E}">
        <p14:creationId xmlns:p14="http://schemas.microsoft.com/office/powerpoint/2010/main" val="206825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30</a:t>
            </a:fld>
            <a:endParaRPr lang="sv-SE"/>
          </a:p>
        </p:txBody>
      </p:sp>
    </p:spTree>
    <p:extLst>
      <p:ext uri="{BB962C8B-B14F-4D97-AF65-F5344CB8AC3E}">
        <p14:creationId xmlns:p14="http://schemas.microsoft.com/office/powerpoint/2010/main" val="305313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beläggningen ska fungera måste underlaget vara utformat för att uppta avsedd belastning med  tanke på sprickor, rörelsefogar och dylikt. Det är också viktigt att tänka på att </a:t>
            </a:r>
            <a:r>
              <a:rPr lang="sv-SE" dirty="0" err="1"/>
              <a:t>ythållfastheten</a:t>
            </a:r>
            <a:r>
              <a:rPr lang="sv-SE" dirty="0"/>
              <a:t> hos  betongunderlaget eller avjämningen måste vara tillräckligt stor för att klara de spänningar som uppkommer  vid beläggningens härdning.   </a:t>
            </a:r>
          </a:p>
          <a:p>
            <a:endParaRPr lang="sv-SE" dirty="0"/>
          </a:p>
          <a:p>
            <a:r>
              <a:rPr lang="sv-SE" dirty="0" err="1"/>
              <a:t>Ytdraghållfastheten</a:t>
            </a:r>
            <a:r>
              <a:rPr lang="sv-SE" dirty="0"/>
              <a:t> hos underlaget ska bestämmas med den metod som finns angiven i SS‐EN 1542 och ska överstiga 1,5 </a:t>
            </a:r>
            <a:r>
              <a:rPr lang="sv-SE" dirty="0" err="1"/>
              <a:t>MPa</a:t>
            </a:r>
            <a:r>
              <a:rPr lang="sv-SE" dirty="0"/>
              <a:t> efter det att svaga ytskikt och liknande avlägsnats. Avjämningsmassor ska användas enligt  leverantörens rekommendationer.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33</a:t>
            </a:fld>
            <a:endParaRPr lang="sv-SE"/>
          </a:p>
        </p:txBody>
      </p:sp>
    </p:spTree>
    <p:extLst>
      <p:ext uri="{BB962C8B-B14F-4D97-AF65-F5344CB8AC3E}">
        <p14:creationId xmlns:p14="http://schemas.microsoft.com/office/powerpoint/2010/main" val="235176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sprickor och skador i golvet förekommer skall dessa lagas upp före beläggningen. Sprickorna sågas upp  med t.ex. en vinkelslip varefter sprickorna grunderas och injiceras alternativt spacklas med ett spackel av  härdplast. Observera att detta ej gäller rörelsefogar.  Undersök hur anslutningar mot brunnar, rännor,  trösklar och övergångar till andra material kan utföras. Observera att vid tung mekanisk belastning samt  stora temperaturväxlingar ställs mycket höga krav på anslutningar i allmänhet. </a:t>
            </a:r>
          </a:p>
          <a:p>
            <a:r>
              <a:rPr lang="sv-SE" dirty="0"/>
              <a:t>Se även </a:t>
            </a:r>
            <a:r>
              <a:rPr lang="sv-SE" dirty="0" err="1"/>
              <a:t>SVEFF:s</a:t>
            </a:r>
            <a:r>
              <a:rPr lang="sv-SE" dirty="0"/>
              <a:t>  Branschrekommendation för Detaljanslutningar ‐ Principer.  </a:t>
            </a:r>
          </a:p>
          <a:p>
            <a:r>
              <a:rPr lang="sv-SE" dirty="0"/>
              <a:t>Betongytan skall vara torr och minst 4 veckor gammal. Betongens relativa fuktighet skall vara under 93 %.  Generellt sett ska luftens, ytans och massans temperatur under arbetet </a:t>
            </a:r>
          </a:p>
          <a:p>
            <a:r>
              <a:rPr lang="sv-SE" dirty="0"/>
              <a:t>och medan massan härdar vara över  +15 ºC och den relativa luftfuktigheten under 80%. Vid osäkerhet skall leverantör eller konsult kontaktas.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34</a:t>
            </a:fld>
            <a:endParaRPr lang="sv-SE"/>
          </a:p>
        </p:txBody>
      </p:sp>
    </p:spTree>
    <p:extLst>
      <p:ext uri="{BB962C8B-B14F-4D97-AF65-F5344CB8AC3E}">
        <p14:creationId xmlns:p14="http://schemas.microsoft.com/office/powerpoint/2010/main" val="406420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Nya betongytor   </a:t>
            </a:r>
          </a:p>
          <a:p>
            <a:r>
              <a:rPr lang="sv-SE" dirty="0"/>
              <a:t>Om den </a:t>
            </a:r>
            <a:r>
              <a:rPr lang="sv-SE" dirty="0" err="1"/>
              <a:t>nygjutna</a:t>
            </a:r>
            <a:r>
              <a:rPr lang="sv-SE" dirty="0"/>
              <a:t> ytan uppvisar onormala ojämnheter måste ytan slipas.  Avlägsna orenheter såsom olja, fett och smuts med lämpligt rengöringsmedel. Efter det att ytan rengjorts  skall cementhuden tas bort. De vanligaste metoderna för att göra detta är diamantslipning eller  </a:t>
            </a:r>
            <a:r>
              <a:rPr lang="sv-SE" dirty="0" err="1"/>
              <a:t>stålkuleblästring</a:t>
            </a:r>
            <a:r>
              <a:rPr lang="sv-SE" dirty="0"/>
              <a:t>.   Kontrollera fall och nivåer på golvet.</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35</a:t>
            </a:fld>
            <a:endParaRPr lang="sv-SE"/>
          </a:p>
        </p:txBody>
      </p:sp>
    </p:spTree>
    <p:extLst>
      <p:ext uri="{BB962C8B-B14F-4D97-AF65-F5344CB8AC3E}">
        <p14:creationId xmlns:p14="http://schemas.microsoft.com/office/powerpoint/2010/main" val="122785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Gamla betongytor   </a:t>
            </a:r>
          </a:p>
          <a:p>
            <a:r>
              <a:rPr lang="sv-SE" dirty="0"/>
              <a:t>Äldre betongytor kan ha en gammal beläggning eller målning som skall ersättas och normalt skall alltid den  gamla ytbehandlingen avlägsnas. </a:t>
            </a:r>
          </a:p>
          <a:p>
            <a:r>
              <a:rPr lang="sv-SE" dirty="0"/>
              <a:t>Maskinleverantörerna har flertalet olika verktyg och maskiner för  borttagning av gamla ytskikt. Avlägsna orenheter såsom olja, fett och smuts med lämpligt rengöringsmedel.  </a:t>
            </a:r>
          </a:p>
          <a:p>
            <a:r>
              <a:rPr lang="sv-SE" dirty="0"/>
              <a:t>Efter det att ytan rengjorts skall ytan förbehandlas genom en för underlaget lämpligt vald förbehandling.   Kontrollera fall och nivåer på golvet.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36</a:t>
            </a:fld>
            <a:endParaRPr lang="sv-SE"/>
          </a:p>
        </p:txBody>
      </p:sp>
    </p:spTree>
    <p:extLst>
      <p:ext uri="{BB962C8B-B14F-4D97-AF65-F5344CB8AC3E}">
        <p14:creationId xmlns:p14="http://schemas.microsoft.com/office/powerpoint/2010/main" val="62697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Keramiska plattor och andra mineraliska underlag  </a:t>
            </a:r>
          </a:p>
          <a:p>
            <a:r>
              <a:rPr lang="sv-SE" dirty="0"/>
              <a:t>Innan beslut om läggning skall noggrann kontroll av vidhäftning, ”bom”, ske och framför allt fuktkontroll  utföras.  Ytan skall saneras med lämpligt rengöringsmedel eller genom mekanisk rengöring. </a:t>
            </a:r>
          </a:p>
          <a:p>
            <a:r>
              <a:rPr lang="sv-SE" dirty="0"/>
              <a:t>Beakta fogar  -Åtgärda  vid behov genom att rengöra och återfylla de rörelseupptagande fogarna med elastisk massa enligt  leverantörens anvisningar.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37</a:t>
            </a:fld>
            <a:endParaRPr lang="sv-SE"/>
          </a:p>
        </p:txBody>
      </p:sp>
    </p:spTree>
    <p:extLst>
      <p:ext uri="{BB962C8B-B14F-4D97-AF65-F5344CB8AC3E}">
        <p14:creationId xmlns:p14="http://schemas.microsoft.com/office/powerpoint/2010/main" val="293468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Bitumenbaserade underlag  </a:t>
            </a:r>
          </a:p>
          <a:p>
            <a:r>
              <a:rPr lang="sv-SE" dirty="0"/>
              <a:t> Generellt skall beläggning på bitumenbaserade underlag föregås av noggrann inspektion. Underlaget måste  rengöras för att få tillräcklig vidhäftning. Vid rengöring av underlaget skall minst 75% av fyllnadsmaterialet  friläggas.   S.k. </a:t>
            </a:r>
            <a:r>
              <a:rPr lang="sv-SE" dirty="0" err="1"/>
              <a:t>Flintcoat</a:t>
            </a:r>
            <a:r>
              <a:rPr lang="sv-SE" dirty="0"/>
              <a:t> är ett underlag som normalt inte skall beläggas utan att speciell utredning utförs.  </a:t>
            </a:r>
          </a:p>
          <a:p>
            <a:endParaRPr lang="sv-SE" dirty="0"/>
          </a:p>
          <a:p>
            <a:r>
              <a:rPr lang="sv-SE" dirty="0"/>
              <a:t>Stålplåt   Generellt skall plåt tvättas med alkaliskt avfettningsmedel och därefter blästras till Sa 2½ (enligt ISO 8501‐ 1:1988). Välj därefter lämplig primer beroende på aktuell miljö.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38</a:t>
            </a:fld>
            <a:endParaRPr lang="sv-SE"/>
          </a:p>
        </p:txBody>
      </p:sp>
    </p:spTree>
    <p:extLst>
      <p:ext uri="{BB962C8B-B14F-4D97-AF65-F5344CB8AC3E}">
        <p14:creationId xmlns:p14="http://schemas.microsoft.com/office/powerpoint/2010/main" val="165884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Skyltar som anger att öppen hantering pågår. </a:t>
            </a:r>
          </a:p>
          <a:p>
            <a:r>
              <a:rPr lang="sv-SE" dirty="0"/>
              <a:t>Ska anslås på dörrar.</a:t>
            </a:r>
          </a:p>
          <a:p>
            <a:r>
              <a:rPr lang="sv-SE" dirty="0"/>
              <a:t>Ska vara utformade enligt AFS 2008:13</a:t>
            </a:r>
          </a:p>
          <a:p>
            <a:r>
              <a:rPr lang="sv-SE" dirty="0"/>
              <a:t>Om riskbedömning visar att </a:t>
            </a:r>
            <a:r>
              <a:rPr lang="sv-SE" u="sng" dirty="0"/>
              <a:t>arbetet inte innebär risk för exponering</a:t>
            </a:r>
            <a:r>
              <a:rPr lang="sv-SE" dirty="0"/>
              <a:t> av andra arbetstagare kan skylten utelämnas.</a:t>
            </a:r>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44</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a:t>
            </a:fld>
            <a:endParaRPr lang="sv-SE"/>
          </a:p>
        </p:txBody>
      </p:sp>
    </p:spTree>
    <p:extLst>
      <p:ext uri="{BB962C8B-B14F-4D97-AF65-F5344CB8AC3E}">
        <p14:creationId xmlns:p14="http://schemas.microsoft.com/office/powerpoint/2010/main" val="354769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r>
              <a:rPr lang="sv-SE" dirty="0"/>
              <a:t>Skriv ut dokumenten till deltagarna och visa att man kan hitta dem på www.fogfrittgolv.se/dokument </a:t>
            </a:r>
          </a:p>
        </p:txBody>
      </p:sp>
      <p:sp>
        <p:nvSpPr>
          <p:cNvPr id="4" name="Platshållare för bildnummer 3"/>
          <p:cNvSpPr>
            <a:spLocks noGrp="1"/>
          </p:cNvSpPr>
          <p:nvPr>
            <p:ph type="sldNum" sz="quarter" idx="10"/>
          </p:nvPr>
        </p:nvSpPr>
        <p:spPr/>
        <p:txBody>
          <a:bodyPr/>
          <a:lstStyle/>
          <a:p>
            <a:fld id="{55FDCF5E-7795-44F4-B865-669392F15EAC}" type="slidenum">
              <a:rPr lang="sv-SE" smtClean="0"/>
              <a:t>45</a:t>
            </a:fld>
            <a:endParaRPr lang="sv-SE"/>
          </a:p>
        </p:txBody>
      </p:sp>
    </p:spTree>
    <p:extLst>
      <p:ext uri="{BB962C8B-B14F-4D97-AF65-F5344CB8AC3E}">
        <p14:creationId xmlns:p14="http://schemas.microsoft.com/office/powerpoint/2010/main" val="398600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D5D0B48A-F5FE-4532-9720-9DC58FAC1CE1}"/>
              </a:ext>
            </a:extLst>
          </p:cNvPr>
          <p:cNvSpPr>
            <a:spLocks noGrp="1" noRot="1" noChangeAspect="1" noChangeArrowheads="1" noTextEdit="1"/>
          </p:cNvSpPr>
          <p:nvPr>
            <p:ph type="sldImg"/>
          </p:nvPr>
        </p:nvSpPr>
        <p:spPr>
          <a:xfrm>
            <a:off x="1166813" y="1243013"/>
            <a:ext cx="4471987" cy="3355975"/>
          </a:xfrm>
          <a:ln/>
        </p:spPr>
      </p:sp>
      <p:sp>
        <p:nvSpPr>
          <p:cNvPr id="55299" name="Platshållare för anteckningar 2">
            <a:extLst>
              <a:ext uri="{FF2B5EF4-FFF2-40B4-BE49-F238E27FC236}">
                <a16:creationId xmlns:a16="http://schemas.microsoft.com/office/drawing/2014/main" id="{1F6B8069-202F-4E1E-8D5B-ED8B6493B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anose="020B0604020202020204" pitchFamily="34" charset="0"/>
              </a:rPr>
              <a:t>Skyltar som anger att öppen hantering av sådana farliga kemiska produkter som avses i 37 a §  pågår ,ska sättas upp i anslutning till arbetsplatsen. De ska anslås på dörrar till lokalen eller utrymmet för att upplysa andra arbetstagare än de som hanterar de kemiska produkterna. Om riskbedömningen visat att arbetet inte innebär någon risk för exponering av andra arbetstagare kan skylten utelämnas .(</a:t>
            </a:r>
          </a:p>
          <a:p>
            <a:endParaRPr lang="sv-SE" altLang="sv-SE">
              <a:latin typeface="Arial" panose="020B0604020202020204" pitchFamily="34" charset="0"/>
            </a:endParaRPr>
          </a:p>
          <a:p>
            <a:r>
              <a:rPr lang="sv-SE" altLang="sv-SE">
                <a:latin typeface="Arial" panose="020B0604020202020204" pitchFamily="34" charset="0"/>
              </a:rPr>
              <a:t>Arbetsgivaren ska se till att de som leder eller sysselsätts med arbete som avses i 37 a § har kunskap om hur arbetet ska ske på ett säkert sätt. Arbetsledare och arbetstagare ska åtminstone ha fått information om riskerna vid hanteringen och de åtgärder som ska vidtas enligt riskbedömningen i 37b .§ (AFS 2014:43)</a:t>
            </a:r>
          </a:p>
        </p:txBody>
      </p:sp>
      <p:sp>
        <p:nvSpPr>
          <p:cNvPr id="55300" name="Platshållare för bildnummer 3">
            <a:extLst>
              <a:ext uri="{FF2B5EF4-FFF2-40B4-BE49-F238E27FC236}">
                <a16:creationId xmlns:a16="http://schemas.microsoft.com/office/drawing/2014/main" id="{03252F85-FE56-410B-8597-9677B6D42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fld id="{DFAEA1D5-2747-4999-89F4-D6C636C5F203}" type="slidenum">
              <a:rPr lang="sv-SE" altLang="sv-SE" smtClean="0"/>
              <a:pPr/>
              <a:t>46</a:t>
            </a:fld>
            <a:endParaRPr lang="sv-SE" altLang="sv-SE"/>
          </a:p>
        </p:txBody>
      </p:sp>
      <p:sp>
        <p:nvSpPr>
          <p:cNvPr id="55301" name="Platshållare för datum 4">
            <a:extLst>
              <a:ext uri="{FF2B5EF4-FFF2-40B4-BE49-F238E27FC236}">
                <a16:creationId xmlns:a16="http://schemas.microsoft.com/office/drawing/2014/main" id="{BC8EAD6F-383E-4D1E-A5B7-041CE1E9C0C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5302" name="Platshållare för sidhuvud 5">
            <a:extLst>
              <a:ext uri="{FF2B5EF4-FFF2-40B4-BE49-F238E27FC236}">
                <a16:creationId xmlns:a16="http://schemas.microsoft.com/office/drawing/2014/main" id="{A0E81C54-6FC6-4B1B-94B1-ADDA5BEEA0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235795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a:extLst>
              <a:ext uri="{FF2B5EF4-FFF2-40B4-BE49-F238E27FC236}">
                <a16:creationId xmlns:a16="http://schemas.microsoft.com/office/drawing/2014/main" id="{4546BCDB-6408-478D-B91E-61E3B93C3318}"/>
              </a:ext>
            </a:extLst>
          </p:cNvPr>
          <p:cNvSpPr>
            <a:spLocks noGrp="1" noRot="1" noChangeAspect="1" noChangeArrowheads="1" noTextEdit="1"/>
          </p:cNvSpPr>
          <p:nvPr>
            <p:ph type="sldImg"/>
          </p:nvPr>
        </p:nvSpPr>
        <p:spPr>
          <a:xfrm>
            <a:off x="1166813" y="1243013"/>
            <a:ext cx="4471987" cy="3355975"/>
          </a:xfrm>
          <a:ln/>
        </p:spPr>
      </p:sp>
      <p:sp>
        <p:nvSpPr>
          <p:cNvPr id="57347" name="Platshållare för anteckningar 2">
            <a:extLst>
              <a:ext uri="{FF2B5EF4-FFF2-40B4-BE49-F238E27FC236}">
                <a16:creationId xmlns:a16="http://schemas.microsoft.com/office/drawing/2014/main" id="{878CC520-5F44-4C98-BD01-B93192BAE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
        <p:nvSpPr>
          <p:cNvPr id="57348" name="Platshållare för bildnummer 3">
            <a:extLst>
              <a:ext uri="{FF2B5EF4-FFF2-40B4-BE49-F238E27FC236}">
                <a16:creationId xmlns:a16="http://schemas.microsoft.com/office/drawing/2014/main" id="{6E067DF3-E396-4E82-94DE-F6EA63B12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fld id="{2D523541-5D40-4321-8A4A-1673ED4462B7}" type="slidenum">
              <a:rPr lang="sv-SE" altLang="sv-SE" smtClean="0"/>
              <a:pPr/>
              <a:t>47</a:t>
            </a:fld>
            <a:endParaRPr lang="sv-SE" altLang="sv-SE"/>
          </a:p>
        </p:txBody>
      </p:sp>
      <p:sp>
        <p:nvSpPr>
          <p:cNvPr id="57349" name="Platshållare för datum 4">
            <a:extLst>
              <a:ext uri="{FF2B5EF4-FFF2-40B4-BE49-F238E27FC236}">
                <a16:creationId xmlns:a16="http://schemas.microsoft.com/office/drawing/2014/main" id="{51164F12-A9C8-4314-B5C0-F36917CCF95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7350" name="Platshållare för sidhuvud 5">
            <a:extLst>
              <a:ext uri="{FF2B5EF4-FFF2-40B4-BE49-F238E27FC236}">
                <a16:creationId xmlns:a16="http://schemas.microsoft.com/office/drawing/2014/main" id="{49B6CF28-6BD5-42B4-B47F-B07309D4032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848286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9139EEF7-522E-40C7-B03F-D5FEFE5EA56D}"/>
              </a:ext>
            </a:extLst>
          </p:cNvPr>
          <p:cNvSpPr>
            <a:spLocks noGrp="1" noRot="1" noChangeAspect="1" noChangeArrowheads="1" noTextEdit="1"/>
          </p:cNvSpPr>
          <p:nvPr>
            <p:ph type="sldImg"/>
          </p:nvPr>
        </p:nvSpPr>
        <p:spPr>
          <a:xfrm>
            <a:off x="1166813" y="1243013"/>
            <a:ext cx="4471987" cy="3355975"/>
          </a:xfrm>
          <a:ln/>
        </p:spPr>
      </p:sp>
      <p:sp>
        <p:nvSpPr>
          <p:cNvPr id="59395" name="Platshållare för anteckningar 2">
            <a:extLst>
              <a:ext uri="{FF2B5EF4-FFF2-40B4-BE49-F238E27FC236}">
                <a16:creationId xmlns:a16="http://schemas.microsoft.com/office/drawing/2014/main" id="{505D797D-A3B1-44D4-B78A-FEC144980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anose="020B0604020202020204" pitchFamily="34" charset="0"/>
              </a:rPr>
              <a:t>Den arbetsgivare som inte kan uppvisa giltigt utbildningsintyg (får inte vara äldre än 5 år) för de arbetstagare som leder eller sysselsätts i arbete med de kemiska produkter och processer som omfattas, se ovan, ska betala sanktionsavgift på 10 000 kr per arbetstagare.  </a:t>
            </a:r>
          </a:p>
          <a:p>
            <a:r>
              <a:rPr lang="sv-SE" altLang="sv-SE">
                <a:latin typeface="Arial" panose="020B0604020202020204" pitchFamily="34" charset="0"/>
              </a:rPr>
              <a:t>Utbildningsintygen kan förvaras på olika sätt, i pappersform eller vara elektroniskt tillgängliga. Det ska framgå vilka som genomgått utbildning, datum för utbildningens genomförande och vad utbildningen innehöll. De som tidigare har genomgått utbildning behöver genomgå en ny utbildning som uppdaterar kunskaperna, om det är mer än fem år sedan utbildningstillfället. Utbildningsintyg ska kunna visas upp vid en inspektion annars kan det leda till sanktionsavgift</a:t>
            </a:r>
          </a:p>
        </p:txBody>
      </p:sp>
      <p:sp>
        <p:nvSpPr>
          <p:cNvPr id="59396" name="Platshållare för bildnummer 3">
            <a:extLst>
              <a:ext uri="{FF2B5EF4-FFF2-40B4-BE49-F238E27FC236}">
                <a16:creationId xmlns:a16="http://schemas.microsoft.com/office/drawing/2014/main" id="{3963F4E1-026B-495D-AEE2-D13D26DF4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fld id="{3621B533-E7B6-4BB3-87FA-3082EC4AAE2D}" type="slidenum">
              <a:rPr lang="sv-SE" altLang="sv-SE" smtClean="0"/>
              <a:pPr/>
              <a:t>48</a:t>
            </a:fld>
            <a:endParaRPr lang="sv-SE" altLang="sv-SE"/>
          </a:p>
        </p:txBody>
      </p:sp>
      <p:sp>
        <p:nvSpPr>
          <p:cNvPr id="59397" name="Platshållare för datum 4">
            <a:extLst>
              <a:ext uri="{FF2B5EF4-FFF2-40B4-BE49-F238E27FC236}">
                <a16:creationId xmlns:a16="http://schemas.microsoft.com/office/drawing/2014/main" id="{AAB8CA35-2E2A-4D87-977F-3A63043692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9398" name="Platshållare för sidhuvud 5">
            <a:extLst>
              <a:ext uri="{FF2B5EF4-FFF2-40B4-BE49-F238E27FC236}">
                <a16:creationId xmlns:a16="http://schemas.microsoft.com/office/drawing/2014/main" id="{2DF7D5AF-815F-46F2-96B0-B3EA30A84AC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378004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a:extLst>
              <a:ext uri="{FF2B5EF4-FFF2-40B4-BE49-F238E27FC236}">
                <a16:creationId xmlns:a16="http://schemas.microsoft.com/office/drawing/2014/main" id="{75F3CEAA-C131-46A5-AFF7-CEC100B871ED}"/>
              </a:ext>
            </a:extLst>
          </p:cNvPr>
          <p:cNvSpPr>
            <a:spLocks noGrp="1" noRot="1" noChangeAspect="1" noChangeArrowheads="1" noTextEdit="1"/>
          </p:cNvSpPr>
          <p:nvPr>
            <p:ph type="sldImg"/>
          </p:nvPr>
        </p:nvSpPr>
        <p:spPr>
          <a:xfrm>
            <a:off x="1166813" y="1243013"/>
            <a:ext cx="4471987" cy="3355975"/>
          </a:xfrm>
          <a:ln/>
        </p:spPr>
      </p:sp>
      <p:sp>
        <p:nvSpPr>
          <p:cNvPr id="61443" name="Platshållare för anteckningar 2">
            <a:extLst>
              <a:ext uri="{FF2B5EF4-FFF2-40B4-BE49-F238E27FC236}">
                <a16:creationId xmlns:a16="http://schemas.microsoft.com/office/drawing/2014/main" id="{E115D825-33C2-4166-A94D-7DDDD24AA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latin typeface="+mn-lt"/>
              </a:rPr>
              <a:t>Arbetsgivare bör skaffa bevis för att de erbjudit en person som tackat nej.</a:t>
            </a:r>
          </a:p>
          <a:p>
            <a:endParaRPr lang="sv-SE" altLang="sv-SE" dirty="0">
              <a:latin typeface="Arial" panose="020B0604020202020204" pitchFamily="34" charset="0"/>
            </a:endParaRPr>
          </a:p>
        </p:txBody>
      </p:sp>
      <p:sp>
        <p:nvSpPr>
          <p:cNvPr id="61444" name="Platshållare för bildnummer 3">
            <a:extLst>
              <a:ext uri="{FF2B5EF4-FFF2-40B4-BE49-F238E27FC236}">
                <a16:creationId xmlns:a16="http://schemas.microsoft.com/office/drawing/2014/main" id="{E98B893C-F482-4647-84F7-D00A42F29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fld id="{57AD9856-C709-4508-87FB-A9DED8F1B510}" type="slidenum">
              <a:rPr lang="sv-SE" altLang="sv-SE" smtClean="0"/>
              <a:pPr/>
              <a:t>49</a:t>
            </a:fld>
            <a:endParaRPr lang="sv-SE" altLang="sv-SE"/>
          </a:p>
        </p:txBody>
      </p:sp>
      <p:sp>
        <p:nvSpPr>
          <p:cNvPr id="61445" name="Platshållare för datum 4">
            <a:extLst>
              <a:ext uri="{FF2B5EF4-FFF2-40B4-BE49-F238E27FC236}">
                <a16:creationId xmlns:a16="http://schemas.microsoft.com/office/drawing/2014/main" id="{76B39BB6-A461-44E0-8764-44BC00A8A6F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61446" name="Platshållare för sidhuvud 5">
            <a:extLst>
              <a:ext uri="{FF2B5EF4-FFF2-40B4-BE49-F238E27FC236}">
                <a16:creationId xmlns:a16="http://schemas.microsoft.com/office/drawing/2014/main" id="{BD84A4A8-A4D8-45B6-B00A-18E9B5241F6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421545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066D64CC-F0EC-4546-87AC-10EC24BD4661}"/>
              </a:ext>
            </a:extLst>
          </p:cNvPr>
          <p:cNvSpPr>
            <a:spLocks noGrp="1" noRot="1" noChangeAspect="1" noChangeArrowheads="1" noTextEdit="1"/>
          </p:cNvSpPr>
          <p:nvPr>
            <p:ph type="sldImg"/>
          </p:nvPr>
        </p:nvSpPr>
        <p:spPr>
          <a:xfrm>
            <a:off x="1166813" y="1243013"/>
            <a:ext cx="4471987" cy="3355975"/>
          </a:xfrm>
          <a:ln/>
        </p:spPr>
      </p:sp>
      <p:sp>
        <p:nvSpPr>
          <p:cNvPr id="63491" name="Platshållare för anteckningar 2">
            <a:extLst>
              <a:ext uri="{FF2B5EF4-FFF2-40B4-BE49-F238E27FC236}">
                <a16:creationId xmlns:a16="http://schemas.microsoft.com/office/drawing/2014/main" id="{7FCFD7A7-5739-494D-8AA3-C29276B97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
        <p:nvSpPr>
          <p:cNvPr id="63492" name="Platshållare för bildnummer 3">
            <a:extLst>
              <a:ext uri="{FF2B5EF4-FFF2-40B4-BE49-F238E27FC236}">
                <a16:creationId xmlns:a16="http://schemas.microsoft.com/office/drawing/2014/main" id="{4261FA59-D777-4D65-95BA-E126AE72F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fld id="{37B2D859-5B84-49E4-927D-5C7AA60F26BF}" type="slidenum">
              <a:rPr lang="sv-SE" altLang="sv-SE" smtClean="0"/>
              <a:pPr/>
              <a:t>50</a:t>
            </a:fld>
            <a:endParaRPr lang="sv-SE" altLang="sv-SE"/>
          </a:p>
        </p:txBody>
      </p:sp>
      <p:sp>
        <p:nvSpPr>
          <p:cNvPr id="63493" name="Platshållare för datum 4">
            <a:extLst>
              <a:ext uri="{FF2B5EF4-FFF2-40B4-BE49-F238E27FC236}">
                <a16:creationId xmlns:a16="http://schemas.microsoft.com/office/drawing/2014/main" id="{4BE4DC43-736A-438B-B928-95CAD9790D7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63494" name="Platshållare för sidhuvud 5">
            <a:extLst>
              <a:ext uri="{FF2B5EF4-FFF2-40B4-BE49-F238E27FC236}">
                <a16:creationId xmlns:a16="http://schemas.microsoft.com/office/drawing/2014/main" id="{EF8D43D8-7825-4F8D-AFA8-0EE0E1B43A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409028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 denna vara kvar</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57</a:t>
            </a:fld>
            <a:endParaRPr lang="sv-SE"/>
          </a:p>
        </p:txBody>
      </p:sp>
    </p:spTree>
    <p:extLst>
      <p:ext uri="{BB962C8B-B14F-4D97-AF65-F5344CB8AC3E}">
        <p14:creationId xmlns:p14="http://schemas.microsoft.com/office/powerpoint/2010/main" val="1210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Krav på information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Informera samtlig berörd personal på arbetsplatsen om arbetets art och omfattning, samt delge branschrekommendation ”Information för 3:e person vid härdplastinstallation”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”Tillägg till arbetsmiljöplan” ska överlämnas till den samordningsansvarige.</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Säkerhetsdatablad ska finnas tillgängliga på arbetsplatsen.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Produktemballage ska vara tydligt märkta på svenska.</a:t>
            </a:r>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58</a:t>
            </a:fld>
            <a:endParaRPr lang="sv-SE"/>
          </a:p>
        </p:txBody>
      </p:sp>
    </p:spTree>
    <p:extLst>
      <p:ext uri="{BB962C8B-B14F-4D97-AF65-F5344CB8AC3E}">
        <p14:creationId xmlns:p14="http://schemas.microsoft.com/office/powerpoint/2010/main" val="2054046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Arbetsplatsens utformning</a:t>
            </a:r>
            <a:endParaRPr lang="sv-SE" sz="1200"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Avgränsa och spärra av området med markeringstejp. Lås dörrar etc.</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Sätt upp varningsskylt som talar om vilken typ av härdplast som används, när man får beträda området och vem som kan ge mer information.</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Blandningsplatsen ska vara i nära anslutning till ytan som ska beläggas.</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Blandningsplatsen ska vara utformad så att stänk förhindras och spill kan omhändertas enkelt.</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Golvet ska täckas med skyddsbeklädnad som kan bytas ut vid spill. Lämplig skyddsbeklädnad är plastfolie som förhindrar att spillet sugs ned i underlaget.</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Ordna god ventilation om den bedöms otillräcklig eller om ångor sprids i lokalen.</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Tillse att god belysning finns på arbetsplatsen.</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Förbered avfallshantering.</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Saneringsmaterial, absorbent, ska finnas tillgängligt på arbetsplatsen.</a:t>
            </a:r>
          </a:p>
          <a:p>
            <a:pPr marL="171450" lvl="0" indent="-171450">
              <a:buFont typeface="Wingdings" panose="05000000000000000000" pitchFamily="2" charset="2"/>
              <a:buChar char="q"/>
            </a:pPr>
            <a:r>
              <a:rPr lang="sv-SE" sz="1200" kern="1200" dirty="0">
                <a:solidFill>
                  <a:schemeClr val="tx1"/>
                </a:solidFill>
                <a:effectLst/>
                <a:latin typeface="+mn-lt"/>
                <a:ea typeface="+mn-ea"/>
                <a:cs typeface="+mn-cs"/>
              </a:rPr>
              <a:t>Kontrollera funktion och säkerhet avseende använd maskinell utrustning.</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59</a:t>
            </a:fld>
            <a:endParaRPr lang="sv-SE"/>
          </a:p>
        </p:txBody>
      </p:sp>
    </p:spTree>
    <p:extLst>
      <p:ext uri="{BB962C8B-B14F-4D97-AF65-F5344CB8AC3E}">
        <p14:creationId xmlns:p14="http://schemas.microsoft.com/office/powerpoint/2010/main" val="3081923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Ventilation behövs för härdning och för att skydda dig och andra för exponering.</a:t>
            </a:r>
          </a:p>
          <a:p>
            <a:r>
              <a:rPr lang="sv-SE" dirty="0"/>
              <a:t>Kan du forcera ventilationen så gör det! </a:t>
            </a:r>
          </a:p>
          <a:p>
            <a:r>
              <a:rPr lang="sv-SE" dirty="0"/>
              <a:t>Är det ett litet utrymme så behöver du fläkt. För vissa vattenburna produkter så kan det bli problem med härdning även för stora lokaler.</a:t>
            </a:r>
          </a:p>
          <a:p>
            <a:r>
              <a:rPr lang="sv-SE" dirty="0"/>
              <a:t>Vattenburet behöver ventilation för att härda</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60</a:t>
            </a:fld>
            <a:endParaRPr lang="sv-SE"/>
          </a:p>
        </p:txBody>
      </p:sp>
    </p:spTree>
    <p:extLst>
      <p:ext uri="{BB962C8B-B14F-4D97-AF65-F5344CB8AC3E}">
        <p14:creationId xmlns:p14="http://schemas.microsoft.com/office/powerpoint/2010/main" val="346353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kern="1200" dirty="0">
                <a:solidFill>
                  <a:schemeClr val="tx1"/>
                </a:solidFill>
                <a:effectLst/>
                <a:latin typeface="+mn-lt"/>
                <a:ea typeface="+mn-ea"/>
                <a:cs typeface="+mn-cs"/>
              </a:rPr>
              <a:t>I steg1&amp;2 ska det ingå ett praktiskt moment:</a:t>
            </a:r>
          </a:p>
          <a:p>
            <a:pPr marL="0" indent="0">
              <a:buFontTx/>
              <a:buNone/>
            </a:pPr>
            <a:r>
              <a:rPr lang="sv-SE" sz="1200" kern="1200" dirty="0">
                <a:solidFill>
                  <a:schemeClr val="tx1"/>
                </a:solidFill>
                <a:effectLst/>
                <a:latin typeface="+mn-lt"/>
                <a:ea typeface="+mn-ea"/>
                <a:cs typeface="+mn-cs"/>
              </a:rPr>
              <a:t>Praktik: Kan genomföras på en aktuell arbetsplats eller i liknande miljö.</a:t>
            </a:r>
          </a:p>
          <a:p>
            <a:pPr marL="0" indent="0">
              <a:buFontTx/>
              <a:buNone/>
            </a:pPr>
            <a:r>
              <a:rPr lang="sv-SE" sz="1200" kern="1200" dirty="0">
                <a:solidFill>
                  <a:schemeClr val="tx1"/>
                </a:solidFill>
                <a:effectLst/>
                <a:latin typeface="+mn-lt"/>
                <a:ea typeface="+mn-ea"/>
                <a:cs typeface="+mn-cs"/>
              </a:rPr>
              <a:t>Praktiken ska innehålla en genomgång av följande rutiner:</a:t>
            </a:r>
          </a:p>
          <a:p>
            <a:pPr marL="0" indent="0">
              <a:buFontTx/>
              <a:buNone/>
            </a:pPr>
            <a:r>
              <a:rPr lang="sv-SE" sz="1200" kern="1200" dirty="0">
                <a:solidFill>
                  <a:schemeClr val="tx1"/>
                </a:solidFill>
                <a:effectLst/>
                <a:latin typeface="+mn-lt"/>
                <a:ea typeface="+mn-ea"/>
                <a:cs typeface="+mn-cs"/>
              </a:rPr>
              <a:t>– innan härdplastarbetet påbörjas,</a:t>
            </a:r>
          </a:p>
          <a:p>
            <a:pPr marL="0" indent="0">
              <a:buFontTx/>
              <a:buNone/>
            </a:pPr>
            <a:r>
              <a:rPr lang="sv-SE" sz="1200" kern="1200" dirty="0">
                <a:solidFill>
                  <a:schemeClr val="tx1"/>
                </a:solidFill>
                <a:effectLst/>
                <a:latin typeface="+mn-lt"/>
                <a:ea typeface="+mn-ea"/>
                <a:cs typeface="+mn-cs"/>
              </a:rPr>
              <a:t>– hur arbetet planeras, genomförs, tekniska hjälpmedel, blandningsplats, dosering osv,</a:t>
            </a:r>
          </a:p>
          <a:p>
            <a:pPr marL="0" indent="0">
              <a:buFontTx/>
              <a:buNone/>
            </a:pPr>
            <a:r>
              <a:rPr lang="sv-SE" sz="1200" kern="1200" dirty="0">
                <a:solidFill>
                  <a:schemeClr val="tx1"/>
                </a:solidFill>
                <a:effectLst/>
                <a:latin typeface="+mn-lt"/>
                <a:ea typeface="+mn-ea"/>
                <a:cs typeface="+mn-cs"/>
              </a:rPr>
              <a:t>– användning av personlig skydd, hygien, sanering av spill, avfallshantering, första hjälpen osv.</a:t>
            </a:r>
          </a:p>
          <a:p>
            <a:pPr marL="0" indent="0">
              <a:buFontTx/>
              <a:buNone/>
            </a:pPr>
            <a:r>
              <a:rPr lang="sv-SE" sz="1200" kern="1200" dirty="0">
                <a:solidFill>
                  <a:schemeClr val="tx1"/>
                </a:solidFill>
                <a:effectLst/>
                <a:latin typeface="+mn-lt"/>
                <a:ea typeface="+mn-ea"/>
                <a:cs typeface="+mn-cs"/>
              </a:rPr>
              <a:t>Man tittar t ex på blandningsstation, appliceringsstället samt anordningar för att omhänderta avfall. Användning av skyddsutrustning, täckning av arbetsytor,</a:t>
            </a:r>
          </a:p>
          <a:p>
            <a:pPr marL="0" indent="0">
              <a:buFontTx/>
              <a:buNone/>
            </a:pPr>
            <a:r>
              <a:rPr lang="sv-SE" sz="1200" kern="1200" dirty="0">
                <a:solidFill>
                  <a:schemeClr val="tx1"/>
                </a:solidFill>
                <a:effectLst/>
                <a:latin typeface="+mn-lt"/>
                <a:ea typeface="+mn-ea"/>
                <a:cs typeface="+mn-cs"/>
              </a:rPr>
              <a:t>inställning av ventilation och kritiska arbetsmoment demonstreras. Deltagarna ska sedan själva praktisera detta under överinseende av </a:t>
            </a:r>
            <a:r>
              <a:rPr lang="sv-SE" sz="1200" kern="1200">
                <a:solidFill>
                  <a:schemeClr val="tx1"/>
                </a:solidFill>
                <a:effectLst/>
                <a:latin typeface="+mn-lt"/>
                <a:ea typeface="+mn-ea"/>
                <a:cs typeface="+mn-cs"/>
              </a:rPr>
              <a:t>instruktören.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a:t>
            </a:fld>
            <a:endParaRPr lang="sv-SE"/>
          </a:p>
        </p:txBody>
      </p:sp>
    </p:spTree>
    <p:extLst>
      <p:ext uri="{BB962C8B-B14F-4D97-AF65-F5344CB8AC3E}">
        <p14:creationId xmlns:p14="http://schemas.microsoft.com/office/powerpoint/2010/main" val="3140872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id="{503B5947-A792-4A1C-B237-84840160F87F}"/>
              </a:ext>
            </a:extLst>
          </p:cNvPr>
          <p:cNvSpPr>
            <a:spLocks noGrp="1" noRot="1" noChangeAspect="1" noChangeArrowheads="1" noTextEdit="1"/>
          </p:cNvSpPr>
          <p:nvPr>
            <p:ph type="sldImg"/>
          </p:nvPr>
        </p:nvSpPr>
        <p:spPr>
          <a:ln/>
        </p:spPr>
      </p:sp>
      <p:sp>
        <p:nvSpPr>
          <p:cNvPr id="40963" name="Platshållare för anteckningar 2">
            <a:extLst>
              <a:ext uri="{FF2B5EF4-FFF2-40B4-BE49-F238E27FC236}">
                <a16:creationId xmlns:a16="http://schemas.microsoft.com/office/drawing/2014/main" id="{D43FA855-F2D1-41A2-91E3-8EAAF58B1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anose="020B0604020202020204" pitchFamily="34" charset="0"/>
              </a:rPr>
              <a:t>HDI= Hexametylendiisocyanat</a:t>
            </a:r>
          </a:p>
        </p:txBody>
      </p:sp>
      <p:sp>
        <p:nvSpPr>
          <p:cNvPr id="40964" name="Platshållare för bildnummer 3">
            <a:extLst>
              <a:ext uri="{FF2B5EF4-FFF2-40B4-BE49-F238E27FC236}">
                <a16:creationId xmlns:a16="http://schemas.microsoft.com/office/drawing/2014/main" id="{4F52FE26-C41C-4295-963F-4D53F97680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Arial" panose="020B0604020202020204" pitchFamily="34" charset="0"/>
              </a:defRPr>
            </a:lvl1pPr>
            <a:lvl2pPr marL="742950" indent="-285750" defTabSz="954088">
              <a:defRPr>
                <a:solidFill>
                  <a:schemeClr val="tx1"/>
                </a:solidFill>
                <a:latin typeface="Arial" panose="020B0604020202020204" pitchFamily="34" charset="0"/>
              </a:defRPr>
            </a:lvl2pPr>
            <a:lvl3pPr marL="1144588" indent="-228600" defTabSz="954088">
              <a:defRPr>
                <a:solidFill>
                  <a:schemeClr val="tx1"/>
                </a:solidFill>
                <a:latin typeface="Arial" panose="020B0604020202020204" pitchFamily="34" charset="0"/>
              </a:defRPr>
            </a:lvl3pPr>
            <a:lvl4pPr marL="1601788" indent="-228600" defTabSz="954088">
              <a:defRPr>
                <a:solidFill>
                  <a:schemeClr val="tx1"/>
                </a:solidFill>
                <a:latin typeface="Arial" panose="020B0604020202020204" pitchFamily="34" charset="0"/>
              </a:defRPr>
            </a:lvl4pPr>
            <a:lvl5pPr marL="2058988" indent="-228600" defTabSz="954088">
              <a:defRPr>
                <a:solidFill>
                  <a:schemeClr val="tx1"/>
                </a:solidFill>
                <a:latin typeface="Arial" panose="020B0604020202020204" pitchFamily="34" charset="0"/>
              </a:defRPr>
            </a:lvl5pPr>
            <a:lvl6pPr marL="2516188" indent="-228600" defTabSz="954088" eaLnBrk="0" fontAlgn="base" hangingPunct="0">
              <a:spcBef>
                <a:spcPct val="0"/>
              </a:spcBef>
              <a:spcAft>
                <a:spcPct val="0"/>
              </a:spcAft>
              <a:defRPr>
                <a:solidFill>
                  <a:schemeClr val="tx1"/>
                </a:solidFill>
                <a:latin typeface="Arial" panose="020B0604020202020204" pitchFamily="34" charset="0"/>
              </a:defRPr>
            </a:lvl6pPr>
            <a:lvl7pPr marL="2973388" indent="-228600" defTabSz="954088" eaLnBrk="0" fontAlgn="base" hangingPunct="0">
              <a:spcBef>
                <a:spcPct val="0"/>
              </a:spcBef>
              <a:spcAft>
                <a:spcPct val="0"/>
              </a:spcAft>
              <a:defRPr>
                <a:solidFill>
                  <a:schemeClr val="tx1"/>
                </a:solidFill>
                <a:latin typeface="Arial" panose="020B0604020202020204" pitchFamily="34" charset="0"/>
              </a:defRPr>
            </a:lvl7pPr>
            <a:lvl8pPr marL="3430588" indent="-228600" defTabSz="954088" eaLnBrk="0" fontAlgn="base" hangingPunct="0">
              <a:spcBef>
                <a:spcPct val="0"/>
              </a:spcBef>
              <a:spcAft>
                <a:spcPct val="0"/>
              </a:spcAft>
              <a:defRPr>
                <a:solidFill>
                  <a:schemeClr val="tx1"/>
                </a:solidFill>
                <a:latin typeface="Arial" panose="020B0604020202020204" pitchFamily="34" charset="0"/>
              </a:defRPr>
            </a:lvl8pPr>
            <a:lvl9pPr marL="3887788" indent="-228600" defTabSz="954088" eaLnBrk="0" fontAlgn="base" hangingPunct="0">
              <a:spcBef>
                <a:spcPct val="0"/>
              </a:spcBef>
              <a:spcAft>
                <a:spcPct val="0"/>
              </a:spcAft>
              <a:defRPr>
                <a:solidFill>
                  <a:schemeClr val="tx1"/>
                </a:solidFill>
                <a:latin typeface="Arial" panose="020B0604020202020204" pitchFamily="34" charset="0"/>
              </a:defRPr>
            </a:lvl9pPr>
          </a:lstStyle>
          <a:p>
            <a:fld id="{97624B79-C6B4-4FBB-B581-832DF05C642B}" type="slidenum">
              <a:rPr lang="sv-SE" altLang="sv-SE" smtClean="0"/>
              <a:pPr/>
              <a:t>62</a:t>
            </a:fld>
            <a:endParaRPr lang="sv-SE" altLang="sv-SE"/>
          </a:p>
        </p:txBody>
      </p:sp>
      <p:sp>
        <p:nvSpPr>
          <p:cNvPr id="40965" name="Platshållare för datum 1">
            <a:extLst>
              <a:ext uri="{FF2B5EF4-FFF2-40B4-BE49-F238E27FC236}">
                <a16:creationId xmlns:a16="http://schemas.microsoft.com/office/drawing/2014/main" id="{B84099D5-1A85-49E2-BFAC-FB3C926926C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0966" name="Platshållare för sidhuvud 2">
            <a:extLst>
              <a:ext uri="{FF2B5EF4-FFF2-40B4-BE49-F238E27FC236}">
                <a16:creationId xmlns:a16="http://schemas.microsoft.com/office/drawing/2014/main" id="{AD1B9CD6-C227-4061-8BFF-F8CC32DCA54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147416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64</a:t>
            </a:fld>
            <a:endParaRPr lang="sv-SE"/>
          </a:p>
        </p:txBody>
      </p:sp>
    </p:spTree>
    <p:extLst>
      <p:ext uri="{BB962C8B-B14F-4D97-AF65-F5344CB8AC3E}">
        <p14:creationId xmlns:p14="http://schemas.microsoft.com/office/powerpoint/2010/main" val="344260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3"/>
              </a:rPr>
              <a:t>www.andningsskydd.nu</a:t>
            </a:r>
            <a:r>
              <a:rPr lang="sv-SE" sz="1200" dirty="0"/>
              <a:t> – välj ut några filmer som känns relevanta!</a:t>
            </a:r>
          </a:p>
          <a:p>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65</a:t>
            </a:fld>
            <a:endParaRPr lang="sv-SE"/>
          </a:p>
        </p:txBody>
      </p:sp>
    </p:spTree>
    <p:extLst>
      <p:ext uri="{BB962C8B-B14F-4D97-AF65-F5344CB8AC3E}">
        <p14:creationId xmlns:p14="http://schemas.microsoft.com/office/powerpoint/2010/main" val="2876564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 hudkräm! En hud i bra skick är mer motståndskraftig mot kemisk påverkan och eventuellt stänk blir lättare att tvätta bort!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68</a:t>
            </a:fld>
            <a:endParaRPr lang="sv-SE"/>
          </a:p>
        </p:txBody>
      </p:sp>
    </p:spTree>
    <p:extLst>
      <p:ext uri="{BB962C8B-B14F-4D97-AF65-F5344CB8AC3E}">
        <p14:creationId xmlns:p14="http://schemas.microsoft.com/office/powerpoint/2010/main" val="303811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Praktiska tips?</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69</a:t>
            </a:fld>
            <a:endParaRPr lang="sv-SE"/>
          </a:p>
        </p:txBody>
      </p:sp>
    </p:spTree>
    <p:extLst>
      <p:ext uri="{BB962C8B-B14F-4D97-AF65-F5344CB8AC3E}">
        <p14:creationId xmlns:p14="http://schemas.microsoft.com/office/powerpoint/2010/main" val="3503575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78</a:t>
            </a:fld>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r>
              <a:rPr lang="sv-SE" sz="1200" dirty="0"/>
              <a:t>Valet av förpackning är viktigt. För att transporten ska räknas som säker ska förpackningen vara tät och hållfast, så att innehållet inte kan komma ut vid normal hantering.</a:t>
            </a:r>
          </a:p>
          <a:p>
            <a:pPr eaLnBrk="1" hangingPunct="1"/>
            <a:r>
              <a:rPr lang="sv-SE" sz="1200" dirty="0"/>
              <a:t>Förpackningarna ska vara typgodkända (certifierade), och de förses med UN-märkning.</a:t>
            </a:r>
          </a:p>
          <a:p>
            <a:pPr eaLnBrk="1" hangingPunct="1"/>
            <a:r>
              <a:rPr lang="sv-SE" sz="1200" dirty="0"/>
              <a:t>Förpackningsgrupper…</a:t>
            </a:r>
            <a:br>
              <a:rPr lang="sv-SE" sz="1200" dirty="0"/>
            </a:br>
            <a:r>
              <a:rPr lang="sv-SE" sz="1200" dirty="0"/>
              <a:t>I: Mycket farliga ämnen</a:t>
            </a:r>
            <a:br>
              <a:rPr lang="sv-SE" sz="1200" dirty="0"/>
            </a:br>
            <a:r>
              <a:rPr lang="sv-SE" sz="1200" dirty="0"/>
              <a:t>II: Farliga ämnen</a:t>
            </a:r>
            <a:br>
              <a:rPr lang="sv-SE" sz="1200" dirty="0"/>
            </a:br>
            <a:r>
              <a:rPr lang="sv-SE" sz="1200" dirty="0"/>
              <a:t>III: Mindre farliga ämnen</a:t>
            </a:r>
            <a:br>
              <a:rPr lang="sv-SE" sz="1200" dirty="0"/>
            </a:br>
            <a:r>
              <a:rPr lang="sv-SE" sz="1200" dirty="0"/>
              <a:t>Denna indelning gäller för klasserna </a:t>
            </a:r>
            <a:r>
              <a:rPr lang="sv-SE" sz="1200" b="1" dirty="0"/>
              <a:t>3</a:t>
            </a:r>
            <a:r>
              <a:rPr lang="sv-SE" sz="1200" dirty="0"/>
              <a:t>, 4.1, 4.2, 4.3, 5.1, 6.1, </a:t>
            </a:r>
            <a:r>
              <a:rPr lang="sv-SE" sz="1200" b="1" dirty="0"/>
              <a:t>8</a:t>
            </a:r>
            <a:r>
              <a:rPr lang="sv-SE" sz="1200" dirty="0"/>
              <a:t> och </a:t>
            </a:r>
            <a:r>
              <a:rPr lang="sv-SE" sz="1200" b="1" dirty="0"/>
              <a:t>9</a:t>
            </a:r>
            <a:endParaRPr lang="sv-SE" sz="1200" dirty="0"/>
          </a:p>
          <a:p>
            <a:pPr eaLnBrk="1" hangingPunct="1"/>
            <a:r>
              <a:rPr lang="sv-SE" sz="1200" dirty="0"/>
              <a:t>Samemballering: Vissa ämnen med olika UN-nummer får förpackas i samma kolli, förutsatt att det medges i ADR-S. Ett grundläggande krav är att de olika ämnena inte reagerar farligt med varandra.</a:t>
            </a:r>
          </a:p>
          <a:p>
            <a:pPr eaLnBrk="1" hangingPunct="1"/>
            <a:r>
              <a:rPr lang="sv-SE" sz="1200" dirty="0"/>
              <a:t>UN-nummer: Fyrsiffrigt nummer som definierar ämnet eller ämnesgruppen</a:t>
            </a:r>
            <a:endParaRPr lang="sv-SE" dirty="0"/>
          </a:p>
        </p:txBody>
      </p:sp>
      <p:sp>
        <p:nvSpPr>
          <p:cNvPr id="4" name="Platshållare för bildnummer 3"/>
          <p:cNvSpPr>
            <a:spLocks noGrp="1"/>
          </p:cNvSpPr>
          <p:nvPr>
            <p:ph type="sldNum" sz="quarter" idx="10"/>
          </p:nvPr>
        </p:nvSpPr>
        <p:spPr/>
        <p:txBody>
          <a:bodyPr/>
          <a:lstStyle/>
          <a:p>
            <a:fld id="{AD6194C1-C5F5-4512-8330-6F157A73FC99}" type="slidenum">
              <a:rPr lang="sv-SE" smtClean="0"/>
              <a:pPr/>
              <a:t>81</a:t>
            </a:fld>
            <a:endParaRPr lang="sv-SE"/>
          </a:p>
        </p:txBody>
      </p:sp>
    </p:spTree>
    <p:extLst>
      <p:ext uri="{BB962C8B-B14F-4D97-AF65-F5344CB8AC3E}">
        <p14:creationId xmlns:p14="http://schemas.microsoft.com/office/powerpoint/2010/main" val="392264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r>
              <a:rPr lang="sv-SE" sz="1200" dirty="0"/>
              <a:t>Av godsdeklarationen ska följande framgå (enligt angiven ordningsföljd):</a:t>
            </a:r>
            <a:br>
              <a:rPr lang="sv-SE" sz="1200" dirty="0"/>
            </a:br>
            <a:r>
              <a:rPr lang="sv-SE" sz="1200" dirty="0"/>
              <a:t>- UN-nummer</a:t>
            </a:r>
            <a:br>
              <a:rPr lang="sv-SE" sz="1200" dirty="0"/>
            </a:br>
            <a:r>
              <a:rPr lang="sv-SE" sz="1200" dirty="0"/>
              <a:t>- ämnets officiella transportbenämning (namnet)</a:t>
            </a:r>
            <a:br>
              <a:rPr lang="sv-SE" sz="1200" dirty="0"/>
            </a:br>
            <a:r>
              <a:rPr lang="sv-SE" sz="1200" dirty="0"/>
              <a:t>- klassen, omedelbart följt av bokstav för samhanteringsgrupp</a:t>
            </a:r>
            <a:br>
              <a:rPr lang="sv-SE" sz="1200" dirty="0"/>
            </a:br>
            <a:r>
              <a:rPr lang="sv-SE" sz="1200" dirty="0"/>
              <a:t>- förpackningsgrupp (då sådan förekommer)</a:t>
            </a:r>
            <a:br>
              <a:rPr lang="sv-SE" sz="1200" dirty="0"/>
            </a:br>
            <a:r>
              <a:rPr lang="sv-SE" sz="1200" dirty="0"/>
              <a:t>- texten ADR med versaler</a:t>
            </a:r>
            <a:br>
              <a:rPr lang="sv-SE" sz="1200" dirty="0"/>
            </a:br>
            <a:r>
              <a:rPr lang="sv-SE" sz="1200" dirty="0"/>
              <a:t>- antal kollin och en beskrivning av dem</a:t>
            </a:r>
            <a:br>
              <a:rPr lang="sv-SE" sz="1200" dirty="0"/>
            </a:br>
            <a:r>
              <a:rPr lang="sv-SE" sz="1200" dirty="0"/>
              <a:t>- totala mängden farligt gods (volym el vikt) samt </a:t>
            </a:r>
            <a:r>
              <a:rPr lang="sv-SE" sz="1200" dirty="0" err="1"/>
              <a:t>värdeberäknad</a:t>
            </a:r>
            <a:r>
              <a:rPr lang="sv-SE" sz="1200" dirty="0"/>
              <a:t> mängd</a:t>
            </a:r>
            <a:br>
              <a:rPr lang="sv-SE" sz="1200" dirty="0"/>
            </a:br>
            <a:r>
              <a:rPr lang="sv-SE" sz="1200" dirty="0"/>
              <a:t>- avsändarens namn och adress</a:t>
            </a:r>
            <a:br>
              <a:rPr lang="sv-SE" sz="1200" dirty="0"/>
            </a:br>
            <a:r>
              <a:rPr lang="sv-SE" sz="1200" dirty="0"/>
              <a:t>- mottagarens namn och adress</a:t>
            </a:r>
            <a:br>
              <a:rPr lang="sv-SE" sz="1200" dirty="0"/>
            </a:br>
            <a:r>
              <a:rPr lang="sv-SE" sz="1200" dirty="0"/>
              <a:t>- eventuella uppgifter som krävs enligt villkoren för någon särskild överenskommelse</a:t>
            </a:r>
          </a:p>
          <a:p>
            <a:pPr eaLnBrk="1" hangingPunct="1"/>
            <a:r>
              <a:rPr lang="sv-SE" sz="1200" dirty="0"/>
              <a:t>Vid nationella transporter ska deklarationen skrivas på svenska</a:t>
            </a:r>
          </a:p>
          <a:p>
            <a:pPr eaLnBrk="1" hangingPunct="1"/>
            <a:r>
              <a:rPr lang="sv-SE" sz="1200" dirty="0"/>
              <a:t>Vid internationella transporter ska deklarationen skrivas på avsändarlandets språk och även på ett av språken engelska, tyska eller franska</a:t>
            </a:r>
          </a:p>
          <a:p>
            <a:endParaRPr lang="sv-SE" dirty="0"/>
          </a:p>
        </p:txBody>
      </p:sp>
      <p:sp>
        <p:nvSpPr>
          <p:cNvPr id="4" name="Platshållare för bildnummer 3"/>
          <p:cNvSpPr>
            <a:spLocks noGrp="1"/>
          </p:cNvSpPr>
          <p:nvPr>
            <p:ph type="sldNum" sz="quarter" idx="10"/>
          </p:nvPr>
        </p:nvSpPr>
        <p:spPr/>
        <p:txBody>
          <a:bodyPr/>
          <a:lstStyle/>
          <a:p>
            <a:fld id="{AD6194C1-C5F5-4512-8330-6F157A73FC99}" type="slidenum">
              <a:rPr lang="sv-SE" smtClean="0"/>
              <a:pPr/>
              <a:t>82</a:t>
            </a:fld>
            <a:endParaRPr lang="sv-SE"/>
          </a:p>
        </p:txBody>
      </p:sp>
    </p:spTree>
    <p:extLst>
      <p:ext uri="{BB962C8B-B14F-4D97-AF65-F5344CB8AC3E}">
        <p14:creationId xmlns:p14="http://schemas.microsoft.com/office/powerpoint/2010/main" val="28428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Härdningen startar genom kontakt med en annan komponent (man blandar A och B-komponent eller bas och härdare)</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4</a:t>
            </a:fld>
            <a:endParaRPr lang="sv-SE"/>
          </a:p>
        </p:txBody>
      </p:sp>
    </p:spTree>
    <p:extLst>
      <p:ext uri="{BB962C8B-B14F-4D97-AF65-F5344CB8AC3E}">
        <p14:creationId xmlns:p14="http://schemas.microsoft.com/office/powerpoint/2010/main" val="259835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Illustrera hur allergi fungerar</a:t>
            </a:r>
          </a:p>
          <a:p>
            <a:endParaRPr lang="sv-SE" dirty="0"/>
          </a:p>
          <a:p>
            <a:r>
              <a:rPr lang="sv-SE" dirty="0"/>
              <a:t>Finns det regler för tvätt av arbetskläder?</a:t>
            </a:r>
          </a:p>
          <a:p>
            <a:endParaRPr lang="sv-SE" dirty="0"/>
          </a:p>
          <a:p>
            <a:r>
              <a:rPr lang="sv-SE" dirty="0"/>
              <a:t>Bilder på </a:t>
            </a:r>
            <a:r>
              <a:rPr lang="sv-SE" dirty="0" err="1"/>
              <a:t>expoxiallergi</a:t>
            </a:r>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a:t>
            </a:fld>
            <a:endParaRPr lang="sv-SE"/>
          </a:p>
        </p:txBody>
      </p:sp>
    </p:spTree>
    <p:extLst>
      <p:ext uri="{BB962C8B-B14F-4D97-AF65-F5344CB8AC3E}">
        <p14:creationId xmlns:p14="http://schemas.microsoft.com/office/powerpoint/2010/main" val="411039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ett av era säkerhetsdatablad!</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18</a:t>
            </a:fld>
            <a:endParaRPr lang="sv-SE"/>
          </a:p>
        </p:txBody>
      </p:sp>
    </p:spTree>
    <p:extLst>
      <p:ext uri="{BB962C8B-B14F-4D97-AF65-F5344CB8AC3E}">
        <p14:creationId xmlns:p14="http://schemas.microsoft.com/office/powerpoint/2010/main" val="426699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spcBef>
                <a:spcPct val="20000"/>
              </a:spcBef>
              <a:buFont typeface="Arial" panose="020B0604020202020204" pitchFamily="34" charset="0"/>
              <a:buChar char="•"/>
              <a:defRPr/>
            </a:pPr>
            <a:r>
              <a:rPr lang="sv-SE" kern="0" dirty="0">
                <a:latin typeface="Garamond" pitchFamily="18" charset="0"/>
              </a:rPr>
              <a:t>Plus</a:t>
            </a:r>
          </a:p>
          <a:p>
            <a:pPr marL="342900" indent="-342900">
              <a:spcBef>
                <a:spcPct val="20000"/>
              </a:spcBef>
              <a:buFontTx/>
              <a:buChar char="•"/>
              <a:defRPr/>
            </a:pPr>
            <a:r>
              <a:rPr lang="sv-SE" kern="0" dirty="0">
                <a:latin typeface="Garamond" pitchFamily="18" charset="0"/>
              </a:rPr>
              <a:t>Hög kemikalieresistens</a:t>
            </a:r>
          </a:p>
          <a:p>
            <a:pPr marL="342900" indent="-342900">
              <a:spcBef>
                <a:spcPct val="20000"/>
              </a:spcBef>
              <a:buFontTx/>
              <a:buChar char="•"/>
              <a:defRPr/>
            </a:pPr>
            <a:r>
              <a:rPr lang="sv-SE" kern="0" dirty="0">
                <a:latin typeface="Garamond" pitchFamily="18" charset="0"/>
              </a:rPr>
              <a:t>Hög alkaliresistens (högt pH)</a:t>
            </a:r>
          </a:p>
          <a:p>
            <a:pPr marL="342900" indent="-342900">
              <a:spcBef>
                <a:spcPct val="20000"/>
              </a:spcBef>
              <a:buFontTx/>
              <a:buChar char="•"/>
              <a:defRPr/>
            </a:pPr>
            <a:r>
              <a:rPr lang="sv-SE" kern="0" dirty="0">
                <a:latin typeface="Garamond" pitchFamily="18" charset="0"/>
              </a:rPr>
              <a:t>Mycket god vidhäftning</a:t>
            </a:r>
          </a:p>
          <a:p>
            <a:pPr marL="342900" indent="-342900">
              <a:spcBef>
                <a:spcPct val="20000"/>
              </a:spcBef>
              <a:buFontTx/>
              <a:buChar char="•"/>
              <a:defRPr/>
            </a:pPr>
            <a:r>
              <a:rPr lang="sv-SE" kern="0" dirty="0">
                <a:latin typeface="Garamond" pitchFamily="18" charset="0"/>
              </a:rPr>
              <a:t>Hög slitstyrka</a:t>
            </a:r>
          </a:p>
          <a:p>
            <a:pPr marL="342900" indent="-342900">
              <a:spcBef>
                <a:spcPct val="20000"/>
              </a:spcBef>
              <a:buFontTx/>
              <a:buChar char="•"/>
              <a:defRPr/>
            </a:pPr>
            <a:endParaRPr lang="sv-SE" kern="0" dirty="0">
              <a:latin typeface="Garamond" pitchFamily="18" charset="0"/>
            </a:endParaRPr>
          </a:p>
          <a:p>
            <a:pPr>
              <a:spcBef>
                <a:spcPct val="20000"/>
              </a:spcBef>
              <a:defRPr/>
            </a:pPr>
            <a:r>
              <a:rPr lang="sv-SE" kern="0" dirty="0"/>
              <a:t>Minus</a:t>
            </a:r>
          </a:p>
          <a:p>
            <a:pPr marL="342900" indent="-342900">
              <a:spcBef>
                <a:spcPct val="20000"/>
              </a:spcBef>
              <a:buFontTx/>
              <a:buChar char="•"/>
              <a:defRPr/>
            </a:pPr>
            <a:r>
              <a:rPr lang="sv-SE" kern="0" dirty="0"/>
              <a:t>Gulnar</a:t>
            </a:r>
          </a:p>
          <a:p>
            <a:pPr marL="342900" indent="-342900">
              <a:spcBef>
                <a:spcPct val="20000"/>
              </a:spcBef>
              <a:buFontTx/>
              <a:buChar char="•"/>
              <a:defRPr/>
            </a:pPr>
            <a:r>
              <a:rPr lang="sv-SE" kern="0" dirty="0"/>
              <a:t>Ingen flexibilitet</a:t>
            </a:r>
          </a:p>
          <a:p>
            <a:pPr marL="342900" indent="-342900">
              <a:spcBef>
                <a:spcPct val="20000"/>
              </a:spcBef>
              <a:buFontTx/>
              <a:buChar char="•"/>
              <a:defRPr/>
            </a:pPr>
            <a:r>
              <a:rPr lang="sv-SE" kern="0" dirty="0"/>
              <a:t>Känslig för syra</a:t>
            </a:r>
            <a:endParaRPr lang="sv-SE" kern="0" dirty="0">
              <a:latin typeface="Garamond" pitchFamily="18" charset="0"/>
            </a:endParaRPr>
          </a:p>
          <a:p>
            <a:pPr marL="0" indent="0">
              <a:spcBef>
                <a:spcPct val="20000"/>
              </a:spcBef>
              <a:buFontTx/>
              <a:buNone/>
              <a:defRPr/>
            </a:pPr>
            <a:endParaRPr lang="sv-SE" kern="0" dirty="0">
              <a:latin typeface="Garamond" pitchFamily="18" charset="0"/>
            </a:endParaRP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22</a:t>
            </a:fld>
            <a:endParaRPr lang="sv-SE"/>
          </a:p>
        </p:txBody>
      </p:sp>
    </p:spTree>
    <p:extLst>
      <p:ext uri="{BB962C8B-B14F-4D97-AF65-F5344CB8AC3E}">
        <p14:creationId xmlns:p14="http://schemas.microsoft.com/office/powerpoint/2010/main" val="121160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sz="1200" dirty="0">
                <a:latin typeface="+mn-lt"/>
              </a:rPr>
              <a:t>Hälsorisken i 1:a hand kopplade till appliceringen och till epoxiplastdamm vid bearbetning.</a:t>
            </a:r>
          </a:p>
          <a:p>
            <a:pPr eaLnBrk="1" hangingPunct="1">
              <a:lnSpc>
                <a:spcPct val="80000"/>
              </a:lnSpc>
            </a:pPr>
            <a:endParaRPr lang="sv-SE" sz="1200" dirty="0">
              <a:latin typeface="+mn-lt"/>
            </a:endParaRPr>
          </a:p>
          <a:p>
            <a:pPr eaLnBrk="1" hangingPunct="1">
              <a:lnSpc>
                <a:spcPct val="80000"/>
              </a:lnSpc>
            </a:pPr>
            <a:r>
              <a:rPr lang="sv-SE" sz="1200" b="1" dirty="0">
                <a:latin typeface="+mn-lt"/>
              </a:rPr>
              <a:t>Lågmolekylära epoxihartser</a:t>
            </a:r>
            <a:r>
              <a:rPr lang="sv-SE" sz="1200" dirty="0">
                <a:latin typeface="+mn-lt"/>
              </a:rPr>
              <a:t>, reaktiva spädmedel, alifatiska polyaminer eller organiska </a:t>
            </a:r>
            <a:r>
              <a:rPr lang="sv-SE" sz="1200" dirty="0" err="1">
                <a:latin typeface="+mn-lt"/>
              </a:rPr>
              <a:t>syraanhydrider</a:t>
            </a:r>
            <a:r>
              <a:rPr lang="sv-SE" sz="1200" dirty="0">
                <a:latin typeface="+mn-lt"/>
              </a:rPr>
              <a:t>, orsakar ofta </a:t>
            </a:r>
            <a:r>
              <a:rPr lang="sv-SE" sz="1200" dirty="0" err="1">
                <a:latin typeface="+mn-lt"/>
              </a:rPr>
              <a:t>hudirritaioner</a:t>
            </a:r>
            <a:r>
              <a:rPr lang="sv-SE" sz="1200" dirty="0">
                <a:latin typeface="+mn-lt"/>
              </a:rPr>
              <a:t> och allergiska kontakteksem.</a:t>
            </a:r>
          </a:p>
          <a:p>
            <a:pPr eaLnBrk="1" hangingPunct="1">
              <a:lnSpc>
                <a:spcPct val="80000"/>
              </a:lnSpc>
            </a:pPr>
            <a:endParaRPr lang="sv-SE" sz="1200" dirty="0">
              <a:latin typeface="+mn-lt"/>
            </a:endParaRPr>
          </a:p>
          <a:p>
            <a:r>
              <a:rPr lang="sv-SE" dirty="0"/>
              <a:t>Bisfenol A är en av byggstenarna i epoxi. Det finns ett faktablad från SVEFF om BPA</a:t>
            </a:r>
          </a:p>
          <a:p>
            <a:endParaRPr lang="sv-SE" dirty="0"/>
          </a:p>
          <a:p>
            <a:r>
              <a:rPr lang="sv-SE" dirty="0"/>
              <a:t>Hygieniskt gränsvärde för damm? </a:t>
            </a:r>
            <a:r>
              <a:rPr lang="sv-SE" dirty="0" err="1"/>
              <a:t>Sprutdimma</a:t>
            </a:r>
            <a:r>
              <a:rPr lang="sv-SE" dirty="0"/>
              <a:t>?</a:t>
            </a:r>
          </a:p>
          <a:p>
            <a:pPr eaLnBrk="1" hangingPunct="1">
              <a:lnSpc>
                <a:spcPct val="80000"/>
              </a:lnSpc>
            </a:pPr>
            <a:endParaRPr lang="sv-SE" sz="1200" dirty="0">
              <a:latin typeface="+mn-lt"/>
            </a:endParaRP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23</a:t>
            </a:fld>
            <a:endParaRPr lang="sv-SE"/>
          </a:p>
        </p:txBody>
      </p:sp>
    </p:spTree>
    <p:extLst>
      <p:ext uri="{BB962C8B-B14F-4D97-AF65-F5344CB8AC3E}">
        <p14:creationId xmlns:p14="http://schemas.microsoft.com/office/powerpoint/2010/main" val="270934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utbildare: Skriv ut dokumenten och dela ut!</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24</a:t>
            </a:fld>
            <a:endParaRPr lang="sv-SE"/>
          </a:p>
        </p:txBody>
      </p:sp>
    </p:spTree>
    <p:extLst>
      <p:ext uri="{BB962C8B-B14F-4D97-AF65-F5344CB8AC3E}">
        <p14:creationId xmlns:p14="http://schemas.microsoft.com/office/powerpoint/2010/main" val="321352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June 2018</a:t>
            </a:r>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June 2018</a:t>
            </a:r>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June 2018</a:t>
            </a:r>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ClipArt 3"/>
          <p:cNvSpPr>
            <a:spLocks noGrp="1"/>
          </p:cNvSpPr>
          <p:nvPr>
            <p:ph type="clipArt" sz="half" idx="2"/>
          </p:nvPr>
        </p:nvSpPr>
        <p:spPr>
          <a:xfrm>
            <a:off x="4648200" y="1981200"/>
            <a:ext cx="3810000" cy="4114800"/>
          </a:xfrm>
        </p:spPr>
        <p:txBody>
          <a:bodyPr/>
          <a:lstStyle/>
          <a:p>
            <a:pPr lvl="0"/>
            <a:endParaRPr lang="sv-SE" noProof="0"/>
          </a:p>
        </p:txBody>
      </p:sp>
      <p:sp>
        <p:nvSpPr>
          <p:cNvPr id="5" name="Rectangle 4"/>
          <p:cNvSpPr>
            <a:spLocks noGrp="1" noChangeArrowheads="1"/>
          </p:cNvSpPr>
          <p:nvPr>
            <p:ph type="dt" sz="half" idx="10"/>
          </p:nvPr>
        </p:nvSpPr>
        <p:spPr>
          <a:ln/>
        </p:spPr>
        <p:txBody>
          <a:bodyPr/>
          <a:lstStyle>
            <a:lvl1pPr>
              <a:defRPr/>
            </a:lvl1pPr>
          </a:lstStyle>
          <a:p>
            <a:pPr>
              <a:defRPr/>
            </a:pPr>
            <a:r>
              <a:rPr lang="sv-SE"/>
              <a:t>June 2018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Synthetic resins - Safety course and material knowledge for industrial flooring</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C0B081A-A740-4577-9B09-000D1433D666}"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en-US" dirty="0"/>
          </a:p>
        </p:txBody>
      </p:sp>
      <p:sp>
        <p:nvSpPr>
          <p:cNvPr id="3" name="Platshållare för innehåll 2"/>
          <p:cNvSpPr>
            <a:spLocks noGrp="1"/>
          </p:cNvSpPr>
          <p:nvPr>
            <p:ph idx="1"/>
          </p:nvPr>
        </p:nvSpPr>
        <p:spPr>
          <a:xfrm>
            <a:off x="1841500" y="1386840"/>
            <a:ext cx="6845300" cy="5013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latshållare för datum 3"/>
          <p:cNvSpPr>
            <a:spLocks noGrp="1"/>
          </p:cNvSpPr>
          <p:nvPr>
            <p:ph type="dt" sz="half" idx="10"/>
          </p:nvPr>
        </p:nvSpPr>
        <p:spPr/>
        <p:txBody>
          <a:bodyPr/>
          <a:lstStyle/>
          <a:p>
            <a:r>
              <a:rPr lang="sv-SE"/>
              <a:t>June 2018</a:t>
            </a:r>
            <a:endParaRPr lang="en-US" dirty="0"/>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p>
        </p:txBody>
      </p:sp>
      <p:sp>
        <p:nvSpPr>
          <p:cNvPr id="6" name="Platshållare för bildnummer 5"/>
          <p:cNvSpPr>
            <a:spLocks noGrp="1"/>
          </p:cNvSpPr>
          <p:nvPr>
            <p:ph type="sldNum" sz="quarter" idx="12"/>
          </p:nvPr>
        </p:nvSpPr>
        <p:spPr/>
        <p:txBody>
          <a:bodyPr/>
          <a:lstStyle/>
          <a:p>
            <a:fld id="{491F489D-0E28-F04A-8A3E-72319FDF28E3}" type="slidenum">
              <a:rPr lang="en-US" smtClean="0"/>
              <a:pPr/>
              <a:t>‹#›</a:t>
            </a:fld>
            <a:endParaRPr lang="en-US" dirty="0"/>
          </a:p>
        </p:txBody>
      </p:sp>
      <p:sp>
        <p:nvSpPr>
          <p:cNvPr id="14" name="Platshållare för bild 7"/>
          <p:cNvSpPr>
            <a:spLocks noGrp="1"/>
          </p:cNvSpPr>
          <p:nvPr>
            <p:ph type="pic" sz="quarter" idx="15"/>
          </p:nvPr>
        </p:nvSpPr>
        <p:spPr>
          <a:xfrm>
            <a:off x="-6350" y="1383030"/>
            <a:ext cx="1676400" cy="1722120"/>
          </a:xfrm>
        </p:spPr>
        <p:txBody>
          <a:bodyPr>
            <a:normAutofit/>
          </a:bodyPr>
          <a:lstStyle>
            <a:lvl1pPr marL="0" indent="0" algn="ctr">
              <a:buNone/>
              <a:defRPr sz="1050">
                <a:solidFill>
                  <a:schemeClr val="bg1"/>
                </a:solidFill>
              </a:defRPr>
            </a:lvl1pPr>
          </a:lstStyle>
          <a:p>
            <a:r>
              <a:rPr lang="en-US"/>
              <a:t>Click icon to add picture</a:t>
            </a:r>
          </a:p>
        </p:txBody>
      </p:sp>
      <p:sp>
        <p:nvSpPr>
          <p:cNvPr id="18" name="Platshållare för bild 7"/>
          <p:cNvSpPr>
            <a:spLocks noGrp="1"/>
          </p:cNvSpPr>
          <p:nvPr>
            <p:ph type="pic" sz="quarter" idx="16"/>
          </p:nvPr>
        </p:nvSpPr>
        <p:spPr>
          <a:xfrm>
            <a:off x="-6350" y="3108960"/>
            <a:ext cx="1676400" cy="1722120"/>
          </a:xfrm>
        </p:spPr>
        <p:txBody>
          <a:bodyPr>
            <a:normAutofit/>
          </a:bodyPr>
          <a:lstStyle>
            <a:lvl1pPr marL="0" indent="0" algn="ctr">
              <a:buNone/>
              <a:defRPr sz="1050">
                <a:solidFill>
                  <a:schemeClr val="bg1"/>
                </a:solidFill>
              </a:defRPr>
            </a:lvl1pPr>
          </a:lstStyle>
          <a:p>
            <a:r>
              <a:rPr lang="en-US"/>
              <a:t>Click icon to add picture</a:t>
            </a:r>
          </a:p>
        </p:txBody>
      </p:sp>
      <p:sp>
        <p:nvSpPr>
          <p:cNvPr id="19" name="Platshållare för bild 7"/>
          <p:cNvSpPr>
            <a:spLocks noGrp="1"/>
          </p:cNvSpPr>
          <p:nvPr>
            <p:ph type="pic" sz="quarter" idx="17"/>
          </p:nvPr>
        </p:nvSpPr>
        <p:spPr>
          <a:xfrm>
            <a:off x="-6350" y="4834890"/>
            <a:ext cx="1676400" cy="1684020"/>
          </a:xfrm>
        </p:spPr>
        <p:txBody>
          <a:bodyPr>
            <a:normAutofit/>
          </a:bodyPr>
          <a:lstStyle>
            <a:lvl1pPr marL="0" indent="0" algn="ctr">
              <a:buNone/>
              <a:defRPr sz="1050">
                <a:solidFill>
                  <a:schemeClr val="bg1"/>
                </a:solidFill>
              </a:defRPr>
            </a:lvl1pPr>
          </a:lstStyle>
          <a:p>
            <a:r>
              <a:rPr lang="en-US"/>
              <a:t>Click icon to add picture</a:t>
            </a:r>
          </a:p>
        </p:txBody>
      </p:sp>
    </p:spTree>
    <p:extLst>
      <p:ext uri="{BB962C8B-B14F-4D97-AF65-F5344CB8AC3E}">
        <p14:creationId xmlns:p14="http://schemas.microsoft.com/office/powerpoint/2010/main" val="3787303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65960" y="407513"/>
            <a:ext cx="6720840" cy="769938"/>
          </a:xfrm>
        </p:spPr>
        <p:txBody>
          <a:bodyPr/>
          <a:lstStyle/>
          <a:p>
            <a:r>
              <a:rPr lang="en-US" dirty="0"/>
              <a:t>Click to edit Master title style</a:t>
            </a:r>
          </a:p>
        </p:txBody>
      </p:sp>
      <p:sp>
        <p:nvSpPr>
          <p:cNvPr id="3" name="Platshållare för innehåll 2"/>
          <p:cNvSpPr>
            <a:spLocks noGrp="1"/>
          </p:cNvSpPr>
          <p:nvPr>
            <p:ph idx="1"/>
          </p:nvPr>
        </p:nvSpPr>
        <p:spPr>
          <a:xfrm>
            <a:off x="285751" y="1386841"/>
            <a:ext cx="8401050" cy="5013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datum 3">
            <a:extLst>
              <a:ext uri="{FF2B5EF4-FFF2-40B4-BE49-F238E27FC236}">
                <a16:creationId xmlns:a16="http://schemas.microsoft.com/office/drawing/2014/main" id="{016E7BAF-D1D3-43A4-8AE7-7F60A356D1BC}"/>
              </a:ext>
            </a:extLst>
          </p:cNvPr>
          <p:cNvSpPr>
            <a:spLocks noGrp="1"/>
          </p:cNvSpPr>
          <p:nvPr>
            <p:ph type="dt" sz="half" idx="10"/>
          </p:nvPr>
        </p:nvSpPr>
        <p:spPr/>
        <p:txBody>
          <a:bodyPr/>
          <a:lstStyle>
            <a:lvl1pPr>
              <a:defRPr/>
            </a:lvl1pPr>
          </a:lstStyle>
          <a:p>
            <a:pPr>
              <a:defRPr/>
            </a:pPr>
            <a:r>
              <a:rPr lang="sv-SE"/>
              <a:t>June 2018</a:t>
            </a:r>
            <a:endParaRPr lang="en-US"/>
          </a:p>
        </p:txBody>
      </p:sp>
      <p:sp>
        <p:nvSpPr>
          <p:cNvPr id="5" name="Platshållare för sidfot 4">
            <a:extLst>
              <a:ext uri="{FF2B5EF4-FFF2-40B4-BE49-F238E27FC236}">
                <a16:creationId xmlns:a16="http://schemas.microsoft.com/office/drawing/2014/main" id="{0519A135-05CC-4C8F-BEA0-7016198A272D}"/>
              </a:ext>
            </a:extLst>
          </p:cNvPr>
          <p:cNvSpPr>
            <a:spLocks noGrp="1"/>
          </p:cNvSpPr>
          <p:nvPr>
            <p:ph type="ftr" sz="quarter" idx="11"/>
          </p:nvPr>
        </p:nvSpPr>
        <p:spPr/>
        <p:txBody>
          <a:bodyPr/>
          <a:lstStyle>
            <a:lvl1pPr>
              <a:defRPr/>
            </a:lvl1pPr>
          </a:lstStyle>
          <a:p>
            <a:pPr>
              <a:defRPr/>
            </a:pPr>
            <a:r>
              <a:rPr lang="en-US"/>
              <a:t>Synthetic resins - Safety course and material knowledge for industrial flooring</a:t>
            </a:r>
          </a:p>
        </p:txBody>
      </p:sp>
      <p:sp>
        <p:nvSpPr>
          <p:cNvPr id="6" name="Platshållare för bildnummer 5">
            <a:extLst>
              <a:ext uri="{FF2B5EF4-FFF2-40B4-BE49-F238E27FC236}">
                <a16:creationId xmlns:a16="http://schemas.microsoft.com/office/drawing/2014/main" id="{918DA1C2-1769-495F-8589-60ABFE231143}"/>
              </a:ext>
            </a:extLst>
          </p:cNvPr>
          <p:cNvSpPr>
            <a:spLocks noGrp="1"/>
          </p:cNvSpPr>
          <p:nvPr>
            <p:ph type="sldNum" sz="quarter" idx="12"/>
          </p:nvPr>
        </p:nvSpPr>
        <p:spPr/>
        <p:txBody>
          <a:bodyPr/>
          <a:lstStyle>
            <a:lvl1pPr>
              <a:defRPr/>
            </a:lvl1pPr>
          </a:lstStyle>
          <a:p>
            <a:pPr>
              <a:defRPr/>
            </a:pPr>
            <a:fld id="{66E21BA4-6B4E-4C09-AB84-1DA87851639F}" type="slidenum">
              <a:rPr lang="en-US"/>
              <a:pPr>
                <a:defRPr/>
              </a:pPr>
              <a:t>‹#›</a:t>
            </a:fld>
            <a:endParaRPr lang="en-US"/>
          </a:p>
        </p:txBody>
      </p:sp>
    </p:spTree>
    <p:extLst>
      <p:ext uri="{BB962C8B-B14F-4D97-AF65-F5344CB8AC3E}">
        <p14:creationId xmlns:p14="http://schemas.microsoft.com/office/powerpoint/2010/main" val="330291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ClipArt 2"/>
          <p:cNvSpPr>
            <a:spLocks noGrp="1"/>
          </p:cNvSpPr>
          <p:nvPr>
            <p:ph type="clipArt" sz="half" idx="1"/>
          </p:nvPr>
        </p:nvSpPr>
        <p:spPr>
          <a:xfrm>
            <a:off x="685800" y="1981200"/>
            <a:ext cx="3810000" cy="4114800"/>
          </a:xfrm>
        </p:spPr>
        <p:txBody>
          <a:bodyPr/>
          <a:lstStyle/>
          <a:p>
            <a:pPr lvl="0"/>
            <a:endParaRPr lang="sv-SE" noProof="0"/>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r>
              <a:rPr lang="sv-SE"/>
              <a:t>June 2018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Synthetic resins - Safety course and material knowledge for industrial flooring</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30E1A87-9C08-43FF-997B-D91EBC2E86FD}" type="slidenum">
              <a:rPr lang="sv-SE"/>
              <a:pPr>
                <a:defRPr/>
              </a:pPr>
              <a:t>‹#›</a:t>
            </a:fld>
            <a:endParaRPr lang="sv-SE"/>
          </a:p>
        </p:txBody>
      </p:sp>
    </p:spTree>
    <p:extLst>
      <p:ext uri="{BB962C8B-B14F-4D97-AF65-F5344CB8AC3E}">
        <p14:creationId xmlns:p14="http://schemas.microsoft.com/office/powerpoint/2010/main" val="41585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June 2018</a:t>
            </a:r>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June 2018</a:t>
            </a:r>
          </a:p>
        </p:txBody>
      </p:sp>
      <p:sp>
        <p:nvSpPr>
          <p:cNvPr id="5" name="Platshållare för sidfot 4"/>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June 2018</a:t>
            </a:r>
          </a:p>
        </p:txBody>
      </p:sp>
      <p:sp>
        <p:nvSpPr>
          <p:cNvPr id="6" name="Platshållare för sidfot 5"/>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June 2018</a:t>
            </a:r>
          </a:p>
        </p:txBody>
      </p:sp>
      <p:sp>
        <p:nvSpPr>
          <p:cNvPr id="8" name="Platshållare för sidfot 7"/>
          <p:cNvSpPr>
            <a:spLocks noGrp="1"/>
          </p:cNvSpPr>
          <p:nvPr>
            <p:ph type="ftr" sz="quarter" idx="11"/>
          </p:nvPr>
        </p:nvSpPr>
        <p:spPr/>
        <p:txBody>
          <a:bodyPr/>
          <a:lstStyle/>
          <a:p>
            <a:r>
              <a:rPr lang="en-US"/>
              <a:t>Synthetic resins - Safety course and material knowledge for industrial flooring</a:t>
            </a:r>
            <a:endParaRPr lang="sv-SE"/>
          </a:p>
        </p:txBody>
      </p:sp>
      <p:sp>
        <p:nvSpPr>
          <p:cNvPr id="9" name="Platshållare för bildnummer 8"/>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June 2018</a:t>
            </a:r>
          </a:p>
        </p:txBody>
      </p:sp>
      <p:sp>
        <p:nvSpPr>
          <p:cNvPr id="4" name="Platshållare för sidfot 3"/>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June 2018</a:t>
            </a:r>
          </a:p>
        </p:txBody>
      </p:sp>
      <p:sp>
        <p:nvSpPr>
          <p:cNvPr id="3" name="Platshållare för sidfot 2"/>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June 2018</a:t>
            </a:r>
          </a:p>
        </p:txBody>
      </p:sp>
      <p:sp>
        <p:nvSpPr>
          <p:cNvPr id="6" name="Platshållare för sidfot 5"/>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June 2018</a:t>
            </a:r>
          </a:p>
        </p:txBody>
      </p:sp>
      <p:sp>
        <p:nvSpPr>
          <p:cNvPr id="6" name="Platshållare för sidfot 5"/>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June 2018</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Synthetic resins - Safety course and material knowledge for industrial flooring</a:t>
            </a: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771AD-66DB-4BE0-9BC9-42B41F4325E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 id="2147483668" r:id="rId1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wmf"/><Relationship Id="rId3" Type="http://schemas.openxmlformats.org/officeDocument/2006/relationships/image" Target="../media/image14.wmf"/><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6.w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fogfrittgolv.s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65.xml.rels><?xml version="1.0" encoding="UTF-8" standalone="yes"?>
<Relationships xmlns="http://schemas.openxmlformats.org/package/2006/relationships"><Relationship Id="rId3" Type="http://schemas.openxmlformats.org/officeDocument/2006/relationships/hyperlink" Target="http://www.andningsskydd.n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image" Target="../media/image11.png"/><Relationship Id="rId4" Type="http://schemas.openxmlformats.org/officeDocument/2006/relationships/oleObject" Target="../embeddings/oleObject5.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7.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ctrTitle"/>
          </p:nvPr>
        </p:nvSpPr>
        <p:spPr>
          <a:xfrm>
            <a:off x="685800" y="2286000"/>
            <a:ext cx="7772400" cy="1143000"/>
          </a:xfrm>
        </p:spPr>
        <p:txBody>
          <a:bodyPr/>
          <a:lstStyle/>
          <a:p>
            <a:pPr eaLnBrk="1" hangingPunct="1"/>
            <a:r>
              <a:rPr lang="en-GB" sz="6000" b="1" dirty="0">
                <a:latin typeface="+mn-lt"/>
              </a:rPr>
              <a:t>Synthetic resins</a:t>
            </a:r>
            <a:endParaRPr lang="en-GB" b="1" noProof="0" dirty="0">
              <a:solidFill>
                <a:schemeClr val="tx1"/>
              </a:solidFill>
              <a:latin typeface="+mn-lt"/>
            </a:endParaRPr>
          </a:p>
        </p:txBody>
      </p:sp>
      <p:sp>
        <p:nvSpPr>
          <p:cNvPr id="7171" name="Rectangle 10"/>
          <p:cNvSpPr>
            <a:spLocks noGrp="1" noChangeArrowheads="1"/>
          </p:cNvSpPr>
          <p:nvPr>
            <p:ph type="subTitle" idx="1"/>
          </p:nvPr>
        </p:nvSpPr>
        <p:spPr>
          <a:xfrm>
            <a:off x="1371600" y="3581400"/>
            <a:ext cx="6400800" cy="2590800"/>
          </a:xfrm>
        </p:spPr>
        <p:txBody>
          <a:bodyPr>
            <a:normAutofit/>
          </a:bodyPr>
          <a:lstStyle/>
          <a:p>
            <a:r>
              <a:rPr lang="en-GB" noProof="0" dirty="0"/>
              <a:t>Safety course and material knowledge for industrial flooring</a:t>
            </a:r>
            <a:endParaRPr lang="en-GB" sz="2800" b="1" noProof="0" dirty="0"/>
          </a:p>
          <a:p>
            <a:pPr eaLnBrk="1" hangingPunct="1"/>
            <a:r>
              <a:rPr lang="en-GB" sz="2800" b="1" noProof="0" dirty="0">
                <a:latin typeface="+mn-lt"/>
              </a:rPr>
              <a:t>Step 1&amp;2 in </a:t>
            </a:r>
            <a:br>
              <a:rPr lang="en-GB" sz="2800" b="1" noProof="0" dirty="0">
                <a:latin typeface="+mn-lt"/>
              </a:rPr>
            </a:br>
            <a:r>
              <a:rPr lang="en-GB" sz="2800" b="1" noProof="0" dirty="0">
                <a:latin typeface="+mn-lt"/>
              </a:rPr>
              <a:t>Authorisation scheme for industrial flooring - AFG</a:t>
            </a:r>
          </a:p>
        </p:txBody>
      </p:sp>
      <p:pic>
        <p:nvPicPr>
          <p:cNvPr id="3" name="Bildobjekt 2">
            <a:extLst>
              <a:ext uri="{FF2B5EF4-FFF2-40B4-BE49-F238E27FC236}">
                <a16:creationId xmlns:a16="http://schemas.microsoft.com/office/drawing/2014/main" id="{6BD770A4-083B-4EE0-B13C-C19132C5F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5632"/>
            <a:ext cx="2701143" cy="8403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idx="4294967295"/>
          </p:nvPr>
        </p:nvSpPr>
        <p:spPr/>
        <p:txBody>
          <a:bodyPr/>
          <a:lstStyle/>
          <a:p>
            <a:r>
              <a:rPr lang="en-US" sz="4800" dirty="0">
                <a:latin typeface="+mn-lt"/>
                <a:cs typeface="Times New Roman" pitchFamily="18" charset="0"/>
              </a:rPr>
              <a:t>How we can be affected</a:t>
            </a:r>
            <a:endParaRPr lang="en-GB" noProof="0" dirty="0">
              <a:latin typeface="+mn-lt"/>
            </a:endParaRPr>
          </a:p>
        </p:txBody>
      </p:sp>
      <p:pic>
        <p:nvPicPr>
          <p:cNvPr id="26630" name="Picture 6" descr="C:\Documents and Settings\Håkan\Skrivbord\GOLVANALYS Sverige AB\SVEFF\PREVENT\Bild6.jpg"/>
          <p:cNvPicPr>
            <a:picLocks noChangeAspect="1" noChangeArrowheads="1"/>
          </p:cNvPicPr>
          <p:nvPr/>
        </p:nvPicPr>
        <p:blipFill>
          <a:blip r:embed="rId2"/>
          <a:srcRect/>
          <a:stretch>
            <a:fillRect/>
          </a:stretch>
        </p:blipFill>
        <p:spPr bwMode="auto">
          <a:xfrm>
            <a:off x="1466850" y="1609725"/>
            <a:ext cx="6762750" cy="4402138"/>
          </a:xfrm>
          <a:prstGeom prst="rect">
            <a:avLst/>
          </a:prstGeom>
          <a:noFill/>
          <a:ln w="9525">
            <a:noFill/>
            <a:miter lim="800000"/>
            <a:headEnd/>
            <a:tailEnd/>
          </a:ln>
        </p:spPr>
      </p:pic>
      <p:sp>
        <p:nvSpPr>
          <p:cNvPr id="2" name="Platshållare för datum 1">
            <a:extLst>
              <a:ext uri="{FF2B5EF4-FFF2-40B4-BE49-F238E27FC236}">
                <a16:creationId xmlns:a16="http://schemas.microsoft.com/office/drawing/2014/main" id="{71D8298C-319A-4232-836C-88F55AF399C5}"/>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B4B4C21B-14F5-4003-A333-25736328042F}"/>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9B1DABAC-982D-4C56-A361-27D8166CA603}"/>
              </a:ext>
            </a:extLst>
          </p:cNvPr>
          <p:cNvSpPr>
            <a:spLocks noGrp="1"/>
          </p:cNvSpPr>
          <p:nvPr>
            <p:ph type="sldNum" sz="quarter" idx="12"/>
          </p:nvPr>
        </p:nvSpPr>
        <p:spPr/>
        <p:txBody>
          <a:bodyPr/>
          <a:lstStyle/>
          <a:p>
            <a:fld id="{24B771AD-66DB-4BE0-9BC9-42B41F4325E8}" type="slidenum">
              <a:rPr lang="sv-SE" smtClean="0"/>
              <a:pPr/>
              <a:t>10</a:t>
            </a:fld>
            <a:endParaRPr lang="sv-SE"/>
          </a:p>
        </p:txBody>
      </p:sp>
      <p:sp>
        <p:nvSpPr>
          <p:cNvPr id="5" name="Rektangel 4">
            <a:extLst>
              <a:ext uri="{FF2B5EF4-FFF2-40B4-BE49-F238E27FC236}">
                <a16:creationId xmlns:a16="http://schemas.microsoft.com/office/drawing/2014/main" id="{925D04F3-2483-49D3-A425-7D3805D5DFF3}"/>
              </a:ext>
            </a:extLst>
          </p:cNvPr>
          <p:cNvSpPr/>
          <p:nvPr/>
        </p:nvSpPr>
        <p:spPr>
          <a:xfrm>
            <a:off x="3744143" y="5051597"/>
            <a:ext cx="2208163" cy="609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2800" b="1" dirty="0">
                <a:solidFill>
                  <a:schemeClr val="tx1"/>
                </a:solidFill>
              </a:rPr>
              <a:t>normal</a:t>
            </a:r>
          </a:p>
        </p:txBody>
      </p:sp>
      <p:sp>
        <p:nvSpPr>
          <p:cNvPr id="8" name="Rektangel 7">
            <a:extLst>
              <a:ext uri="{FF2B5EF4-FFF2-40B4-BE49-F238E27FC236}">
                <a16:creationId xmlns:a16="http://schemas.microsoft.com/office/drawing/2014/main" id="{64F33EE4-AA6A-44CC-A4F8-6CD02DE113E1}"/>
              </a:ext>
            </a:extLst>
          </p:cNvPr>
          <p:cNvSpPr/>
          <p:nvPr/>
        </p:nvSpPr>
        <p:spPr>
          <a:xfrm>
            <a:off x="1691680" y="1417638"/>
            <a:ext cx="547260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err="1">
                <a:solidFill>
                  <a:schemeClr val="tx1"/>
                </a:solidFill>
              </a:rPr>
              <a:t>Lungs</a:t>
            </a:r>
            <a:r>
              <a:rPr lang="sv-SE" sz="2800" b="1" dirty="0">
                <a:solidFill>
                  <a:schemeClr val="tx1"/>
                </a:solidFill>
              </a:rPr>
              <a:t> </a:t>
            </a:r>
            <a:r>
              <a:rPr lang="sv-SE" sz="2800" b="1" dirty="0" err="1">
                <a:solidFill>
                  <a:schemeClr val="tx1"/>
                </a:solidFill>
              </a:rPr>
              <a:t>with</a:t>
            </a:r>
            <a:r>
              <a:rPr lang="sv-SE" sz="2800" b="1" dirty="0">
                <a:solidFill>
                  <a:schemeClr val="tx1"/>
                </a:solidFill>
              </a:rPr>
              <a:t> </a:t>
            </a:r>
            <a:r>
              <a:rPr lang="sv-SE" sz="2800" b="1" dirty="0" err="1">
                <a:solidFill>
                  <a:schemeClr val="tx1"/>
                </a:solidFill>
              </a:rPr>
              <a:t>bronchial</a:t>
            </a:r>
            <a:r>
              <a:rPr lang="sv-SE" sz="2800" b="1" dirty="0">
                <a:solidFill>
                  <a:schemeClr val="tx1"/>
                </a:solidFill>
              </a:rPr>
              <a:t> </a:t>
            </a:r>
            <a:r>
              <a:rPr lang="sv-SE" sz="2800" b="1" dirty="0" err="1">
                <a:solidFill>
                  <a:schemeClr val="tx1"/>
                </a:solidFill>
              </a:rPr>
              <a:t>tubes</a:t>
            </a:r>
            <a:endParaRPr lang="sv-SE" sz="2800" b="1" dirty="0">
              <a:solidFill>
                <a:schemeClr val="tx1"/>
              </a:solidFill>
            </a:endParaRPr>
          </a:p>
        </p:txBody>
      </p:sp>
      <p:sp>
        <p:nvSpPr>
          <p:cNvPr id="9" name="Rektangel 8">
            <a:extLst>
              <a:ext uri="{FF2B5EF4-FFF2-40B4-BE49-F238E27FC236}">
                <a16:creationId xmlns:a16="http://schemas.microsoft.com/office/drawing/2014/main" id="{70551174-B038-4BED-9394-33F831F924DC}"/>
              </a:ext>
            </a:extLst>
          </p:cNvPr>
          <p:cNvSpPr/>
          <p:nvPr/>
        </p:nvSpPr>
        <p:spPr>
          <a:xfrm>
            <a:off x="5892229" y="5085184"/>
            <a:ext cx="2208163" cy="1118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2800" b="1" dirty="0" err="1">
                <a:solidFill>
                  <a:schemeClr val="tx1"/>
                </a:solidFill>
              </a:rPr>
              <a:t>asthma</a:t>
            </a:r>
            <a:endParaRPr lang="sv-SE" sz="2800" b="1" dirty="0">
              <a:solidFill>
                <a:schemeClr val="tx1"/>
              </a:solidFill>
            </a:endParaRPr>
          </a:p>
        </p:txBody>
      </p:sp>
    </p:spTree>
    <p:extLst>
      <p:ext uri="{BB962C8B-B14F-4D97-AF65-F5344CB8AC3E}">
        <p14:creationId xmlns:p14="http://schemas.microsoft.com/office/powerpoint/2010/main" val="32195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028"/>
          <p:cNvSpPr>
            <a:spLocks noGrp="1" noChangeArrowheads="1"/>
          </p:cNvSpPr>
          <p:nvPr>
            <p:ph type="title" idx="4294967295"/>
          </p:nvPr>
        </p:nvSpPr>
        <p:spPr/>
        <p:txBody>
          <a:bodyPr/>
          <a:lstStyle/>
          <a:p>
            <a:r>
              <a:rPr lang="en-US" sz="4800" dirty="0">
                <a:latin typeface="+mn-lt"/>
                <a:cs typeface="Times New Roman" pitchFamily="18" charset="0"/>
              </a:rPr>
              <a:t>How we can be affected</a:t>
            </a:r>
            <a:endParaRPr lang="en-GB" noProof="0" dirty="0">
              <a:latin typeface="+mn-lt"/>
            </a:endParaRPr>
          </a:p>
        </p:txBody>
      </p:sp>
      <p:pic>
        <p:nvPicPr>
          <p:cNvPr id="27655" name="Picture 1029" descr="C:\Documents and Settings\Håkan\Skrivbord\GOLVANALYS Sverige AB\SVEFF\PREVENT\Bild17.jpg"/>
          <p:cNvPicPr>
            <a:picLocks noChangeAspect="1" noChangeArrowheads="1"/>
          </p:cNvPicPr>
          <p:nvPr/>
        </p:nvPicPr>
        <p:blipFill>
          <a:blip r:embed="rId2"/>
          <a:srcRect/>
          <a:stretch>
            <a:fillRect/>
          </a:stretch>
        </p:blipFill>
        <p:spPr bwMode="auto">
          <a:xfrm>
            <a:off x="3357563" y="1524000"/>
            <a:ext cx="4567237" cy="4724400"/>
          </a:xfrm>
          <a:prstGeom prst="rect">
            <a:avLst/>
          </a:prstGeom>
          <a:noFill/>
          <a:ln w="9525">
            <a:noFill/>
            <a:miter lim="800000"/>
            <a:headEnd/>
            <a:tailEnd/>
          </a:ln>
        </p:spPr>
      </p:pic>
      <p:sp>
        <p:nvSpPr>
          <p:cNvPr id="2" name="Platshållare för datum 1">
            <a:extLst>
              <a:ext uri="{FF2B5EF4-FFF2-40B4-BE49-F238E27FC236}">
                <a16:creationId xmlns:a16="http://schemas.microsoft.com/office/drawing/2014/main" id="{78F5CD49-BF38-47B2-B76D-312FB2C1E11E}"/>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3F13D3F6-8D56-4A40-ABFF-11C6CA1F254D}"/>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DB0005D5-49B9-45CE-98E8-EF39C4DDACA7}"/>
              </a:ext>
            </a:extLst>
          </p:cNvPr>
          <p:cNvSpPr>
            <a:spLocks noGrp="1"/>
          </p:cNvSpPr>
          <p:nvPr>
            <p:ph type="sldNum" sz="quarter" idx="12"/>
          </p:nvPr>
        </p:nvSpPr>
        <p:spPr/>
        <p:txBody>
          <a:bodyPr/>
          <a:lstStyle/>
          <a:p>
            <a:fld id="{24B771AD-66DB-4BE0-9BC9-42B41F4325E8}" type="slidenum">
              <a:rPr lang="sv-SE" smtClean="0"/>
              <a:pPr/>
              <a:t>11</a:t>
            </a:fld>
            <a:endParaRPr lang="sv-SE"/>
          </a:p>
        </p:txBody>
      </p:sp>
      <p:sp>
        <p:nvSpPr>
          <p:cNvPr id="27653" name="Rectangle 1027"/>
          <p:cNvSpPr>
            <a:spLocks noChangeArrowheads="1"/>
          </p:cNvSpPr>
          <p:nvPr/>
        </p:nvSpPr>
        <p:spPr bwMode="auto">
          <a:xfrm>
            <a:off x="381000" y="1844675"/>
            <a:ext cx="4191000" cy="1815882"/>
          </a:xfrm>
          <a:prstGeom prst="rect">
            <a:avLst/>
          </a:prstGeom>
          <a:noFill/>
          <a:ln w="9525">
            <a:noFill/>
            <a:miter lim="800000"/>
            <a:headEnd/>
            <a:tailEnd/>
          </a:ln>
        </p:spPr>
        <p:txBody>
          <a:bodyPr>
            <a:spAutoFit/>
          </a:bodyPr>
          <a:lstStyle/>
          <a:p>
            <a:pPr eaLnBrk="0" hangingPunct="0"/>
            <a:r>
              <a:rPr lang="en-US" sz="2800" b="1" dirty="0">
                <a:cs typeface="Times New Roman" pitchFamily="18" charset="0"/>
              </a:rPr>
              <a:t>Hypersensitivity diseases</a:t>
            </a:r>
          </a:p>
          <a:p>
            <a:pPr marL="457200" indent="-457200" eaLnBrk="0" hangingPunct="0">
              <a:buFont typeface="Arial" panose="020B0604020202020204" pitchFamily="34" charset="0"/>
              <a:buChar char="•"/>
            </a:pPr>
            <a:r>
              <a:rPr lang="en-US" sz="2800" b="1" dirty="0" err="1">
                <a:cs typeface="Times New Roman" pitchFamily="18" charset="0"/>
              </a:rPr>
              <a:t>Hayfever</a:t>
            </a:r>
            <a:r>
              <a:rPr lang="en-US" sz="2800" b="1" dirty="0">
                <a:cs typeface="Times New Roman" pitchFamily="18" charset="0"/>
              </a:rPr>
              <a:t>
Asthma
Runny eyes</a:t>
            </a:r>
            <a:endParaRPr lang="sv-SE" sz="2800" dirty="0">
              <a:cs typeface="Times New Roman" pitchFamily="18" charset="0"/>
            </a:endParaRPr>
          </a:p>
        </p:txBody>
      </p:sp>
    </p:spTree>
    <p:extLst>
      <p:ext uri="{BB962C8B-B14F-4D97-AF65-F5344CB8AC3E}">
        <p14:creationId xmlns:p14="http://schemas.microsoft.com/office/powerpoint/2010/main" val="354504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10"/>
          <p:cNvSpPr>
            <a:spLocks noGrp="1" noChangeArrowheads="1"/>
          </p:cNvSpPr>
          <p:nvPr>
            <p:ph type="title" idx="4294967295"/>
          </p:nvPr>
        </p:nvSpPr>
        <p:spPr>
          <a:xfrm>
            <a:off x="0" y="274638"/>
            <a:ext cx="8229600" cy="1143000"/>
          </a:xfrm>
        </p:spPr>
        <p:txBody>
          <a:bodyPr>
            <a:normAutofit/>
          </a:bodyPr>
          <a:lstStyle/>
          <a:p>
            <a:r>
              <a:rPr lang="en-US" dirty="0">
                <a:latin typeface="+mn-lt"/>
                <a:cs typeface="Times New Roman" pitchFamily="18" charset="0"/>
              </a:rPr>
              <a:t>How we are affected – on the skin</a:t>
            </a:r>
            <a:endParaRPr lang="en-GB" sz="4000" noProof="0" dirty="0">
              <a:latin typeface="+mn-lt"/>
            </a:endParaRPr>
          </a:p>
        </p:txBody>
      </p:sp>
      <p:sp>
        <p:nvSpPr>
          <p:cNvPr id="28677" name="Rectangle 3"/>
          <p:cNvSpPr>
            <a:spLocks noChangeArrowheads="1"/>
          </p:cNvSpPr>
          <p:nvPr/>
        </p:nvSpPr>
        <p:spPr bwMode="auto">
          <a:xfrm>
            <a:off x="381000" y="1676400"/>
            <a:ext cx="8382000" cy="523220"/>
          </a:xfrm>
          <a:prstGeom prst="rect">
            <a:avLst/>
          </a:prstGeom>
          <a:noFill/>
          <a:ln w="9525">
            <a:noFill/>
            <a:miter lim="800000"/>
            <a:headEnd/>
            <a:tailEnd/>
          </a:ln>
        </p:spPr>
        <p:txBody>
          <a:bodyPr>
            <a:spAutoFit/>
          </a:bodyPr>
          <a:lstStyle/>
          <a:p>
            <a:pPr algn="ctr" eaLnBrk="0" hangingPunct="0">
              <a:tabLst>
                <a:tab pos="1892300" algn="l"/>
              </a:tabLst>
            </a:pPr>
            <a:r>
              <a:rPr lang="en-US" sz="2800" dirty="0">
                <a:cs typeface="Times New Roman" pitchFamily="18" charset="0"/>
              </a:rPr>
              <a:t>Chemical substances can damage the skin's fat layer</a:t>
            </a:r>
            <a:endParaRPr lang="sv-SE" sz="2800" dirty="0">
              <a:cs typeface="Times New Roman" pitchFamily="18" charset="0"/>
            </a:endParaRPr>
          </a:p>
        </p:txBody>
      </p:sp>
      <p:sp>
        <p:nvSpPr>
          <p:cNvPr id="286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endParaRPr lang="sv-SE" sz="4800" b="1">
              <a:solidFill>
                <a:schemeClr val="tx2"/>
              </a:solidFill>
              <a:latin typeface="Garamond" pitchFamily="18" charset="0"/>
              <a:cs typeface="Times New Roman" pitchFamily="18" charset="0"/>
            </a:endParaRPr>
          </a:p>
        </p:txBody>
      </p:sp>
      <p:pic>
        <p:nvPicPr>
          <p:cNvPr id="28679" name="Picture 9" descr="C:\Documents and Settings\Håkan\Skrivbord\GOLVANALYS Sverige AB\SVEFF\PREVENT\Bild5.jpg"/>
          <p:cNvPicPr>
            <a:picLocks noChangeAspect="1" noChangeArrowheads="1"/>
          </p:cNvPicPr>
          <p:nvPr/>
        </p:nvPicPr>
        <p:blipFill>
          <a:blip r:embed="rId2"/>
          <a:srcRect/>
          <a:stretch>
            <a:fillRect/>
          </a:stretch>
        </p:blipFill>
        <p:spPr bwMode="auto">
          <a:xfrm>
            <a:off x="442913" y="2362200"/>
            <a:ext cx="8258175" cy="3810000"/>
          </a:xfrm>
          <a:prstGeom prst="rect">
            <a:avLst/>
          </a:prstGeom>
          <a:noFill/>
          <a:ln w="9525">
            <a:noFill/>
            <a:miter lim="800000"/>
            <a:headEnd/>
            <a:tailEnd/>
          </a:ln>
        </p:spPr>
      </p:pic>
      <p:sp>
        <p:nvSpPr>
          <p:cNvPr id="5" name="Platshållare för datum 4">
            <a:extLst>
              <a:ext uri="{FF2B5EF4-FFF2-40B4-BE49-F238E27FC236}">
                <a16:creationId xmlns:a16="http://schemas.microsoft.com/office/drawing/2014/main" id="{8F826CE5-7170-4DB1-A3E3-44FDF438B2D0}"/>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876E9487-C580-4071-BA5E-D18D0A796029}"/>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3268658E-9091-4B40-AE03-99F5C946E4E3}"/>
              </a:ext>
            </a:extLst>
          </p:cNvPr>
          <p:cNvSpPr>
            <a:spLocks noGrp="1"/>
          </p:cNvSpPr>
          <p:nvPr>
            <p:ph type="sldNum" sz="quarter" idx="12"/>
          </p:nvPr>
        </p:nvSpPr>
        <p:spPr/>
        <p:txBody>
          <a:bodyPr/>
          <a:lstStyle/>
          <a:p>
            <a:fld id="{24B771AD-66DB-4BE0-9BC9-42B41F4325E8}" type="slidenum">
              <a:rPr lang="sv-SE" smtClean="0"/>
              <a:pPr/>
              <a:t>12</a:t>
            </a:fld>
            <a:endParaRPr lang="sv-SE"/>
          </a:p>
        </p:txBody>
      </p:sp>
      <p:sp>
        <p:nvSpPr>
          <p:cNvPr id="2" name="Rektangel 1">
            <a:extLst>
              <a:ext uri="{FF2B5EF4-FFF2-40B4-BE49-F238E27FC236}">
                <a16:creationId xmlns:a16="http://schemas.microsoft.com/office/drawing/2014/main" id="{92F92DC4-BB86-47B0-8DC7-C26CCCB97BC3}"/>
              </a:ext>
            </a:extLst>
          </p:cNvPr>
          <p:cNvSpPr/>
          <p:nvPr/>
        </p:nvSpPr>
        <p:spPr>
          <a:xfrm>
            <a:off x="179512" y="5725180"/>
            <a:ext cx="3168352" cy="52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Contact </a:t>
            </a:r>
            <a:r>
              <a:rPr lang="sv-SE" dirty="0" err="1">
                <a:solidFill>
                  <a:schemeClr val="tx1"/>
                </a:solidFill>
              </a:rPr>
              <a:t>dermatitis</a:t>
            </a:r>
            <a:endParaRPr lang="sv-SE" dirty="0">
              <a:solidFill>
                <a:schemeClr val="tx1"/>
              </a:solidFill>
            </a:endParaRPr>
          </a:p>
        </p:txBody>
      </p:sp>
      <p:sp>
        <p:nvSpPr>
          <p:cNvPr id="10" name="Rektangel 9">
            <a:extLst>
              <a:ext uri="{FF2B5EF4-FFF2-40B4-BE49-F238E27FC236}">
                <a16:creationId xmlns:a16="http://schemas.microsoft.com/office/drawing/2014/main" id="{38029325-67E9-4644-B947-5964F04D8CDB}"/>
              </a:ext>
            </a:extLst>
          </p:cNvPr>
          <p:cNvSpPr/>
          <p:nvPr/>
        </p:nvSpPr>
        <p:spPr>
          <a:xfrm>
            <a:off x="7196755" y="2484438"/>
            <a:ext cx="1947245" cy="395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chemeClr val="tx1"/>
                </a:solidFill>
              </a:rPr>
              <a:t>Chemical</a:t>
            </a:r>
            <a:r>
              <a:rPr lang="sv-SE" sz="1600" dirty="0">
                <a:solidFill>
                  <a:schemeClr val="tx1"/>
                </a:solidFill>
              </a:rPr>
              <a:t> </a:t>
            </a:r>
            <a:r>
              <a:rPr lang="sv-SE" sz="1600" dirty="0" err="1">
                <a:solidFill>
                  <a:schemeClr val="tx1"/>
                </a:solidFill>
              </a:rPr>
              <a:t>substance</a:t>
            </a:r>
            <a:endParaRPr lang="sv-SE" sz="1600" dirty="0">
              <a:solidFill>
                <a:schemeClr val="tx1"/>
              </a:solidFill>
            </a:endParaRPr>
          </a:p>
        </p:txBody>
      </p:sp>
      <p:sp>
        <p:nvSpPr>
          <p:cNvPr id="11" name="Rektangel 10">
            <a:extLst>
              <a:ext uri="{FF2B5EF4-FFF2-40B4-BE49-F238E27FC236}">
                <a16:creationId xmlns:a16="http://schemas.microsoft.com/office/drawing/2014/main" id="{056C6EED-F8AE-4473-8B89-6D7AF8950B22}"/>
              </a:ext>
            </a:extLst>
          </p:cNvPr>
          <p:cNvSpPr/>
          <p:nvPr/>
        </p:nvSpPr>
        <p:spPr>
          <a:xfrm>
            <a:off x="7196755" y="4267200"/>
            <a:ext cx="1119661" cy="31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chemeClr val="tx1"/>
                </a:solidFill>
              </a:rPr>
              <a:t>dermis</a:t>
            </a:r>
            <a:endParaRPr lang="sv-SE" sz="1600" dirty="0">
              <a:solidFill>
                <a:schemeClr val="tx1"/>
              </a:solidFill>
            </a:endParaRPr>
          </a:p>
        </p:txBody>
      </p:sp>
      <p:sp>
        <p:nvSpPr>
          <p:cNvPr id="12" name="Rektangel 11">
            <a:extLst>
              <a:ext uri="{FF2B5EF4-FFF2-40B4-BE49-F238E27FC236}">
                <a16:creationId xmlns:a16="http://schemas.microsoft.com/office/drawing/2014/main" id="{0091FC15-1A70-41A5-8422-38608E15DC42}"/>
              </a:ext>
            </a:extLst>
          </p:cNvPr>
          <p:cNvSpPr/>
          <p:nvPr/>
        </p:nvSpPr>
        <p:spPr>
          <a:xfrm>
            <a:off x="7196755" y="3916232"/>
            <a:ext cx="1119661" cy="31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epidermis</a:t>
            </a:r>
          </a:p>
        </p:txBody>
      </p:sp>
      <p:sp>
        <p:nvSpPr>
          <p:cNvPr id="13" name="Rektangel 12">
            <a:extLst>
              <a:ext uri="{FF2B5EF4-FFF2-40B4-BE49-F238E27FC236}">
                <a16:creationId xmlns:a16="http://schemas.microsoft.com/office/drawing/2014/main" id="{FB781CD4-9D39-4A1E-BA08-49CB1EED1F27}"/>
              </a:ext>
            </a:extLst>
          </p:cNvPr>
          <p:cNvSpPr/>
          <p:nvPr/>
        </p:nvSpPr>
        <p:spPr>
          <a:xfrm>
            <a:off x="7196755" y="5411252"/>
            <a:ext cx="1490045" cy="31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chemeClr val="tx1"/>
                </a:solidFill>
              </a:rPr>
              <a:t>hypodermis</a:t>
            </a:r>
            <a:endParaRPr lang="sv-SE" sz="1600" dirty="0">
              <a:solidFill>
                <a:schemeClr val="tx1"/>
              </a:solidFill>
            </a:endParaRPr>
          </a:p>
        </p:txBody>
      </p:sp>
      <p:sp>
        <p:nvSpPr>
          <p:cNvPr id="14" name="Rektangel 13">
            <a:extLst>
              <a:ext uri="{FF2B5EF4-FFF2-40B4-BE49-F238E27FC236}">
                <a16:creationId xmlns:a16="http://schemas.microsoft.com/office/drawing/2014/main" id="{73A6AE0B-8BB5-4BE0-A9AD-445D16606F08}"/>
              </a:ext>
            </a:extLst>
          </p:cNvPr>
          <p:cNvSpPr/>
          <p:nvPr/>
        </p:nvSpPr>
        <p:spPr>
          <a:xfrm>
            <a:off x="7196755" y="3590759"/>
            <a:ext cx="1119661" cy="31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Fat </a:t>
            </a:r>
            <a:r>
              <a:rPr lang="sv-SE" sz="1600" dirty="0" err="1">
                <a:solidFill>
                  <a:schemeClr val="tx1"/>
                </a:solidFill>
              </a:rPr>
              <a:t>layer</a:t>
            </a:r>
            <a:endParaRPr lang="sv-SE" sz="1600" dirty="0">
              <a:solidFill>
                <a:schemeClr val="tx1"/>
              </a:solidFill>
            </a:endParaRPr>
          </a:p>
        </p:txBody>
      </p:sp>
    </p:spTree>
    <p:extLst>
      <p:ext uri="{BB962C8B-B14F-4D97-AF65-F5344CB8AC3E}">
        <p14:creationId xmlns:p14="http://schemas.microsoft.com/office/powerpoint/2010/main" val="125616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7966A-FB6D-48CA-9EC3-009791CC5E8E}"/>
              </a:ext>
            </a:extLst>
          </p:cNvPr>
          <p:cNvSpPr>
            <a:spLocks noGrp="1"/>
          </p:cNvSpPr>
          <p:nvPr>
            <p:ph type="title"/>
          </p:nvPr>
        </p:nvSpPr>
        <p:spPr/>
        <p:txBody>
          <a:bodyPr>
            <a:normAutofit/>
          </a:bodyPr>
          <a:lstStyle/>
          <a:p>
            <a:r>
              <a:rPr lang="en-US" dirty="0"/>
              <a:t>Information on the chemical properties of the products</a:t>
            </a:r>
            <a:endParaRPr lang="en-GB" noProof="0" dirty="0"/>
          </a:p>
        </p:txBody>
      </p:sp>
      <p:sp>
        <p:nvSpPr>
          <p:cNvPr id="3" name="Platshållare för text 2">
            <a:extLst>
              <a:ext uri="{FF2B5EF4-FFF2-40B4-BE49-F238E27FC236}">
                <a16:creationId xmlns:a16="http://schemas.microsoft.com/office/drawing/2014/main" id="{82462228-EFE6-43D1-B40D-ADE33FE8E8A5}"/>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EA363373-E753-4C7E-BDAB-07AC1F19F108}"/>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8323BF84-2EA2-4592-A3C1-A6FF4E5FFA9F}"/>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F96C53F5-6185-40B2-BD44-887757A269B9}"/>
              </a:ext>
            </a:extLst>
          </p:cNvPr>
          <p:cNvSpPr>
            <a:spLocks noGrp="1"/>
          </p:cNvSpPr>
          <p:nvPr>
            <p:ph type="sldNum" sz="quarter" idx="12"/>
          </p:nvPr>
        </p:nvSpPr>
        <p:spPr/>
        <p:txBody>
          <a:bodyPr/>
          <a:lstStyle/>
          <a:p>
            <a:fld id="{24B771AD-66DB-4BE0-9BC9-42B41F4325E8}" type="slidenum">
              <a:rPr lang="sv-SE" smtClean="0"/>
              <a:pPr/>
              <a:t>13</a:t>
            </a:fld>
            <a:endParaRPr lang="sv-SE"/>
          </a:p>
        </p:txBody>
      </p:sp>
    </p:spTree>
    <p:extLst>
      <p:ext uri="{BB962C8B-B14F-4D97-AF65-F5344CB8AC3E}">
        <p14:creationId xmlns:p14="http://schemas.microsoft.com/office/powerpoint/2010/main" val="136689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609600"/>
            <a:ext cx="7772400" cy="762000"/>
          </a:xfrm>
          <a:prstGeom prst="rect">
            <a:avLst/>
          </a:prstGeom>
          <a:noFill/>
          <a:ln w="9525">
            <a:noFill/>
            <a:miter lim="800000"/>
            <a:headEnd/>
            <a:tailEnd/>
          </a:ln>
        </p:spPr>
        <p:txBody>
          <a:bodyPr anchor="ctr"/>
          <a:lstStyle/>
          <a:p>
            <a:pPr algn="ctr">
              <a:defRPr/>
            </a:pPr>
            <a:r>
              <a:rPr lang="sv-SE" sz="4800" kern="0" dirty="0" err="1">
                <a:latin typeface="+mj-lt"/>
                <a:ea typeface="+mj-ea"/>
                <a:cs typeface="Times New Roman" pitchFamily="18" charset="0"/>
              </a:rPr>
              <a:t>Hazard</a:t>
            </a:r>
            <a:r>
              <a:rPr lang="sv-SE" sz="4800" kern="0" dirty="0">
                <a:latin typeface="+mj-lt"/>
                <a:ea typeface="+mj-ea"/>
                <a:cs typeface="Times New Roman" pitchFamily="18" charset="0"/>
              </a:rPr>
              <a:t> pictograms</a:t>
            </a:r>
            <a:endParaRPr lang="sv-SE" sz="4800" kern="0" dirty="0">
              <a:solidFill>
                <a:schemeClr val="tx2"/>
              </a:solidFill>
              <a:latin typeface="+mj-lt"/>
              <a:ea typeface="+mj-ea"/>
              <a:cs typeface="+mj-cs"/>
            </a:endParaRPr>
          </a:p>
        </p:txBody>
      </p:sp>
      <p:sp>
        <p:nvSpPr>
          <p:cNvPr id="5130" name="Platshållare för sidfot 2"/>
          <p:cNvSpPr txBox="1">
            <a:spLocks/>
          </p:cNvSpPr>
          <p:nvPr/>
        </p:nvSpPr>
        <p:spPr bwMode="auto">
          <a:xfrm>
            <a:off x="2714625" y="6954838"/>
            <a:ext cx="3529013" cy="411162"/>
          </a:xfrm>
          <a:prstGeom prst="rect">
            <a:avLst/>
          </a:prstGeom>
          <a:noFill/>
          <a:ln w="9525">
            <a:noFill/>
            <a:miter lim="800000"/>
            <a:headEnd/>
            <a:tailEnd/>
          </a:ln>
        </p:spPr>
        <p:txBody>
          <a:bodyPr/>
          <a:lstStyle/>
          <a:p>
            <a:pPr algn="ctr"/>
            <a:endParaRPr lang="sv-SE" sz="1000"/>
          </a:p>
        </p:txBody>
      </p:sp>
      <p:sp>
        <p:nvSpPr>
          <p:cNvPr id="5131" name="AutoShape 5"/>
          <p:cNvSpPr>
            <a:spLocks noChangeArrowheads="1"/>
          </p:cNvSpPr>
          <p:nvPr/>
        </p:nvSpPr>
        <p:spPr bwMode="auto">
          <a:xfrm>
            <a:off x="3143250" y="4311650"/>
            <a:ext cx="1143000" cy="11684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dirty="0">
                <a:solidFill>
                  <a:srgbClr val="000000"/>
                </a:solidFill>
              </a:rPr>
              <a:t>!</a:t>
            </a:r>
            <a:endParaRPr lang="de-DE" b="1" dirty="0">
              <a:solidFill>
                <a:srgbClr val="000000"/>
              </a:solidFill>
            </a:endParaRPr>
          </a:p>
        </p:txBody>
      </p:sp>
      <p:grpSp>
        <p:nvGrpSpPr>
          <p:cNvPr id="2" name="Group 6"/>
          <p:cNvGrpSpPr>
            <a:grpSpLocks/>
          </p:cNvGrpSpPr>
          <p:nvPr/>
        </p:nvGrpSpPr>
        <p:grpSpPr bwMode="auto">
          <a:xfrm>
            <a:off x="1357313" y="4311650"/>
            <a:ext cx="1187450" cy="1212850"/>
            <a:chOff x="672" y="3120"/>
            <a:chExt cx="864" cy="864"/>
          </a:xfrm>
        </p:grpSpPr>
        <p:sp>
          <p:nvSpPr>
            <p:cNvPr id="5156" name="AutoShape 7"/>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pic>
          <p:nvPicPr>
            <p:cNvPr id="5157" name="Picture 8"/>
            <p:cNvPicPr>
              <a:picLocks noChangeAspect="1" noChangeArrowheads="1"/>
            </p:cNvPicPr>
            <p:nvPr/>
          </p:nvPicPr>
          <p:blipFill>
            <a:blip r:embed="rId3"/>
            <a:srcRect/>
            <a:stretch>
              <a:fillRect/>
            </a:stretch>
          </p:blipFill>
          <p:spPr bwMode="auto">
            <a:xfrm>
              <a:off x="919" y="3367"/>
              <a:ext cx="370" cy="312"/>
            </a:xfrm>
            <a:prstGeom prst="rect">
              <a:avLst/>
            </a:prstGeom>
            <a:noFill/>
            <a:ln w="9525">
              <a:noFill/>
              <a:miter lim="800000"/>
              <a:headEnd/>
              <a:tailEnd/>
            </a:ln>
          </p:spPr>
        </p:pic>
      </p:grpSp>
      <p:grpSp>
        <p:nvGrpSpPr>
          <p:cNvPr id="3" name="Group 9"/>
          <p:cNvGrpSpPr>
            <a:grpSpLocks/>
          </p:cNvGrpSpPr>
          <p:nvPr/>
        </p:nvGrpSpPr>
        <p:grpSpPr bwMode="auto">
          <a:xfrm>
            <a:off x="7394575" y="2271713"/>
            <a:ext cx="1187450" cy="1212850"/>
            <a:chOff x="1824" y="3120"/>
            <a:chExt cx="864" cy="864"/>
          </a:xfrm>
        </p:grpSpPr>
        <p:sp>
          <p:nvSpPr>
            <p:cNvPr id="5155" name="AutoShape 10"/>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graphicFrame>
          <p:nvGraphicFramePr>
            <p:cNvPr id="5125" name="Object 11"/>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76942" name="Paintbrush Picture" r:id="rId4" imgW="1381151" imgH="1400000" progId="PBrush">
                    <p:embed/>
                  </p:oleObj>
                </mc:Choice>
                <mc:Fallback>
                  <p:oleObj name="Paintbrush Picture" r:id="rId4" imgW="1381151" imgH="1400000" progId="PBrush">
                    <p:embed/>
                    <p:pic>
                      <p:nvPicPr>
                        <p:cNvPr id="5125"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2"/>
          <p:cNvGrpSpPr>
            <a:grpSpLocks/>
          </p:cNvGrpSpPr>
          <p:nvPr/>
        </p:nvGrpSpPr>
        <p:grpSpPr bwMode="auto">
          <a:xfrm>
            <a:off x="6643688" y="4240213"/>
            <a:ext cx="1225550" cy="1223962"/>
            <a:chOff x="4368" y="3072"/>
            <a:chExt cx="816" cy="816"/>
          </a:xfrm>
        </p:grpSpPr>
        <p:sp>
          <p:nvSpPr>
            <p:cNvPr id="5154" name="AutoShape 13"/>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4" name="Object 14"/>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76943" name="Paintbrush Picture" r:id="rId6" imgW="3514563" imgH="3562146" progId="PBrush">
                    <p:embed/>
                  </p:oleObj>
                </mc:Choice>
                <mc:Fallback>
                  <p:oleObj name="Paintbrush Picture" r:id="rId6" imgW="3514563" imgH="3562146" progId="PBrush">
                    <p:embed/>
                    <p:pic>
                      <p:nvPicPr>
                        <p:cNvPr id="5124"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6" name="Group 15"/>
          <p:cNvGrpSpPr>
            <a:grpSpLocks/>
          </p:cNvGrpSpPr>
          <p:nvPr/>
        </p:nvGrpSpPr>
        <p:grpSpPr bwMode="auto">
          <a:xfrm>
            <a:off x="2357438" y="2311400"/>
            <a:ext cx="1143000" cy="1168400"/>
            <a:chOff x="2208" y="1248"/>
            <a:chExt cx="832" cy="832"/>
          </a:xfrm>
        </p:grpSpPr>
        <p:sp>
          <p:nvSpPr>
            <p:cNvPr id="5152" name="AutoShape 16"/>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pic>
          <p:nvPicPr>
            <p:cNvPr id="5153" name="Picture 17"/>
            <p:cNvPicPr>
              <a:picLocks noChangeAspect="1" noChangeArrowheads="1"/>
            </p:cNvPicPr>
            <p:nvPr/>
          </p:nvPicPr>
          <p:blipFill>
            <a:blip r:embed="rId8"/>
            <a:srcRect/>
            <a:stretch>
              <a:fillRect/>
            </a:stretch>
          </p:blipFill>
          <p:spPr bwMode="auto">
            <a:xfrm>
              <a:off x="2496" y="1440"/>
              <a:ext cx="280" cy="396"/>
            </a:xfrm>
            <a:prstGeom prst="rect">
              <a:avLst/>
            </a:prstGeom>
            <a:noFill/>
            <a:ln w="9525">
              <a:noFill/>
              <a:miter lim="800000"/>
              <a:headEnd/>
              <a:tailEnd/>
            </a:ln>
          </p:spPr>
        </p:pic>
      </p:grpSp>
      <p:grpSp>
        <p:nvGrpSpPr>
          <p:cNvPr id="7" name="Group 18"/>
          <p:cNvGrpSpPr>
            <a:grpSpLocks/>
          </p:cNvGrpSpPr>
          <p:nvPr/>
        </p:nvGrpSpPr>
        <p:grpSpPr bwMode="auto">
          <a:xfrm>
            <a:off x="714375" y="2239963"/>
            <a:ext cx="1143000" cy="1168400"/>
            <a:chOff x="720" y="240"/>
            <a:chExt cx="832" cy="832"/>
          </a:xfrm>
        </p:grpSpPr>
        <p:sp>
          <p:nvSpPr>
            <p:cNvPr id="5151" name="AutoShape 19"/>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3" name="Object 20"/>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76944" name="Paintbrush Picture" r:id="rId9" imgW="923867" imgH="695143" progId="PBrush">
                    <p:embed/>
                  </p:oleObj>
                </mc:Choice>
                <mc:Fallback>
                  <p:oleObj name="Paintbrush Picture" r:id="rId9" imgW="923867" imgH="695143" progId="PBrush">
                    <p:embed/>
                    <p:pic>
                      <p:nvPicPr>
                        <p:cNvPr id="5123"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1"/>
          <p:cNvGrpSpPr>
            <a:grpSpLocks/>
          </p:cNvGrpSpPr>
          <p:nvPr/>
        </p:nvGrpSpPr>
        <p:grpSpPr bwMode="auto">
          <a:xfrm>
            <a:off x="4143375" y="2311400"/>
            <a:ext cx="1143000" cy="1168400"/>
            <a:chOff x="384" y="2544"/>
            <a:chExt cx="832" cy="832"/>
          </a:xfrm>
        </p:grpSpPr>
        <p:sp>
          <p:nvSpPr>
            <p:cNvPr id="5150" name="AutoShape 22"/>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2" name="Object 23"/>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76945" name="Paintbrush Picture" r:id="rId11" imgW="523810" imgH="847843" progId="PBrush">
                    <p:embed/>
                  </p:oleObj>
                </mc:Choice>
                <mc:Fallback>
                  <p:oleObj name="Paintbrush Picture" r:id="rId11" imgW="523810" imgH="847843" progId="PBrush">
                    <p:embed/>
                    <p:pic>
                      <p:nvPicPr>
                        <p:cNvPr id="5122"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138" name="Picture 24"/>
          <p:cNvPicPr>
            <a:picLocks noChangeAspect="1" noChangeArrowheads="1"/>
          </p:cNvPicPr>
          <p:nvPr/>
        </p:nvPicPr>
        <p:blipFill>
          <a:blip r:embed="rId13"/>
          <a:srcRect/>
          <a:stretch>
            <a:fillRect/>
          </a:stretch>
        </p:blipFill>
        <p:spPr bwMode="auto">
          <a:xfrm>
            <a:off x="4857750" y="4240213"/>
            <a:ext cx="1368425" cy="1270000"/>
          </a:xfrm>
          <a:prstGeom prst="rect">
            <a:avLst/>
          </a:prstGeom>
          <a:noFill/>
          <a:ln w="9525">
            <a:noFill/>
            <a:miter lim="800000"/>
            <a:headEnd/>
            <a:tailEnd/>
          </a:ln>
        </p:spPr>
      </p:pic>
      <p:pic>
        <p:nvPicPr>
          <p:cNvPr id="5139" name="Picture 25"/>
          <p:cNvPicPr>
            <a:picLocks noChangeAspect="1" noChangeArrowheads="1"/>
          </p:cNvPicPr>
          <p:nvPr/>
        </p:nvPicPr>
        <p:blipFill>
          <a:blip r:embed="rId14"/>
          <a:srcRect/>
          <a:stretch>
            <a:fillRect/>
          </a:stretch>
        </p:blipFill>
        <p:spPr bwMode="auto">
          <a:xfrm>
            <a:off x="5857875" y="2239963"/>
            <a:ext cx="1281113" cy="1281112"/>
          </a:xfrm>
          <a:prstGeom prst="rect">
            <a:avLst/>
          </a:prstGeom>
          <a:noFill/>
          <a:ln w="9525">
            <a:noFill/>
            <a:miter lim="800000"/>
            <a:headEnd/>
            <a:tailEnd/>
          </a:ln>
        </p:spPr>
      </p:pic>
      <p:sp>
        <p:nvSpPr>
          <p:cNvPr id="5140" name="Text Box 26"/>
          <p:cNvSpPr txBox="1">
            <a:spLocks noChangeArrowheads="1"/>
          </p:cNvSpPr>
          <p:nvPr/>
        </p:nvSpPr>
        <p:spPr bwMode="auto">
          <a:xfrm>
            <a:off x="642938" y="3597275"/>
            <a:ext cx="1225015" cy="461665"/>
          </a:xfrm>
          <a:prstGeom prst="rect">
            <a:avLst/>
          </a:prstGeom>
          <a:noFill/>
          <a:ln w="9525">
            <a:noFill/>
            <a:miter lim="800000"/>
            <a:headEnd/>
            <a:tailEnd/>
          </a:ln>
        </p:spPr>
        <p:txBody>
          <a:bodyPr wrap="none">
            <a:spAutoFit/>
          </a:bodyPr>
          <a:lstStyle/>
          <a:p>
            <a:r>
              <a:rPr lang="sv-SE" sz="1200" b="1" dirty="0"/>
              <a:t>GHS01 </a:t>
            </a:r>
            <a:br>
              <a:rPr lang="sv-SE" sz="1200" b="1" dirty="0"/>
            </a:br>
            <a:r>
              <a:rPr lang="sv-SE" sz="1200" b="1" dirty="0" err="1"/>
              <a:t>Exploding</a:t>
            </a:r>
            <a:r>
              <a:rPr lang="sv-SE" sz="1200" b="1" dirty="0"/>
              <a:t> bomb</a:t>
            </a:r>
          </a:p>
        </p:txBody>
      </p:sp>
      <p:sp>
        <p:nvSpPr>
          <p:cNvPr id="5141" name="Text Box 27"/>
          <p:cNvSpPr txBox="1">
            <a:spLocks noChangeArrowheads="1"/>
          </p:cNvSpPr>
          <p:nvPr/>
        </p:nvSpPr>
        <p:spPr bwMode="auto">
          <a:xfrm>
            <a:off x="2643188" y="3597275"/>
            <a:ext cx="609462" cy="461665"/>
          </a:xfrm>
          <a:prstGeom prst="rect">
            <a:avLst/>
          </a:prstGeom>
          <a:noFill/>
          <a:ln w="9525">
            <a:noFill/>
            <a:miter lim="800000"/>
            <a:headEnd/>
            <a:tailEnd/>
          </a:ln>
        </p:spPr>
        <p:txBody>
          <a:bodyPr wrap="none">
            <a:spAutoFit/>
          </a:bodyPr>
          <a:lstStyle/>
          <a:p>
            <a:r>
              <a:rPr lang="sv-SE" sz="1200" b="1" dirty="0"/>
              <a:t>GHS02</a:t>
            </a:r>
          </a:p>
          <a:p>
            <a:r>
              <a:rPr lang="sv-SE" sz="1200" b="1" dirty="0" err="1"/>
              <a:t>Flame</a:t>
            </a:r>
            <a:endParaRPr lang="sv-SE" sz="1200" b="1" dirty="0"/>
          </a:p>
        </p:txBody>
      </p:sp>
      <p:sp>
        <p:nvSpPr>
          <p:cNvPr id="5142" name="Text Box 28"/>
          <p:cNvSpPr txBox="1">
            <a:spLocks noChangeArrowheads="1"/>
          </p:cNvSpPr>
          <p:nvPr/>
        </p:nvSpPr>
        <p:spPr bwMode="auto">
          <a:xfrm>
            <a:off x="4143375" y="3597275"/>
            <a:ext cx="1261051" cy="461665"/>
          </a:xfrm>
          <a:prstGeom prst="rect">
            <a:avLst/>
          </a:prstGeom>
          <a:noFill/>
          <a:ln w="9525">
            <a:noFill/>
            <a:miter lim="800000"/>
            <a:headEnd/>
            <a:tailEnd/>
          </a:ln>
        </p:spPr>
        <p:txBody>
          <a:bodyPr wrap="none">
            <a:spAutoFit/>
          </a:bodyPr>
          <a:lstStyle/>
          <a:p>
            <a:r>
              <a:rPr lang="sv-SE" sz="1200" b="1" dirty="0"/>
              <a:t>GHS03</a:t>
            </a:r>
          </a:p>
          <a:p>
            <a:r>
              <a:rPr lang="sv-SE" sz="1200" b="1" dirty="0" err="1"/>
              <a:t>Flame</a:t>
            </a:r>
            <a:r>
              <a:rPr lang="sv-SE" sz="1200" b="1" dirty="0"/>
              <a:t> over </a:t>
            </a:r>
            <a:r>
              <a:rPr lang="sv-SE" sz="1200" b="1" dirty="0" err="1"/>
              <a:t>circle</a:t>
            </a:r>
            <a:endParaRPr lang="sv-SE" sz="1200" b="1" dirty="0"/>
          </a:p>
        </p:txBody>
      </p:sp>
      <p:sp>
        <p:nvSpPr>
          <p:cNvPr id="5143" name="Text Box 29"/>
          <p:cNvSpPr txBox="1">
            <a:spLocks noChangeArrowheads="1"/>
          </p:cNvSpPr>
          <p:nvPr/>
        </p:nvSpPr>
        <p:spPr bwMode="auto">
          <a:xfrm>
            <a:off x="5929313" y="3597275"/>
            <a:ext cx="965329" cy="461665"/>
          </a:xfrm>
          <a:prstGeom prst="rect">
            <a:avLst/>
          </a:prstGeom>
          <a:noFill/>
          <a:ln w="9525">
            <a:noFill/>
            <a:miter lim="800000"/>
            <a:headEnd/>
            <a:tailEnd/>
          </a:ln>
        </p:spPr>
        <p:txBody>
          <a:bodyPr wrap="none">
            <a:spAutoFit/>
          </a:bodyPr>
          <a:lstStyle/>
          <a:p>
            <a:r>
              <a:rPr lang="sv-SE" sz="1200" b="1" dirty="0"/>
              <a:t>GHS04</a:t>
            </a:r>
          </a:p>
          <a:p>
            <a:r>
              <a:rPr lang="sv-SE" sz="1200" b="1" dirty="0"/>
              <a:t>Gas cylinder</a:t>
            </a:r>
          </a:p>
        </p:txBody>
      </p:sp>
      <p:sp>
        <p:nvSpPr>
          <p:cNvPr id="5144" name="Text Box 30"/>
          <p:cNvSpPr txBox="1">
            <a:spLocks noChangeArrowheads="1"/>
          </p:cNvSpPr>
          <p:nvPr/>
        </p:nvSpPr>
        <p:spPr bwMode="auto">
          <a:xfrm>
            <a:off x="1357313" y="5668963"/>
            <a:ext cx="1529073" cy="461665"/>
          </a:xfrm>
          <a:prstGeom prst="rect">
            <a:avLst/>
          </a:prstGeom>
          <a:noFill/>
          <a:ln w="9525">
            <a:noFill/>
            <a:miter lim="800000"/>
            <a:headEnd/>
            <a:tailEnd/>
          </a:ln>
        </p:spPr>
        <p:txBody>
          <a:bodyPr wrap="none">
            <a:spAutoFit/>
          </a:bodyPr>
          <a:lstStyle/>
          <a:p>
            <a:r>
              <a:rPr lang="sv-SE" sz="1200" b="1" dirty="0"/>
              <a:t>GHS06</a:t>
            </a:r>
          </a:p>
          <a:p>
            <a:r>
              <a:rPr lang="sv-SE" sz="1200" b="1" dirty="0"/>
              <a:t>Skull and </a:t>
            </a:r>
            <a:r>
              <a:rPr lang="sv-SE" sz="1200" b="1" dirty="0" err="1"/>
              <a:t>Ccossbones</a:t>
            </a:r>
            <a:endParaRPr lang="sv-SE" sz="1200" b="1" dirty="0"/>
          </a:p>
        </p:txBody>
      </p:sp>
      <p:sp>
        <p:nvSpPr>
          <p:cNvPr id="5145" name="Text Box 31"/>
          <p:cNvSpPr txBox="1">
            <a:spLocks noChangeArrowheads="1"/>
          </p:cNvSpPr>
          <p:nvPr/>
        </p:nvSpPr>
        <p:spPr bwMode="auto">
          <a:xfrm>
            <a:off x="7591425" y="3589338"/>
            <a:ext cx="806375" cy="461665"/>
          </a:xfrm>
          <a:prstGeom prst="rect">
            <a:avLst/>
          </a:prstGeom>
          <a:noFill/>
          <a:ln w="9525">
            <a:noFill/>
            <a:miter lim="800000"/>
            <a:headEnd/>
            <a:tailEnd/>
          </a:ln>
        </p:spPr>
        <p:txBody>
          <a:bodyPr wrap="none">
            <a:spAutoFit/>
          </a:bodyPr>
          <a:lstStyle/>
          <a:p>
            <a:r>
              <a:rPr lang="sv-SE" sz="1200" b="1" dirty="0"/>
              <a:t>GHS05</a:t>
            </a:r>
          </a:p>
          <a:p>
            <a:r>
              <a:rPr lang="sv-SE" sz="1200" b="1" dirty="0" err="1"/>
              <a:t>Corrosion</a:t>
            </a:r>
            <a:endParaRPr lang="sv-SE" sz="1200" b="1" dirty="0"/>
          </a:p>
        </p:txBody>
      </p:sp>
      <p:sp>
        <p:nvSpPr>
          <p:cNvPr id="5146" name="Text Box 32"/>
          <p:cNvSpPr txBox="1">
            <a:spLocks noChangeArrowheads="1"/>
          </p:cNvSpPr>
          <p:nvPr/>
        </p:nvSpPr>
        <p:spPr bwMode="auto">
          <a:xfrm>
            <a:off x="5214938" y="5668963"/>
            <a:ext cx="1035283" cy="461665"/>
          </a:xfrm>
          <a:prstGeom prst="rect">
            <a:avLst/>
          </a:prstGeom>
          <a:noFill/>
          <a:ln w="9525">
            <a:noFill/>
            <a:miter lim="800000"/>
            <a:headEnd/>
            <a:tailEnd/>
          </a:ln>
        </p:spPr>
        <p:txBody>
          <a:bodyPr wrap="none">
            <a:spAutoFit/>
          </a:bodyPr>
          <a:lstStyle/>
          <a:p>
            <a:r>
              <a:rPr lang="sv-SE" sz="1200" b="1" dirty="0"/>
              <a:t>GHS08</a:t>
            </a:r>
            <a:br>
              <a:rPr lang="sv-SE" sz="1200" b="1" dirty="0"/>
            </a:br>
            <a:r>
              <a:rPr lang="sv-SE" sz="1200" b="1" dirty="0" err="1"/>
              <a:t>Healh</a:t>
            </a:r>
            <a:r>
              <a:rPr lang="sv-SE" sz="1200" b="1" dirty="0"/>
              <a:t> </a:t>
            </a:r>
            <a:r>
              <a:rPr lang="sv-SE" sz="1200" b="1" dirty="0" err="1"/>
              <a:t>Hazard</a:t>
            </a:r>
            <a:endParaRPr lang="sv-SE" sz="1200" b="1" dirty="0"/>
          </a:p>
        </p:txBody>
      </p:sp>
      <p:sp>
        <p:nvSpPr>
          <p:cNvPr id="5147" name="Text Box 33"/>
          <p:cNvSpPr txBox="1">
            <a:spLocks noChangeArrowheads="1"/>
          </p:cNvSpPr>
          <p:nvPr/>
        </p:nvSpPr>
        <p:spPr bwMode="auto">
          <a:xfrm>
            <a:off x="3214688" y="5668963"/>
            <a:ext cx="1155700" cy="646331"/>
          </a:xfrm>
          <a:prstGeom prst="rect">
            <a:avLst/>
          </a:prstGeom>
          <a:noFill/>
          <a:ln w="9525">
            <a:noFill/>
            <a:miter lim="800000"/>
            <a:headEnd/>
            <a:tailEnd/>
          </a:ln>
        </p:spPr>
        <p:txBody>
          <a:bodyPr>
            <a:spAutoFit/>
          </a:bodyPr>
          <a:lstStyle/>
          <a:p>
            <a:r>
              <a:rPr lang="sv-SE" sz="1200" b="1" dirty="0"/>
              <a:t>GHS07</a:t>
            </a:r>
          </a:p>
          <a:p>
            <a:r>
              <a:rPr lang="sv-SE" sz="1200" b="1" dirty="0" err="1"/>
              <a:t>Exclamation</a:t>
            </a:r>
            <a:r>
              <a:rPr lang="sv-SE" sz="1200" b="1" dirty="0"/>
              <a:t> mark</a:t>
            </a:r>
          </a:p>
        </p:txBody>
      </p:sp>
      <p:sp>
        <p:nvSpPr>
          <p:cNvPr id="5148" name="Text Box 34"/>
          <p:cNvSpPr txBox="1">
            <a:spLocks noChangeArrowheads="1"/>
          </p:cNvSpPr>
          <p:nvPr/>
        </p:nvSpPr>
        <p:spPr bwMode="auto">
          <a:xfrm>
            <a:off x="6858000" y="5668963"/>
            <a:ext cx="1007968" cy="461665"/>
          </a:xfrm>
          <a:prstGeom prst="rect">
            <a:avLst/>
          </a:prstGeom>
          <a:noFill/>
          <a:ln w="9525">
            <a:noFill/>
            <a:miter lim="800000"/>
            <a:headEnd/>
            <a:tailEnd/>
          </a:ln>
        </p:spPr>
        <p:txBody>
          <a:bodyPr wrap="none">
            <a:spAutoFit/>
          </a:bodyPr>
          <a:lstStyle/>
          <a:p>
            <a:r>
              <a:rPr lang="sv-SE" sz="1200" b="1" dirty="0"/>
              <a:t>GHS0</a:t>
            </a:r>
            <a:r>
              <a:rPr lang="sv-SE" sz="1200" dirty="0"/>
              <a:t>9</a:t>
            </a:r>
          </a:p>
          <a:p>
            <a:r>
              <a:rPr lang="sv-SE" sz="1200" b="1" dirty="0"/>
              <a:t>Environment</a:t>
            </a:r>
          </a:p>
        </p:txBody>
      </p:sp>
      <p:sp>
        <p:nvSpPr>
          <p:cNvPr id="5149" name="textruta 39"/>
          <p:cNvSpPr txBox="1">
            <a:spLocks noChangeArrowheads="1"/>
          </p:cNvSpPr>
          <p:nvPr/>
        </p:nvSpPr>
        <p:spPr bwMode="auto">
          <a:xfrm>
            <a:off x="395288" y="1412875"/>
            <a:ext cx="8280400" cy="446276"/>
          </a:xfrm>
          <a:prstGeom prst="rect">
            <a:avLst/>
          </a:prstGeom>
          <a:noFill/>
          <a:ln w="9525">
            <a:noFill/>
            <a:miter lim="800000"/>
            <a:headEnd/>
            <a:tailEnd/>
          </a:ln>
        </p:spPr>
        <p:txBody>
          <a:bodyPr>
            <a:spAutoFit/>
          </a:bodyPr>
          <a:lstStyle/>
          <a:p>
            <a:r>
              <a:rPr lang="sv-SE" sz="2300" dirty="0"/>
              <a:t>CLP (</a:t>
            </a:r>
            <a:r>
              <a:rPr lang="en-US" sz="2300" dirty="0"/>
              <a:t>Classification, labelling and packaging of chemical products</a:t>
            </a:r>
            <a:r>
              <a:rPr lang="sv-SE" sz="2300" dirty="0"/>
              <a:t>)</a:t>
            </a:r>
          </a:p>
        </p:txBody>
      </p:sp>
      <p:sp>
        <p:nvSpPr>
          <p:cNvPr id="9" name="Platshållare för datum 8">
            <a:extLst>
              <a:ext uri="{FF2B5EF4-FFF2-40B4-BE49-F238E27FC236}">
                <a16:creationId xmlns:a16="http://schemas.microsoft.com/office/drawing/2014/main" id="{EA6D94C5-D8A0-41DC-BA9B-73634481DA2E}"/>
              </a:ext>
            </a:extLst>
          </p:cNvPr>
          <p:cNvSpPr>
            <a:spLocks noGrp="1"/>
          </p:cNvSpPr>
          <p:nvPr>
            <p:ph type="dt" sz="half" idx="10"/>
          </p:nvPr>
        </p:nvSpPr>
        <p:spPr/>
        <p:txBody>
          <a:bodyPr/>
          <a:lstStyle/>
          <a:p>
            <a:r>
              <a:rPr lang="sv-SE"/>
              <a:t>June 2018</a:t>
            </a:r>
          </a:p>
        </p:txBody>
      </p:sp>
      <p:sp>
        <p:nvSpPr>
          <p:cNvPr id="10" name="Platshållare för sidfot 9">
            <a:extLst>
              <a:ext uri="{FF2B5EF4-FFF2-40B4-BE49-F238E27FC236}">
                <a16:creationId xmlns:a16="http://schemas.microsoft.com/office/drawing/2014/main" id="{7BA17E38-7A75-4975-B00A-182F1994548C}"/>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1" name="Platshållare för bildnummer 10">
            <a:extLst>
              <a:ext uri="{FF2B5EF4-FFF2-40B4-BE49-F238E27FC236}">
                <a16:creationId xmlns:a16="http://schemas.microsoft.com/office/drawing/2014/main" id="{9EF8DEC8-0641-4F55-AEF2-36F89DAB9DA2}"/>
              </a:ext>
            </a:extLst>
          </p:cNvPr>
          <p:cNvSpPr>
            <a:spLocks noGrp="1"/>
          </p:cNvSpPr>
          <p:nvPr>
            <p:ph type="sldNum" sz="quarter" idx="12"/>
          </p:nvPr>
        </p:nvSpPr>
        <p:spPr/>
        <p:txBody>
          <a:bodyPr/>
          <a:lstStyle/>
          <a:p>
            <a:fld id="{24B771AD-66DB-4BE0-9BC9-42B41F4325E8}" type="slidenum">
              <a:rPr lang="sv-SE" smtClean="0"/>
              <a:pPr/>
              <a:t>14</a:t>
            </a:fld>
            <a:endParaRPr lang="sv-SE"/>
          </a:p>
        </p:txBody>
      </p:sp>
    </p:spTree>
    <p:extLst>
      <p:ext uri="{BB962C8B-B14F-4D97-AF65-F5344CB8AC3E}">
        <p14:creationId xmlns:p14="http://schemas.microsoft.com/office/powerpoint/2010/main" val="289731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ChangeArrowheads="1"/>
          </p:cNvSpPr>
          <p:nvPr/>
        </p:nvSpPr>
        <p:spPr bwMode="auto">
          <a:xfrm>
            <a:off x="381000" y="1622425"/>
            <a:ext cx="5181600" cy="3416320"/>
          </a:xfrm>
          <a:prstGeom prst="rect">
            <a:avLst/>
          </a:prstGeom>
          <a:noFill/>
          <a:ln w="9525">
            <a:noFill/>
            <a:miter lim="800000"/>
            <a:headEnd/>
            <a:tailEnd/>
          </a:ln>
        </p:spPr>
        <p:txBody>
          <a:bodyPr>
            <a:spAutoFit/>
          </a:bodyPr>
          <a:lstStyle/>
          <a:p>
            <a:pPr eaLnBrk="0" hangingPunct="0"/>
            <a:r>
              <a:rPr lang="en-US" sz="2400" dirty="0">
                <a:cs typeface="Times New Roman" pitchFamily="18" charset="0"/>
              </a:rPr>
              <a:t>1. Trade name
2. Chemical names of the constituent substances
3. Pictogram with signal words
4. Hazard statements
5. Precautionary Statements
6. Name, address and telephone number of the manufacturer, importer and/or distributor</a:t>
            </a:r>
            <a:endParaRPr lang="sv-SE" sz="2400" dirty="0">
              <a:cs typeface="Times New Roman" pitchFamily="18" charset="0"/>
            </a:endParaRPr>
          </a:p>
        </p:txBody>
      </p:sp>
      <p:sp>
        <p:nvSpPr>
          <p:cNvPr id="36870" name="Rectangle 4"/>
          <p:cNvSpPr>
            <a:spLocks noGrp="1" noChangeArrowheads="1"/>
          </p:cNvSpPr>
          <p:nvPr>
            <p:ph type="title" idx="4294967295"/>
          </p:nvPr>
        </p:nvSpPr>
        <p:spPr/>
        <p:txBody>
          <a:bodyPr/>
          <a:lstStyle/>
          <a:p>
            <a:r>
              <a:rPr lang="en-GB" sz="4800" dirty="0">
                <a:latin typeface="+mn-lt"/>
                <a:cs typeface="Times New Roman" pitchFamily="18" charset="0"/>
              </a:rPr>
              <a:t>Labelling requirements</a:t>
            </a:r>
            <a:endParaRPr lang="en-GB" sz="4800" noProof="0" dirty="0">
              <a:latin typeface="+mn-lt"/>
            </a:endParaRPr>
          </a:p>
        </p:txBody>
      </p:sp>
      <p:grpSp>
        <p:nvGrpSpPr>
          <p:cNvPr id="11" name="Grupp 10"/>
          <p:cNvGrpSpPr/>
          <p:nvPr/>
        </p:nvGrpSpPr>
        <p:grpSpPr>
          <a:xfrm>
            <a:off x="5408964" y="1676400"/>
            <a:ext cx="3448050" cy="4538663"/>
            <a:chOff x="5408964" y="1676400"/>
            <a:chExt cx="3448050" cy="4538663"/>
          </a:xfrm>
        </p:grpSpPr>
        <p:pic>
          <p:nvPicPr>
            <p:cNvPr id="36871" name="Picture 5" descr="C:\Documents and Settings\Håkan\Skrivbord\GOLVANALYS Sverige AB\SVEFF\PREVENT\Bild12.jpg"/>
            <p:cNvPicPr>
              <a:picLocks noChangeAspect="1" noChangeArrowheads="1"/>
            </p:cNvPicPr>
            <p:nvPr/>
          </p:nvPicPr>
          <p:blipFill>
            <a:blip r:embed="rId2"/>
            <a:srcRect/>
            <a:stretch>
              <a:fillRect/>
            </a:stretch>
          </p:blipFill>
          <p:spPr bwMode="auto">
            <a:xfrm>
              <a:off x="5408964" y="1676400"/>
              <a:ext cx="3448050" cy="4538663"/>
            </a:xfrm>
            <a:prstGeom prst="rect">
              <a:avLst/>
            </a:prstGeom>
            <a:noFill/>
            <a:ln w="9525">
              <a:noFill/>
              <a:miter lim="800000"/>
              <a:headEnd/>
              <a:tailEnd/>
            </a:ln>
          </p:spPr>
        </p:pic>
        <p:pic>
          <p:nvPicPr>
            <p:cNvPr id="47105" name="Picture 1"/>
            <p:cNvPicPr>
              <a:picLocks noChangeAspect="1" noChangeArrowheads="1"/>
            </p:cNvPicPr>
            <p:nvPr/>
          </p:nvPicPr>
          <p:blipFill>
            <a:blip r:embed="rId3" cstate="print"/>
            <a:srcRect/>
            <a:stretch>
              <a:fillRect/>
            </a:stretch>
          </p:blipFill>
          <p:spPr bwMode="auto">
            <a:xfrm rot="187721">
              <a:off x="7074466" y="2327592"/>
              <a:ext cx="345265" cy="360040"/>
            </a:xfrm>
            <a:prstGeom prst="rect">
              <a:avLst/>
            </a:prstGeom>
            <a:noFill/>
            <a:ln w="9525">
              <a:noFill/>
              <a:miter lim="800000"/>
              <a:headEnd/>
              <a:tailEnd/>
            </a:ln>
            <a:effectLst/>
          </p:spPr>
        </p:pic>
        <p:pic>
          <p:nvPicPr>
            <p:cNvPr id="10" name="Picture 1"/>
            <p:cNvPicPr>
              <a:picLocks noChangeAspect="1" noChangeArrowheads="1"/>
            </p:cNvPicPr>
            <p:nvPr/>
          </p:nvPicPr>
          <p:blipFill>
            <a:blip r:embed="rId4"/>
            <a:srcRect/>
            <a:stretch>
              <a:fillRect/>
            </a:stretch>
          </p:blipFill>
          <p:spPr bwMode="auto">
            <a:xfrm>
              <a:off x="5480107" y="3959276"/>
              <a:ext cx="621477" cy="707508"/>
            </a:xfrm>
            <a:prstGeom prst="rect">
              <a:avLst/>
            </a:prstGeom>
            <a:noFill/>
            <a:ln w="9525">
              <a:noFill/>
              <a:miter lim="800000"/>
              <a:headEnd/>
              <a:tailEnd/>
            </a:ln>
            <a:effectLst/>
          </p:spPr>
        </p:pic>
      </p:grpSp>
      <p:sp>
        <p:nvSpPr>
          <p:cNvPr id="2" name="Platshållare för datum 1">
            <a:extLst>
              <a:ext uri="{FF2B5EF4-FFF2-40B4-BE49-F238E27FC236}">
                <a16:creationId xmlns:a16="http://schemas.microsoft.com/office/drawing/2014/main" id="{4672FE4C-F138-489B-BE4E-41A123D29BC1}"/>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96291BBC-04C2-4459-A4BE-B040CB7FF06A}"/>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A6DD83F2-4B2A-4548-AA06-E03B6C3CFBA5}"/>
              </a:ext>
            </a:extLst>
          </p:cNvPr>
          <p:cNvSpPr>
            <a:spLocks noGrp="1"/>
          </p:cNvSpPr>
          <p:nvPr>
            <p:ph type="sldNum" sz="quarter" idx="12"/>
          </p:nvPr>
        </p:nvSpPr>
        <p:spPr/>
        <p:txBody>
          <a:bodyPr/>
          <a:lstStyle/>
          <a:p>
            <a:fld id="{24B771AD-66DB-4BE0-9BC9-42B41F4325E8}" type="slidenum">
              <a:rPr lang="sv-SE" smtClean="0"/>
              <a:pPr/>
              <a:t>15</a:t>
            </a:fld>
            <a:endParaRPr lang="sv-SE"/>
          </a:p>
        </p:txBody>
      </p:sp>
    </p:spTree>
    <p:extLst>
      <p:ext uri="{BB962C8B-B14F-4D97-AF65-F5344CB8AC3E}">
        <p14:creationId xmlns:p14="http://schemas.microsoft.com/office/powerpoint/2010/main" val="113842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1027"/>
          <p:cNvSpPr>
            <a:spLocks noChangeArrowheads="1"/>
          </p:cNvSpPr>
          <p:nvPr/>
        </p:nvSpPr>
        <p:spPr bwMode="auto">
          <a:xfrm>
            <a:off x="381000" y="1622425"/>
            <a:ext cx="8382000" cy="3139321"/>
          </a:xfrm>
          <a:prstGeom prst="rect">
            <a:avLst/>
          </a:prstGeom>
          <a:solidFill>
            <a:schemeClr val="accent5">
              <a:lumMod val="40000"/>
              <a:lumOff val="60000"/>
            </a:schemeClr>
          </a:solidFill>
          <a:ln w="9525">
            <a:solidFill>
              <a:schemeClr val="accent2"/>
            </a:solidFill>
            <a:miter lim="800000"/>
            <a:headEnd/>
            <a:tailEnd/>
          </a:ln>
        </p:spPr>
        <p:txBody>
          <a:bodyPr>
            <a:spAutoFit/>
          </a:bodyPr>
          <a:lstStyle/>
          <a:p>
            <a:pPr algn="ctr" eaLnBrk="0" hangingPunct="0"/>
            <a:r>
              <a:rPr lang="en-US" b="1" dirty="0" err="1">
                <a:cs typeface="Times New Roman" pitchFamily="18" charset="0"/>
              </a:rPr>
              <a:t>Cyanoepox</a:t>
            </a:r>
            <a:r>
              <a:rPr lang="en-US" b="1" dirty="0">
                <a:cs typeface="Times New Roman" pitchFamily="18" charset="0"/>
              </a:rPr>
              <a:t> 2000
</a:t>
            </a:r>
            <a:r>
              <a:rPr lang="en-US" dirty="0">
                <a:cs typeface="Times New Roman" pitchFamily="18" charset="0"/>
              </a:rPr>
              <a:t>Warning. Harmful by inhalation, in contact with skin and if swallowed. Irritating to eyes. May cause an allergic skin reaction. 
If in contact with eyes, rinse immediately with plenty of water and consult a doctor. If in contact with skin, wash immediately with soap and water. In case of inadequate ventilation, wear suitable respiratory protection.
Contains isocyanates and epoxy constituents. 
See the manufacturer's information.
Contains: 2-methyl-2, 4-pentadiol, 1.6-Hexametylendiisocyanat, 2.3-Epoximetylmetakrylat.
Supplier AB, Box 1234, 123 45 city name. Phone: 012-34 56 78</a:t>
            </a:r>
            <a:endParaRPr lang="sv-SE" dirty="0"/>
          </a:p>
        </p:txBody>
      </p:sp>
      <p:sp>
        <p:nvSpPr>
          <p:cNvPr id="37894" name="Rectangle 1028"/>
          <p:cNvSpPr>
            <a:spLocks noGrp="1" noChangeArrowheads="1"/>
          </p:cNvSpPr>
          <p:nvPr>
            <p:ph type="title" idx="4294967295"/>
          </p:nvPr>
        </p:nvSpPr>
        <p:spPr/>
        <p:txBody>
          <a:bodyPr/>
          <a:lstStyle/>
          <a:p>
            <a:r>
              <a:rPr lang="en-US" sz="4800" dirty="0">
                <a:latin typeface="+mn-lt"/>
                <a:cs typeface="Times New Roman" pitchFamily="18" charset="0"/>
              </a:rPr>
              <a:t>What does the label say?</a:t>
            </a:r>
            <a:endParaRPr lang="en-GB" sz="4800" noProof="0" dirty="0">
              <a:latin typeface="+mn-lt"/>
            </a:endParaRPr>
          </a:p>
        </p:txBody>
      </p:sp>
      <p:sp>
        <p:nvSpPr>
          <p:cNvPr id="2" name="Platshållare för datum 1">
            <a:extLst>
              <a:ext uri="{FF2B5EF4-FFF2-40B4-BE49-F238E27FC236}">
                <a16:creationId xmlns:a16="http://schemas.microsoft.com/office/drawing/2014/main" id="{4969B109-D936-4A73-B4D3-695285F6536C}"/>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65C96DB2-011B-4BE3-8A28-5827CE94A3F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4E5B0052-007F-40EE-9A20-A16C30B3FD02}"/>
              </a:ext>
            </a:extLst>
          </p:cNvPr>
          <p:cNvSpPr>
            <a:spLocks noGrp="1"/>
          </p:cNvSpPr>
          <p:nvPr>
            <p:ph type="sldNum" sz="quarter" idx="12"/>
          </p:nvPr>
        </p:nvSpPr>
        <p:spPr/>
        <p:txBody>
          <a:bodyPr/>
          <a:lstStyle/>
          <a:p>
            <a:fld id="{24B771AD-66DB-4BE0-9BC9-42B41F4325E8}" type="slidenum">
              <a:rPr lang="sv-SE" smtClean="0"/>
              <a:pPr/>
              <a:t>16</a:t>
            </a:fld>
            <a:endParaRPr lang="sv-SE"/>
          </a:p>
        </p:txBody>
      </p:sp>
    </p:spTree>
    <p:extLst>
      <p:ext uri="{BB962C8B-B14F-4D97-AF65-F5344CB8AC3E}">
        <p14:creationId xmlns:p14="http://schemas.microsoft.com/office/powerpoint/2010/main" val="325474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6246BC79-2165-4103-BC90-D8C619EE1A40}"/>
              </a:ext>
            </a:extLst>
          </p:cNvPr>
          <p:cNvGraphicFramePr>
            <a:graphicFrameLocks noGrp="1"/>
          </p:cNvGraphicFramePr>
          <p:nvPr>
            <p:extLst>
              <p:ext uri="{D42A27DB-BD31-4B8C-83A1-F6EECF244321}">
                <p14:modId xmlns:p14="http://schemas.microsoft.com/office/powerpoint/2010/main" val="4236047559"/>
              </p:ext>
            </p:extLst>
          </p:nvPr>
        </p:nvGraphicFramePr>
        <p:xfrm>
          <a:off x="1473085" y="2154718"/>
          <a:ext cx="6096000" cy="4242816"/>
        </p:xfrm>
        <a:graphic>
          <a:graphicData uri="http://schemas.openxmlformats.org/drawingml/2006/table">
            <a:tbl>
              <a:tblPr>
                <a:tableStyleId>{5C22544A-7EE6-4342-B048-85BDC9FD1C3A}</a:tableStyleId>
              </a:tblPr>
              <a:tblGrid>
                <a:gridCol w="1298715">
                  <a:extLst>
                    <a:ext uri="{9D8B030D-6E8A-4147-A177-3AD203B41FA5}">
                      <a16:colId xmlns:a16="http://schemas.microsoft.com/office/drawing/2014/main" val="2762295141"/>
                    </a:ext>
                  </a:extLst>
                </a:gridCol>
                <a:gridCol w="4797285">
                  <a:extLst>
                    <a:ext uri="{9D8B030D-6E8A-4147-A177-3AD203B41FA5}">
                      <a16:colId xmlns:a16="http://schemas.microsoft.com/office/drawing/2014/main" val="348084852"/>
                    </a:ext>
                  </a:extLst>
                </a:gridCol>
              </a:tblGrid>
              <a:tr h="370840">
                <a:tc>
                  <a:txBody>
                    <a:bodyPr/>
                    <a:lstStyle/>
                    <a:p>
                      <a:endParaRPr lang="sv-SE" dirty="0"/>
                    </a:p>
                    <a:p>
                      <a:endParaRPr lang="sv-SE" dirty="0"/>
                    </a:p>
                    <a:p>
                      <a:endParaRPr lang="sv-SE" dirty="0"/>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H225 </a:t>
                      </a:r>
                      <a:r>
                        <a:rPr lang="en-US" sz="1800" b="1" dirty="0">
                          <a:latin typeface="+mn-lt"/>
                          <a:cs typeface="Times New Roman" pitchFamily="18" charset="0"/>
                        </a:rPr>
                        <a:t>Highly flammable liquid and </a:t>
                      </a:r>
                      <a:r>
                        <a:rPr lang="en-US" sz="1800" b="1" dirty="0" err="1">
                          <a:latin typeface="+mn-lt"/>
                          <a:cs typeface="Times New Roman" pitchFamily="18" charset="0"/>
                        </a:rPr>
                        <a:t>vapour</a:t>
                      </a:r>
                      <a:endParaRPr lang="sv-SE" dirty="0"/>
                    </a:p>
                  </a:txBody>
                  <a:tcPr/>
                </a:tc>
                <a:extLst>
                  <a:ext uri="{0D108BD9-81ED-4DB2-BD59-A6C34878D82A}">
                    <a16:rowId xmlns:a16="http://schemas.microsoft.com/office/drawing/2014/main" val="3738439423"/>
                  </a:ext>
                </a:extLst>
              </a:tr>
              <a:tr h="532970">
                <a:tc>
                  <a:txBody>
                    <a:bodyPr/>
                    <a:lstStyle/>
                    <a:p>
                      <a:endParaRPr lang="sv-SE" dirty="0"/>
                    </a:p>
                  </a:txBody>
                  <a:tcPr/>
                </a:tc>
                <a:tc>
                  <a:txBody>
                    <a:bodyPr/>
                    <a:lstStyle/>
                    <a:p>
                      <a:pPr eaLnBrk="1" hangingPunct="1">
                        <a:lnSpc>
                          <a:spcPct val="90000"/>
                        </a:lnSpc>
                        <a:spcBef>
                          <a:spcPct val="0"/>
                        </a:spcBef>
                        <a:buClr>
                          <a:srgbClr val="FF0000"/>
                        </a:buClr>
                      </a:pPr>
                      <a:r>
                        <a:rPr lang="sv-SE" sz="1800" b="1" dirty="0">
                          <a:latin typeface="+mn-lt"/>
                          <a:cs typeface="Times New Roman" pitchFamily="18" charset="0"/>
                        </a:rPr>
                        <a:t>H314 </a:t>
                      </a:r>
                      <a:r>
                        <a:rPr lang="en-US" sz="1800" b="1" dirty="0">
                          <a:latin typeface="+mn-lt"/>
                          <a:cs typeface="Times New Roman" pitchFamily="18" charset="0"/>
                        </a:rPr>
                        <a:t>Causes severe skin burns and eye damage</a:t>
                      </a:r>
                      <a:endParaRPr lang="sv-SE" sz="1800" b="1" dirty="0">
                        <a:latin typeface="+mn-lt"/>
                        <a:cs typeface="Times New Roman" pitchFamily="18" charset="0"/>
                      </a:endParaRPr>
                    </a:p>
                    <a:p>
                      <a:pPr eaLnBrk="1" hangingPunct="1">
                        <a:lnSpc>
                          <a:spcPct val="90000"/>
                        </a:lnSpc>
                        <a:spcBef>
                          <a:spcPct val="0"/>
                        </a:spcBef>
                        <a:buClr>
                          <a:srgbClr val="FF0000"/>
                        </a:buClr>
                      </a:pPr>
                      <a:endParaRPr lang="sv-SE" sz="1800" b="1" dirty="0">
                        <a:latin typeface="+mn-lt"/>
                        <a:cs typeface="Times New Roman" pitchFamily="18" charset="0"/>
                      </a:endParaRPr>
                    </a:p>
                    <a:p>
                      <a:endParaRPr lang="sv-SE" dirty="0"/>
                    </a:p>
                  </a:txBody>
                  <a:tcPr/>
                </a:tc>
                <a:extLst>
                  <a:ext uri="{0D108BD9-81ED-4DB2-BD59-A6C34878D82A}">
                    <a16:rowId xmlns:a16="http://schemas.microsoft.com/office/drawing/2014/main" val="3506940849"/>
                  </a:ext>
                </a:extLst>
              </a:tr>
              <a:tr h="370840">
                <a:tc>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H334 </a:t>
                      </a:r>
                      <a:r>
                        <a:rPr lang="en-US" sz="1800" b="1" dirty="0">
                          <a:latin typeface="+mn-lt"/>
                          <a:cs typeface="Times New Roman" pitchFamily="18" charset="0"/>
                        </a:rPr>
                        <a:t>May cause allergy or asthma symptoms or breathing difficulties if inhaled</a:t>
                      </a:r>
                      <a:br>
                        <a:rPr lang="en-US" sz="1800" b="1" dirty="0">
                          <a:latin typeface="+mn-lt"/>
                          <a:cs typeface="Times New Roman" pitchFamily="18" charset="0"/>
                        </a:rPr>
                      </a:br>
                      <a:r>
                        <a:rPr lang="sv-SE" sz="1800" b="1" dirty="0">
                          <a:cs typeface="Times New Roman" pitchFamily="18" charset="0"/>
                        </a:rPr>
                        <a:t>H317 </a:t>
                      </a:r>
                      <a:r>
                        <a:rPr lang="en-US" sz="1800" b="1" dirty="0">
                          <a:cs typeface="Times New Roman" pitchFamily="18" charset="0"/>
                        </a:rPr>
                        <a:t>May cause an allergic skin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extLst>
                  <a:ext uri="{0D108BD9-81ED-4DB2-BD59-A6C34878D82A}">
                    <a16:rowId xmlns:a16="http://schemas.microsoft.com/office/drawing/2014/main" val="2329024174"/>
                  </a:ext>
                </a:extLst>
              </a:tr>
              <a:tr h="370840">
                <a:tc>
                  <a:txBody>
                    <a:bodyPr/>
                    <a:lstStyle/>
                    <a:p>
                      <a:endParaRPr lang="sv-SE" sz="1400" dirty="0"/>
                    </a:p>
                    <a:p>
                      <a:endParaRPr lang="sv-SE" sz="1400" dirty="0"/>
                    </a:p>
                    <a:p>
                      <a:endParaRPr lang="sv-SE" sz="1400" dirty="0"/>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H411 </a:t>
                      </a:r>
                      <a:r>
                        <a:rPr lang="en-US" sz="1800" b="1" dirty="0">
                          <a:latin typeface="+mn-lt"/>
                          <a:cs typeface="Times New Roman" pitchFamily="18" charset="0"/>
                        </a:rPr>
                        <a:t>Toxic to aquatic life with long-lasting effects</a:t>
                      </a:r>
                      <a:endParaRPr lang="sv-SE" sz="1800" b="1" dirty="0">
                        <a:latin typeface="+mn-l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dirty="0">
                        <a:latin typeface="+mn-lt"/>
                        <a:cs typeface="Times New Roman" pitchFamily="18" charset="0"/>
                      </a:endParaRPr>
                    </a:p>
                  </a:txBody>
                  <a:tcPr/>
                </a:tc>
                <a:extLst>
                  <a:ext uri="{0D108BD9-81ED-4DB2-BD59-A6C34878D82A}">
                    <a16:rowId xmlns:a16="http://schemas.microsoft.com/office/drawing/2014/main" val="3129852969"/>
                  </a:ext>
                </a:extLst>
              </a:tr>
            </a:tbl>
          </a:graphicData>
        </a:graphic>
      </p:graphicFrame>
      <p:sp>
        <p:nvSpPr>
          <p:cNvPr id="43013" name="Rectangle 1027"/>
          <p:cNvSpPr>
            <a:spLocks noGrp="1" noChangeArrowheads="1"/>
          </p:cNvSpPr>
          <p:nvPr>
            <p:ph type="title"/>
          </p:nvPr>
        </p:nvSpPr>
        <p:spPr>
          <a:xfrm>
            <a:off x="685800" y="533400"/>
            <a:ext cx="7772400" cy="990600"/>
          </a:xfrm>
        </p:spPr>
        <p:txBody>
          <a:bodyPr>
            <a:noAutofit/>
          </a:bodyPr>
          <a:lstStyle/>
          <a:p>
            <a:r>
              <a:rPr lang="en-US" dirty="0">
                <a:cs typeface="Times New Roman" pitchFamily="18" charset="0"/>
              </a:rPr>
              <a:t>Examples of hazard statements that may apply to thermosets</a:t>
            </a:r>
            <a:endParaRPr lang="en-GB" noProof="0" dirty="0">
              <a:cs typeface="Times New Roman" pitchFamily="18" charset="0"/>
            </a:endParaRPr>
          </a:p>
        </p:txBody>
      </p:sp>
      <p:grpSp>
        <p:nvGrpSpPr>
          <p:cNvPr id="10" name="Group 9">
            <a:extLst>
              <a:ext uri="{FF2B5EF4-FFF2-40B4-BE49-F238E27FC236}">
                <a16:creationId xmlns:a16="http://schemas.microsoft.com/office/drawing/2014/main" id="{325DBE7C-DFA8-4224-AF15-C1D6DBAADE44}"/>
              </a:ext>
            </a:extLst>
          </p:cNvPr>
          <p:cNvGrpSpPr>
            <a:grpSpLocks/>
          </p:cNvGrpSpPr>
          <p:nvPr/>
        </p:nvGrpSpPr>
        <p:grpSpPr bwMode="auto">
          <a:xfrm>
            <a:off x="1777011" y="3443231"/>
            <a:ext cx="755103" cy="693924"/>
            <a:chOff x="1824" y="3120"/>
            <a:chExt cx="864" cy="864"/>
          </a:xfrm>
        </p:grpSpPr>
        <p:sp>
          <p:nvSpPr>
            <p:cNvPr id="11" name="AutoShape 10">
              <a:extLst>
                <a:ext uri="{FF2B5EF4-FFF2-40B4-BE49-F238E27FC236}">
                  <a16:creationId xmlns:a16="http://schemas.microsoft.com/office/drawing/2014/main" id="{B3E532E8-318E-4334-879F-A29D049DDE3C}"/>
                </a:ext>
              </a:extLst>
            </p:cNvPr>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dirty="0">
                <a:solidFill>
                  <a:srgbClr val="000000"/>
                </a:solidFill>
              </a:endParaRPr>
            </a:p>
          </p:txBody>
        </p:sp>
        <p:graphicFrame>
          <p:nvGraphicFramePr>
            <p:cNvPr id="12" name="Object 11">
              <a:extLst>
                <a:ext uri="{FF2B5EF4-FFF2-40B4-BE49-F238E27FC236}">
                  <a16:creationId xmlns:a16="http://schemas.microsoft.com/office/drawing/2014/main" id="{A9BA0B76-6093-41B9-93FC-C4060F2B8743}"/>
                </a:ext>
              </a:extLst>
            </p:cNvPr>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77894" name="Paintbrush Picture" r:id="rId3" imgW="1381151" imgH="1400000" progId="PBrush">
                    <p:embed/>
                  </p:oleObj>
                </mc:Choice>
                <mc:Fallback>
                  <p:oleObj name="Paintbrush Picture" r:id="rId3" imgW="1381151" imgH="1400000" progId="PBrush">
                    <p:embed/>
                    <p:pic>
                      <p:nvPicPr>
                        <p:cNvPr id="12" name="Object 11">
                          <a:extLst>
                            <a:ext uri="{FF2B5EF4-FFF2-40B4-BE49-F238E27FC236}">
                              <a16:creationId xmlns:a16="http://schemas.microsoft.com/office/drawing/2014/main" id="{A9BA0B76-6093-41B9-93FC-C4060F2B8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p:spPr>
                    </p:pic>
                  </p:oleObj>
                </mc:Fallback>
              </mc:AlternateContent>
            </a:graphicData>
          </a:graphic>
        </p:graphicFrame>
      </p:grpSp>
      <p:pic>
        <p:nvPicPr>
          <p:cNvPr id="13" name="Picture 24">
            <a:extLst>
              <a:ext uri="{FF2B5EF4-FFF2-40B4-BE49-F238E27FC236}">
                <a16:creationId xmlns:a16="http://schemas.microsoft.com/office/drawing/2014/main" id="{EF4C7F8B-F9ED-464E-BEA2-9640F2AECC31}"/>
              </a:ext>
            </a:extLst>
          </p:cNvPr>
          <p:cNvPicPr>
            <a:picLocks noChangeAspect="1" noChangeArrowheads="1"/>
          </p:cNvPicPr>
          <p:nvPr/>
        </p:nvPicPr>
        <p:blipFill>
          <a:blip r:embed="rId5"/>
          <a:srcRect/>
          <a:stretch>
            <a:fillRect/>
          </a:stretch>
        </p:blipFill>
        <p:spPr bwMode="auto">
          <a:xfrm>
            <a:off x="1713100" y="4280525"/>
            <a:ext cx="947301" cy="879166"/>
          </a:xfrm>
          <a:prstGeom prst="rect">
            <a:avLst/>
          </a:prstGeom>
          <a:noFill/>
          <a:ln w="9525">
            <a:noFill/>
            <a:miter lim="800000"/>
            <a:headEnd/>
            <a:tailEnd/>
          </a:ln>
        </p:spPr>
      </p:pic>
      <p:grpSp>
        <p:nvGrpSpPr>
          <p:cNvPr id="7" name="Group 15">
            <a:extLst>
              <a:ext uri="{FF2B5EF4-FFF2-40B4-BE49-F238E27FC236}">
                <a16:creationId xmlns:a16="http://schemas.microsoft.com/office/drawing/2014/main" id="{E585CFC6-D8BC-47B3-9F95-F5159D3A4BFF}"/>
              </a:ext>
            </a:extLst>
          </p:cNvPr>
          <p:cNvGrpSpPr>
            <a:grpSpLocks/>
          </p:cNvGrpSpPr>
          <p:nvPr/>
        </p:nvGrpSpPr>
        <p:grpSpPr bwMode="auto">
          <a:xfrm>
            <a:off x="1761194" y="2230345"/>
            <a:ext cx="829605" cy="824880"/>
            <a:chOff x="2208" y="1248"/>
            <a:chExt cx="832" cy="832"/>
          </a:xfrm>
        </p:grpSpPr>
        <p:sp>
          <p:nvSpPr>
            <p:cNvPr id="8" name="AutoShape 16">
              <a:extLst>
                <a:ext uri="{FF2B5EF4-FFF2-40B4-BE49-F238E27FC236}">
                  <a16:creationId xmlns:a16="http://schemas.microsoft.com/office/drawing/2014/main" id="{5AE81B76-D5D9-4323-B3ED-1A6FD91DC839}"/>
                </a:ext>
              </a:extLst>
            </p:cNvPr>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pic>
          <p:nvPicPr>
            <p:cNvPr id="9" name="Picture 17">
              <a:extLst>
                <a:ext uri="{FF2B5EF4-FFF2-40B4-BE49-F238E27FC236}">
                  <a16:creationId xmlns:a16="http://schemas.microsoft.com/office/drawing/2014/main" id="{CD9EDCCD-8A16-4B04-8B1B-243B0A9CC24F}"/>
                </a:ext>
              </a:extLst>
            </p:cNvPr>
            <p:cNvPicPr>
              <a:picLocks noChangeAspect="1" noChangeArrowheads="1"/>
            </p:cNvPicPr>
            <p:nvPr/>
          </p:nvPicPr>
          <p:blipFill>
            <a:blip r:embed="rId6"/>
            <a:srcRect/>
            <a:stretch>
              <a:fillRect/>
            </a:stretch>
          </p:blipFill>
          <p:spPr bwMode="auto">
            <a:xfrm>
              <a:off x="2496" y="1440"/>
              <a:ext cx="280" cy="396"/>
            </a:xfrm>
            <a:prstGeom prst="rect">
              <a:avLst/>
            </a:prstGeom>
            <a:noFill/>
            <a:ln w="9525">
              <a:noFill/>
              <a:miter lim="800000"/>
              <a:headEnd/>
              <a:tailEnd/>
            </a:ln>
          </p:spPr>
        </p:pic>
      </p:grpSp>
      <p:grpSp>
        <p:nvGrpSpPr>
          <p:cNvPr id="16" name="Group 12">
            <a:extLst>
              <a:ext uri="{FF2B5EF4-FFF2-40B4-BE49-F238E27FC236}">
                <a16:creationId xmlns:a16="http://schemas.microsoft.com/office/drawing/2014/main" id="{BD86D3E8-4975-43F4-977D-E0F97BB10E85}"/>
              </a:ext>
            </a:extLst>
          </p:cNvPr>
          <p:cNvGrpSpPr>
            <a:grpSpLocks/>
          </p:cNvGrpSpPr>
          <p:nvPr/>
        </p:nvGrpSpPr>
        <p:grpSpPr bwMode="auto">
          <a:xfrm>
            <a:off x="1777011" y="5444967"/>
            <a:ext cx="797967" cy="811039"/>
            <a:chOff x="4368" y="3072"/>
            <a:chExt cx="816" cy="816"/>
          </a:xfrm>
        </p:grpSpPr>
        <p:sp>
          <p:nvSpPr>
            <p:cNvPr id="17" name="AutoShape 13">
              <a:extLst>
                <a:ext uri="{FF2B5EF4-FFF2-40B4-BE49-F238E27FC236}">
                  <a16:creationId xmlns:a16="http://schemas.microsoft.com/office/drawing/2014/main" id="{EB6D6ECC-FD68-4054-BDD0-DBF8BDBB4078}"/>
                </a:ext>
              </a:extLst>
            </p:cNvPr>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18" name="Object 14">
              <a:extLst>
                <a:ext uri="{FF2B5EF4-FFF2-40B4-BE49-F238E27FC236}">
                  <a16:creationId xmlns:a16="http://schemas.microsoft.com/office/drawing/2014/main" id="{C36FD1E9-7E3D-4AD9-BE36-FC879E9E1968}"/>
                </a:ext>
              </a:extLst>
            </p:cNvPr>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77895" name="Paintbrush Picture" r:id="rId7" imgW="3514563" imgH="3562146" progId="PBrush">
                    <p:embed/>
                  </p:oleObj>
                </mc:Choice>
                <mc:Fallback>
                  <p:oleObj name="Paintbrush Picture" r:id="rId7" imgW="3514563" imgH="3562146" progId="PBrush">
                    <p:embed/>
                    <p:pic>
                      <p:nvPicPr>
                        <p:cNvPr id="18" name="Object 14">
                          <a:extLst>
                            <a:ext uri="{FF2B5EF4-FFF2-40B4-BE49-F238E27FC236}">
                              <a16:creationId xmlns:a16="http://schemas.microsoft.com/office/drawing/2014/main" id="{C36FD1E9-7E3D-4AD9-BE36-FC879E9E19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sp>
        <p:nvSpPr>
          <p:cNvPr id="3" name="Platshållare för datum 2">
            <a:extLst>
              <a:ext uri="{FF2B5EF4-FFF2-40B4-BE49-F238E27FC236}">
                <a16:creationId xmlns:a16="http://schemas.microsoft.com/office/drawing/2014/main" id="{CD6321C5-27E0-4C71-A6E2-FEE868F849BE}"/>
              </a:ext>
            </a:extLst>
          </p:cNvPr>
          <p:cNvSpPr>
            <a:spLocks noGrp="1"/>
          </p:cNvSpPr>
          <p:nvPr>
            <p:ph type="dt" sz="half" idx="10"/>
          </p:nvPr>
        </p:nvSpPr>
        <p:spPr/>
        <p:txBody>
          <a:bodyPr/>
          <a:lstStyle/>
          <a:p>
            <a:pPr>
              <a:defRPr/>
            </a:pPr>
            <a:r>
              <a:rPr lang="sv-SE"/>
              <a:t>June 2018</a:t>
            </a:r>
          </a:p>
        </p:txBody>
      </p:sp>
      <p:sp>
        <p:nvSpPr>
          <p:cNvPr id="4" name="Platshållare för sidfot 3">
            <a:extLst>
              <a:ext uri="{FF2B5EF4-FFF2-40B4-BE49-F238E27FC236}">
                <a16:creationId xmlns:a16="http://schemas.microsoft.com/office/drawing/2014/main" id="{0E344676-0126-4CE0-A44C-AE6AC9D9FBFB}"/>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EDB5871B-ACA6-4757-B40B-732099F9A630}"/>
              </a:ext>
            </a:extLst>
          </p:cNvPr>
          <p:cNvSpPr>
            <a:spLocks noGrp="1"/>
          </p:cNvSpPr>
          <p:nvPr>
            <p:ph type="sldNum" sz="quarter" idx="12"/>
          </p:nvPr>
        </p:nvSpPr>
        <p:spPr/>
        <p:txBody>
          <a:bodyPr/>
          <a:lstStyle/>
          <a:p>
            <a:pPr>
              <a:defRPr/>
            </a:pPr>
            <a:fld id="{E30E1A87-9C08-43FF-997B-D91EBC2E86FD}" type="slidenum">
              <a:rPr lang="sv-SE" smtClean="0"/>
              <a:pPr>
                <a:defRPr/>
              </a:pPr>
              <a:t>17</a:t>
            </a:fld>
            <a:endParaRPr lang="sv-SE"/>
          </a:p>
        </p:txBody>
      </p:sp>
    </p:spTree>
    <p:extLst>
      <p:ext uri="{BB962C8B-B14F-4D97-AF65-F5344CB8AC3E}">
        <p14:creationId xmlns:p14="http://schemas.microsoft.com/office/powerpoint/2010/main" val="92609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8CB96-7255-4879-A136-0896D9DD0353}"/>
              </a:ext>
            </a:extLst>
          </p:cNvPr>
          <p:cNvSpPr>
            <a:spLocks noGrp="1"/>
          </p:cNvSpPr>
          <p:nvPr>
            <p:ph type="title"/>
          </p:nvPr>
        </p:nvSpPr>
        <p:spPr/>
        <p:txBody>
          <a:bodyPr/>
          <a:lstStyle/>
          <a:p>
            <a:r>
              <a:rPr lang="en-GB" dirty="0">
                <a:latin typeface="+mn-lt"/>
              </a:rPr>
              <a:t>Safety Data Sheet</a:t>
            </a:r>
            <a:endParaRPr lang="en-GB" noProof="0" dirty="0">
              <a:latin typeface="+mn-lt"/>
            </a:endParaRPr>
          </a:p>
        </p:txBody>
      </p:sp>
      <p:sp>
        <p:nvSpPr>
          <p:cNvPr id="3" name="Platshållare för innehåll 2">
            <a:extLst>
              <a:ext uri="{FF2B5EF4-FFF2-40B4-BE49-F238E27FC236}">
                <a16:creationId xmlns:a16="http://schemas.microsoft.com/office/drawing/2014/main" id="{A5B79F24-7396-48DF-B272-2D088F03D82B}"/>
              </a:ext>
            </a:extLst>
          </p:cNvPr>
          <p:cNvSpPr>
            <a:spLocks noGrp="1"/>
          </p:cNvSpPr>
          <p:nvPr>
            <p:ph idx="1"/>
          </p:nvPr>
        </p:nvSpPr>
        <p:spPr/>
        <p:txBody>
          <a:bodyPr>
            <a:normAutofit lnSpcReduction="10000"/>
          </a:bodyPr>
          <a:lstStyle/>
          <a:p>
            <a:r>
              <a:rPr lang="en-GB" noProof="0" dirty="0">
                <a:latin typeface="+mn-lt"/>
              </a:rPr>
              <a:t>16 sections</a:t>
            </a:r>
          </a:p>
          <a:p>
            <a:r>
              <a:rPr lang="en-GB" noProof="0" dirty="0">
                <a:latin typeface="+mn-lt"/>
              </a:rPr>
              <a:t>Shall include information on:</a:t>
            </a:r>
          </a:p>
          <a:p>
            <a:pPr lvl="1"/>
            <a:r>
              <a:rPr lang="en-US" dirty="0"/>
              <a:t>Personal protection to be used </a:t>
            </a:r>
            <a:r>
              <a:rPr lang="en-GB" noProof="0" dirty="0">
                <a:latin typeface="+mn-lt"/>
              </a:rPr>
              <a:t>(section 8)</a:t>
            </a:r>
          </a:p>
          <a:p>
            <a:pPr lvl="1"/>
            <a:r>
              <a:rPr lang="en-GB" dirty="0"/>
              <a:t>Occupational exposure limits (</a:t>
            </a:r>
            <a:r>
              <a:rPr lang="en-GB" noProof="0" dirty="0"/>
              <a:t>section 8)</a:t>
            </a:r>
            <a:endParaRPr lang="en-GB" noProof="0" dirty="0">
              <a:latin typeface="+mn-lt"/>
            </a:endParaRPr>
          </a:p>
          <a:p>
            <a:pPr lvl="1"/>
            <a:r>
              <a:rPr lang="en-US" dirty="0"/>
              <a:t>What to do in case of spills or accidents </a:t>
            </a:r>
            <a:r>
              <a:rPr lang="en-GB" noProof="0" dirty="0"/>
              <a:t>(section 6)</a:t>
            </a:r>
          </a:p>
          <a:p>
            <a:pPr lvl="1"/>
            <a:r>
              <a:rPr lang="en-US" dirty="0"/>
              <a:t>More about the content of the product </a:t>
            </a:r>
            <a:r>
              <a:rPr lang="en-GB" noProof="0" dirty="0">
                <a:latin typeface="+mn-lt"/>
              </a:rPr>
              <a:t>(section 3)</a:t>
            </a:r>
          </a:p>
          <a:p>
            <a:r>
              <a:rPr lang="en-GB" dirty="0"/>
              <a:t>Available on-site!</a:t>
            </a:r>
          </a:p>
          <a:p>
            <a:r>
              <a:rPr lang="en-US" dirty="0"/>
              <a:t>The supplier may provide on paper or electronically.</a:t>
            </a:r>
            <a:endParaRPr lang="en-GB" noProof="0" dirty="0">
              <a:latin typeface="+mn-lt"/>
            </a:endParaRPr>
          </a:p>
        </p:txBody>
      </p:sp>
      <p:sp>
        <p:nvSpPr>
          <p:cNvPr id="4" name="Platshållare för datum 3">
            <a:extLst>
              <a:ext uri="{FF2B5EF4-FFF2-40B4-BE49-F238E27FC236}">
                <a16:creationId xmlns:a16="http://schemas.microsoft.com/office/drawing/2014/main" id="{8D6A229B-E7F1-4E5C-8E9F-67CE6BE1EB71}"/>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B0F023C9-57B1-4809-A654-B494B468DBF8}"/>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63A76584-5840-424D-A962-1392CBD821BD}"/>
              </a:ext>
            </a:extLst>
          </p:cNvPr>
          <p:cNvSpPr>
            <a:spLocks noGrp="1"/>
          </p:cNvSpPr>
          <p:nvPr>
            <p:ph type="sldNum" sz="quarter" idx="12"/>
          </p:nvPr>
        </p:nvSpPr>
        <p:spPr/>
        <p:txBody>
          <a:bodyPr/>
          <a:lstStyle/>
          <a:p>
            <a:fld id="{24B771AD-66DB-4BE0-9BC9-42B41F4325E8}" type="slidenum">
              <a:rPr lang="sv-SE" smtClean="0"/>
              <a:pPr/>
              <a:t>18</a:t>
            </a:fld>
            <a:endParaRPr lang="sv-SE"/>
          </a:p>
        </p:txBody>
      </p:sp>
    </p:spTree>
    <p:extLst>
      <p:ext uri="{BB962C8B-B14F-4D97-AF65-F5344CB8AC3E}">
        <p14:creationId xmlns:p14="http://schemas.microsoft.com/office/powerpoint/2010/main" val="313010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4"/>
          <p:cNvSpPr>
            <a:spLocks noGrp="1" noChangeArrowheads="1"/>
          </p:cNvSpPr>
          <p:nvPr>
            <p:ph type="title"/>
          </p:nvPr>
        </p:nvSpPr>
        <p:spPr/>
        <p:txBody>
          <a:bodyPr/>
          <a:lstStyle/>
          <a:p>
            <a:r>
              <a:rPr lang="en-GB" sz="4800" dirty="0">
                <a:latin typeface="+mn-lt"/>
                <a:cs typeface="Times New Roman" pitchFamily="18" charset="0"/>
              </a:rPr>
              <a:t>Safety Data Sheet informs:</a:t>
            </a:r>
            <a:endParaRPr lang="en-GB" sz="4800" noProof="0" dirty="0">
              <a:solidFill>
                <a:schemeClr val="tx1"/>
              </a:solidFill>
              <a:latin typeface="+mn-lt"/>
              <a:cs typeface="Times New Roman" pitchFamily="18" charset="0"/>
            </a:endParaRPr>
          </a:p>
        </p:txBody>
      </p:sp>
      <p:sp>
        <p:nvSpPr>
          <p:cNvPr id="39942" name="Rectangle 5"/>
          <p:cNvSpPr>
            <a:spLocks noGrp="1" noChangeArrowheads="1"/>
          </p:cNvSpPr>
          <p:nvPr>
            <p:ph type="body" sz="half" idx="1"/>
          </p:nvPr>
        </p:nvSpPr>
        <p:spPr>
          <a:xfrm>
            <a:off x="533400" y="1981200"/>
            <a:ext cx="3962400" cy="4114800"/>
          </a:xfrm>
        </p:spPr>
        <p:txBody>
          <a:bodyPr>
            <a:normAutofit fontScale="77500" lnSpcReduction="20000"/>
          </a:bodyPr>
          <a:lstStyle/>
          <a:p>
            <a:pPr marL="514350" indent="-514350">
              <a:buFont typeface="+mj-lt"/>
              <a:buAutoNum type="arabicPeriod"/>
            </a:pPr>
            <a:r>
              <a:rPr lang="en-US" dirty="0"/>
              <a:t>Identification of the substance/mixture and of the company</a:t>
            </a:r>
          </a:p>
          <a:p>
            <a:pPr marL="514350" indent="-514350">
              <a:buFont typeface="+mj-lt"/>
              <a:buAutoNum type="arabicPeriod"/>
            </a:pPr>
            <a:r>
              <a:rPr lang="en-US" dirty="0"/>
              <a:t>Hazard identification</a:t>
            </a:r>
          </a:p>
          <a:p>
            <a:pPr marL="514350" indent="-514350">
              <a:buFont typeface="+mj-lt"/>
              <a:buAutoNum type="arabicPeriod"/>
            </a:pPr>
            <a:r>
              <a:rPr lang="en-US" dirty="0"/>
              <a:t>Composition and information on ingredients</a:t>
            </a:r>
          </a:p>
          <a:p>
            <a:pPr marL="514350" indent="-514350">
              <a:buFont typeface="+mj-lt"/>
              <a:buAutoNum type="arabicPeriod"/>
            </a:pPr>
            <a:r>
              <a:rPr lang="en-US" dirty="0"/>
              <a:t>First aid measures</a:t>
            </a:r>
          </a:p>
          <a:p>
            <a:pPr marL="514350" indent="-514350">
              <a:buFont typeface="+mj-lt"/>
              <a:buAutoNum type="arabicPeriod"/>
            </a:pPr>
            <a:r>
              <a:rPr lang="en-US" dirty="0"/>
              <a:t>Fire-fighting measures</a:t>
            </a:r>
          </a:p>
          <a:p>
            <a:pPr marL="514350" indent="-514350">
              <a:buFont typeface="+mj-lt"/>
              <a:buAutoNum type="arabicPeriod"/>
            </a:pPr>
            <a:r>
              <a:rPr lang="en-US" dirty="0"/>
              <a:t>Accidental release measures</a:t>
            </a:r>
          </a:p>
          <a:p>
            <a:pPr marL="514350" indent="-514350">
              <a:buFont typeface="+mj-lt"/>
              <a:buAutoNum type="arabicPeriod"/>
            </a:pPr>
            <a:r>
              <a:rPr lang="en-US" dirty="0"/>
              <a:t>Handling and storage</a:t>
            </a:r>
          </a:p>
          <a:p>
            <a:pPr marL="514350" indent="-514350">
              <a:buFont typeface="+mj-lt"/>
              <a:buAutoNum type="arabicPeriod"/>
            </a:pPr>
            <a:r>
              <a:rPr lang="en-US" dirty="0"/>
              <a:t>Exposure controls/personal protection</a:t>
            </a:r>
          </a:p>
        </p:txBody>
      </p:sp>
      <p:sp>
        <p:nvSpPr>
          <p:cNvPr id="39943" name="Rectangle 6"/>
          <p:cNvSpPr>
            <a:spLocks noGrp="1" noChangeArrowheads="1"/>
          </p:cNvSpPr>
          <p:nvPr>
            <p:ph type="body" sz="half" idx="2"/>
          </p:nvPr>
        </p:nvSpPr>
        <p:spPr>
          <a:xfrm>
            <a:off x="4648200" y="1981200"/>
            <a:ext cx="4114800" cy="4114800"/>
          </a:xfrm>
        </p:spPr>
        <p:txBody>
          <a:bodyPr>
            <a:normAutofit fontScale="92500" lnSpcReduction="10000"/>
          </a:bodyPr>
          <a:lstStyle/>
          <a:p>
            <a:pPr marL="514350" indent="-514350">
              <a:buFont typeface="+mj-lt"/>
              <a:buAutoNum type="arabicPeriod" startAt="9"/>
            </a:pPr>
            <a:r>
              <a:rPr lang="en-US" dirty="0"/>
              <a:t>Physical and chemical properties</a:t>
            </a:r>
          </a:p>
          <a:p>
            <a:pPr marL="514350" indent="-514350">
              <a:buFont typeface="+mj-lt"/>
              <a:buAutoNum type="arabicPeriod" startAt="9"/>
            </a:pPr>
            <a:r>
              <a:rPr lang="en-US" dirty="0"/>
              <a:t>Stability and reactivity</a:t>
            </a:r>
          </a:p>
          <a:p>
            <a:pPr marL="514350" indent="-514350">
              <a:buFont typeface="+mj-lt"/>
              <a:buAutoNum type="arabicPeriod" startAt="9"/>
            </a:pPr>
            <a:r>
              <a:rPr lang="en-US" dirty="0"/>
              <a:t>Toxicological information</a:t>
            </a:r>
          </a:p>
          <a:p>
            <a:pPr marL="514350" indent="-514350">
              <a:buFont typeface="+mj-lt"/>
              <a:buAutoNum type="arabicPeriod" startAt="9"/>
            </a:pPr>
            <a:r>
              <a:rPr lang="en-US" dirty="0"/>
              <a:t>Ecological information</a:t>
            </a:r>
          </a:p>
          <a:p>
            <a:pPr marL="514350" indent="-514350">
              <a:buFont typeface="+mj-lt"/>
              <a:buAutoNum type="arabicPeriod" startAt="9"/>
            </a:pPr>
            <a:r>
              <a:rPr lang="en-US" dirty="0"/>
              <a:t>Disposal considerations</a:t>
            </a:r>
          </a:p>
          <a:p>
            <a:pPr marL="514350" indent="-514350">
              <a:buFont typeface="+mj-lt"/>
              <a:buAutoNum type="arabicPeriod" startAt="9"/>
            </a:pPr>
            <a:r>
              <a:rPr lang="en-US" dirty="0"/>
              <a:t>Transport information</a:t>
            </a:r>
          </a:p>
          <a:p>
            <a:pPr marL="514350" indent="-514350">
              <a:buFont typeface="+mj-lt"/>
              <a:buAutoNum type="arabicPeriod" startAt="9"/>
            </a:pPr>
            <a:r>
              <a:rPr lang="en-US" dirty="0"/>
              <a:t>Regulatory information</a:t>
            </a:r>
          </a:p>
          <a:p>
            <a:pPr marL="514350" indent="-514350">
              <a:buFont typeface="+mj-lt"/>
              <a:buAutoNum type="arabicPeriod" startAt="9"/>
            </a:pPr>
            <a:r>
              <a:rPr lang="en-US" dirty="0"/>
              <a:t>Other information</a:t>
            </a:r>
          </a:p>
        </p:txBody>
      </p:sp>
      <p:sp>
        <p:nvSpPr>
          <p:cNvPr id="2" name="Platshållare för datum 1">
            <a:extLst>
              <a:ext uri="{FF2B5EF4-FFF2-40B4-BE49-F238E27FC236}">
                <a16:creationId xmlns:a16="http://schemas.microsoft.com/office/drawing/2014/main" id="{6E812762-1271-4871-B70B-F7BEFFD731F1}"/>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E69D31BE-59C6-4AC7-B8C1-FAB325FF893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D074F481-2495-412C-B365-7ED1B9B47854}"/>
              </a:ext>
            </a:extLst>
          </p:cNvPr>
          <p:cNvSpPr>
            <a:spLocks noGrp="1"/>
          </p:cNvSpPr>
          <p:nvPr>
            <p:ph type="sldNum" sz="quarter" idx="12"/>
          </p:nvPr>
        </p:nvSpPr>
        <p:spPr/>
        <p:txBody>
          <a:bodyPr/>
          <a:lstStyle/>
          <a:p>
            <a:fld id="{24B771AD-66DB-4BE0-9BC9-42B41F4325E8}" type="slidenum">
              <a:rPr lang="sv-SE" smtClean="0"/>
              <a:pPr/>
              <a:t>19</a:t>
            </a:fld>
            <a:endParaRPr lang="sv-SE" dirty="0"/>
          </a:p>
        </p:txBody>
      </p:sp>
    </p:spTree>
    <p:extLst>
      <p:ext uri="{BB962C8B-B14F-4D97-AF65-F5344CB8AC3E}">
        <p14:creationId xmlns:p14="http://schemas.microsoft.com/office/powerpoint/2010/main" val="35210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AD909-2FC7-4DC6-BF1C-594FC6F0E7A1}"/>
              </a:ext>
            </a:extLst>
          </p:cNvPr>
          <p:cNvSpPr>
            <a:spLocks noGrp="1"/>
          </p:cNvSpPr>
          <p:nvPr>
            <p:ph type="title"/>
          </p:nvPr>
        </p:nvSpPr>
        <p:spPr/>
        <p:txBody>
          <a:bodyPr>
            <a:normAutofit/>
          </a:bodyPr>
          <a:lstStyle/>
          <a:p>
            <a:r>
              <a:rPr lang="en-GB" noProof="0" dirty="0"/>
              <a:t>Why are we here today?</a:t>
            </a:r>
          </a:p>
        </p:txBody>
      </p:sp>
      <p:sp>
        <p:nvSpPr>
          <p:cNvPr id="3" name="Platshållare för innehåll 2">
            <a:extLst>
              <a:ext uri="{FF2B5EF4-FFF2-40B4-BE49-F238E27FC236}">
                <a16:creationId xmlns:a16="http://schemas.microsoft.com/office/drawing/2014/main" id="{25C58FB6-3966-471E-99B5-B91F35879274}"/>
              </a:ext>
            </a:extLst>
          </p:cNvPr>
          <p:cNvSpPr>
            <a:spLocks noGrp="1"/>
          </p:cNvSpPr>
          <p:nvPr>
            <p:ph idx="1"/>
          </p:nvPr>
        </p:nvSpPr>
        <p:spPr>
          <a:xfrm>
            <a:off x="457200" y="2348880"/>
            <a:ext cx="8229600" cy="3849291"/>
          </a:xfrm>
        </p:spPr>
        <p:txBody>
          <a:bodyPr>
            <a:normAutofit/>
          </a:bodyPr>
          <a:lstStyle/>
          <a:p>
            <a:r>
              <a:rPr lang="en-GB" noProof="0" dirty="0"/>
              <a:t>What can happen?</a:t>
            </a:r>
          </a:p>
          <a:p>
            <a:pPr lvl="1"/>
            <a:r>
              <a:rPr lang="en-GB" noProof="0" dirty="0"/>
              <a:t>Risk of allergy, which means that you can not continue working</a:t>
            </a:r>
          </a:p>
          <a:p>
            <a:pPr lvl="1"/>
            <a:r>
              <a:rPr lang="en-GB" noProof="0" dirty="0"/>
              <a:t>Employer's responsibility for ensuring that the work environment is safe </a:t>
            </a:r>
          </a:p>
          <a:p>
            <a:r>
              <a:rPr lang="en-GB" noProof="0" dirty="0"/>
              <a:t>Employee self-interest</a:t>
            </a:r>
            <a:br>
              <a:rPr lang="en-GB" noProof="0" dirty="0"/>
            </a:br>
            <a:endParaRPr lang="en-GB" noProof="0" dirty="0"/>
          </a:p>
        </p:txBody>
      </p:sp>
      <p:sp>
        <p:nvSpPr>
          <p:cNvPr id="4" name="textruta 3">
            <a:extLst>
              <a:ext uri="{FF2B5EF4-FFF2-40B4-BE49-F238E27FC236}">
                <a16:creationId xmlns:a16="http://schemas.microsoft.com/office/drawing/2014/main" id="{F37FA03E-31F1-497C-8D1D-2A188F6C7F01}"/>
              </a:ext>
            </a:extLst>
          </p:cNvPr>
          <p:cNvSpPr txBox="1"/>
          <p:nvPr/>
        </p:nvSpPr>
        <p:spPr>
          <a:xfrm>
            <a:off x="971600" y="1417638"/>
            <a:ext cx="6912768" cy="584775"/>
          </a:xfrm>
          <a:prstGeom prst="rect">
            <a:avLst/>
          </a:prstGeom>
          <a:solidFill>
            <a:schemeClr val="accent6"/>
          </a:solidFill>
        </p:spPr>
        <p:txBody>
          <a:bodyPr wrap="square" rtlCol="0">
            <a:spAutoFit/>
          </a:bodyPr>
          <a:lstStyle/>
          <a:p>
            <a:pPr algn="ctr"/>
            <a:r>
              <a:rPr lang="sv-SE" sz="3200" dirty="0" err="1"/>
              <a:t>You</a:t>
            </a:r>
            <a:r>
              <a:rPr lang="sv-SE" sz="3200" dirty="0"/>
              <a:t> </a:t>
            </a:r>
            <a:r>
              <a:rPr lang="sv-SE" sz="3200" dirty="0" err="1"/>
              <a:t>are</a:t>
            </a:r>
            <a:r>
              <a:rPr lang="sv-SE" sz="3200" dirty="0"/>
              <a:t> </a:t>
            </a:r>
            <a:r>
              <a:rPr lang="sv-SE" sz="3200" dirty="0" err="1"/>
              <a:t>your</a:t>
            </a:r>
            <a:r>
              <a:rPr lang="sv-SE" sz="3200" dirty="0"/>
              <a:t> best </a:t>
            </a:r>
            <a:r>
              <a:rPr lang="sv-SE" sz="3200" dirty="0" err="1"/>
              <a:t>safety</a:t>
            </a:r>
            <a:r>
              <a:rPr lang="sv-SE" sz="3200" dirty="0"/>
              <a:t> officer!</a:t>
            </a:r>
          </a:p>
        </p:txBody>
      </p:sp>
      <p:sp>
        <p:nvSpPr>
          <p:cNvPr id="5" name="Platshållare för datum 4">
            <a:extLst>
              <a:ext uri="{FF2B5EF4-FFF2-40B4-BE49-F238E27FC236}">
                <a16:creationId xmlns:a16="http://schemas.microsoft.com/office/drawing/2014/main" id="{4C0A8530-C9CD-45DB-A167-D2DB1D906A71}"/>
              </a:ext>
            </a:extLst>
          </p:cNvPr>
          <p:cNvSpPr>
            <a:spLocks noGrp="1"/>
          </p:cNvSpPr>
          <p:nvPr>
            <p:ph type="dt" sz="half" idx="10"/>
          </p:nvPr>
        </p:nvSpPr>
        <p:spPr/>
        <p:txBody>
          <a:bodyPr/>
          <a:lstStyle/>
          <a:p>
            <a:r>
              <a:rPr lang="sv-SE"/>
              <a:t>June 2018</a:t>
            </a:r>
            <a:endParaRPr lang="sv-SE" dirty="0"/>
          </a:p>
        </p:txBody>
      </p:sp>
      <p:sp>
        <p:nvSpPr>
          <p:cNvPr id="6" name="Platshållare för sidfot 5">
            <a:extLst>
              <a:ext uri="{FF2B5EF4-FFF2-40B4-BE49-F238E27FC236}">
                <a16:creationId xmlns:a16="http://schemas.microsoft.com/office/drawing/2014/main" id="{BA8D76F9-DF8B-4A77-90BD-D09FA805FE35}"/>
              </a:ext>
            </a:extLst>
          </p:cNvPr>
          <p:cNvSpPr>
            <a:spLocks noGrp="1"/>
          </p:cNvSpPr>
          <p:nvPr>
            <p:ph type="ftr" sz="quarter" idx="11"/>
          </p:nvPr>
        </p:nvSpPr>
        <p:spPr/>
        <p:txBody>
          <a:bodyPr/>
          <a:lstStyle/>
          <a:p>
            <a:r>
              <a:rPr lang="en-US"/>
              <a:t>Synthetic resins - Safety course and material knowledge for industrial flooring</a:t>
            </a:r>
            <a:endParaRPr lang="en-GB" sz="1100" b="1" dirty="0"/>
          </a:p>
        </p:txBody>
      </p:sp>
      <p:sp>
        <p:nvSpPr>
          <p:cNvPr id="7" name="Platshållare för bildnummer 6">
            <a:extLst>
              <a:ext uri="{FF2B5EF4-FFF2-40B4-BE49-F238E27FC236}">
                <a16:creationId xmlns:a16="http://schemas.microsoft.com/office/drawing/2014/main" id="{BF4BB921-6C27-4603-8583-E02258C33393}"/>
              </a:ext>
            </a:extLst>
          </p:cNvPr>
          <p:cNvSpPr>
            <a:spLocks noGrp="1"/>
          </p:cNvSpPr>
          <p:nvPr>
            <p:ph type="sldNum" sz="quarter" idx="12"/>
          </p:nvPr>
        </p:nvSpPr>
        <p:spPr/>
        <p:txBody>
          <a:bodyPr/>
          <a:lstStyle/>
          <a:p>
            <a:fld id="{24B771AD-66DB-4BE0-9BC9-42B41F4325E8}" type="slidenum">
              <a:rPr lang="sv-SE" smtClean="0"/>
              <a:pPr/>
              <a:t>2</a:t>
            </a:fld>
            <a:endParaRPr lang="sv-SE"/>
          </a:p>
        </p:txBody>
      </p:sp>
    </p:spTree>
    <p:extLst>
      <p:ext uri="{BB962C8B-B14F-4D97-AF65-F5344CB8AC3E}">
        <p14:creationId xmlns:p14="http://schemas.microsoft.com/office/powerpoint/2010/main" val="64779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027"/>
          <p:cNvSpPr>
            <a:spLocks noGrp="1" noChangeArrowheads="1"/>
          </p:cNvSpPr>
          <p:nvPr>
            <p:ph type="title"/>
          </p:nvPr>
        </p:nvSpPr>
        <p:spPr>
          <a:xfrm>
            <a:off x="685800" y="609600"/>
            <a:ext cx="7772400" cy="990600"/>
          </a:xfrm>
        </p:spPr>
        <p:txBody>
          <a:bodyPr>
            <a:noAutofit/>
          </a:bodyPr>
          <a:lstStyle/>
          <a:p>
            <a:r>
              <a:rPr lang="en-GB" dirty="0">
                <a:cs typeface="Times New Roman" pitchFamily="18" charset="0"/>
              </a:rPr>
              <a:t>Safety Data Sheet informs:</a:t>
            </a:r>
            <a:endParaRPr lang="en-GB" noProof="0" dirty="0">
              <a:latin typeface="+mn-lt"/>
              <a:cs typeface="Times New Roman" pitchFamily="18" charset="0"/>
            </a:endParaRPr>
          </a:p>
        </p:txBody>
      </p:sp>
      <p:sp>
        <p:nvSpPr>
          <p:cNvPr id="44038" name="Rectangle 1032"/>
          <p:cNvSpPr>
            <a:spLocks noChangeArrowheads="1"/>
          </p:cNvSpPr>
          <p:nvPr/>
        </p:nvSpPr>
        <p:spPr bwMode="auto">
          <a:xfrm>
            <a:off x="642938" y="1916832"/>
            <a:ext cx="8196262" cy="4331568"/>
          </a:xfrm>
          <a:prstGeom prst="rect">
            <a:avLst/>
          </a:prstGeom>
          <a:noFill/>
          <a:ln w="9525">
            <a:noFill/>
            <a:miter lim="800000"/>
            <a:headEnd/>
            <a:tailEnd/>
          </a:ln>
        </p:spPr>
        <p:txBody>
          <a:bodyPr/>
          <a:lstStyle/>
          <a:p>
            <a:pPr marL="742950" lvl="1" indent="-285750">
              <a:buClr>
                <a:srgbClr val="FF0000"/>
              </a:buClr>
              <a:buFontTx/>
              <a:buChar char="•"/>
            </a:pPr>
            <a:r>
              <a:rPr lang="en-US" sz="2400" dirty="0">
                <a:cs typeface="Times New Roman" pitchFamily="18" charset="0"/>
              </a:rPr>
              <a:t>Is there anything that you don´t understand? Ask!</a:t>
            </a:r>
            <a:endParaRPr lang="sv-SE" sz="2400" dirty="0">
              <a:cs typeface="Times New Roman" pitchFamily="18" charset="0"/>
            </a:endParaRPr>
          </a:p>
          <a:p>
            <a:pPr marL="742950" lvl="1" indent="-285750">
              <a:buClr>
                <a:srgbClr val="FF0000"/>
              </a:buClr>
              <a:buFontTx/>
              <a:buChar char="•"/>
            </a:pPr>
            <a:r>
              <a:rPr lang="en-US" sz="2400" dirty="0">
                <a:cs typeface="Times New Roman" pitchFamily="18" charset="0"/>
              </a:rPr>
              <a:t>You are your best safety officer</a:t>
            </a:r>
            <a:endParaRPr lang="sv-SE" sz="2400" dirty="0">
              <a:cs typeface="Times New Roman" pitchFamily="18" charset="0"/>
            </a:endParaRPr>
          </a:p>
        </p:txBody>
      </p:sp>
      <p:sp>
        <p:nvSpPr>
          <p:cNvPr id="2" name="Platshållare för datum 1">
            <a:extLst>
              <a:ext uri="{FF2B5EF4-FFF2-40B4-BE49-F238E27FC236}">
                <a16:creationId xmlns:a16="http://schemas.microsoft.com/office/drawing/2014/main" id="{62FCAFB6-6591-45BE-BAC3-55B39227069B}"/>
              </a:ext>
            </a:extLst>
          </p:cNvPr>
          <p:cNvSpPr>
            <a:spLocks noGrp="1"/>
          </p:cNvSpPr>
          <p:nvPr>
            <p:ph type="dt" sz="half" idx="10"/>
          </p:nvPr>
        </p:nvSpPr>
        <p:spPr/>
        <p:txBody>
          <a:bodyPr/>
          <a:lstStyle/>
          <a:p>
            <a:pPr>
              <a:defRPr/>
            </a:pPr>
            <a:r>
              <a:rPr lang="sv-SE"/>
              <a:t>June 2018</a:t>
            </a:r>
          </a:p>
        </p:txBody>
      </p:sp>
      <p:sp>
        <p:nvSpPr>
          <p:cNvPr id="3" name="Platshållare för sidfot 2">
            <a:extLst>
              <a:ext uri="{FF2B5EF4-FFF2-40B4-BE49-F238E27FC236}">
                <a16:creationId xmlns:a16="http://schemas.microsoft.com/office/drawing/2014/main" id="{9CD5D73C-BB5A-4B62-AAF6-256036680377}"/>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224D5736-D12C-4BA7-91ED-919351A924E7}"/>
              </a:ext>
            </a:extLst>
          </p:cNvPr>
          <p:cNvSpPr>
            <a:spLocks noGrp="1"/>
          </p:cNvSpPr>
          <p:nvPr>
            <p:ph type="sldNum" sz="quarter" idx="12"/>
          </p:nvPr>
        </p:nvSpPr>
        <p:spPr/>
        <p:txBody>
          <a:bodyPr/>
          <a:lstStyle/>
          <a:p>
            <a:pPr>
              <a:defRPr/>
            </a:pPr>
            <a:fld id="{E30E1A87-9C08-43FF-997B-D91EBC2E86FD}" type="slidenum">
              <a:rPr lang="sv-SE" smtClean="0"/>
              <a:pPr>
                <a:defRPr/>
              </a:pPr>
              <a:t>20</a:t>
            </a:fld>
            <a:endParaRPr lang="sv-SE"/>
          </a:p>
        </p:txBody>
      </p:sp>
    </p:spTree>
    <p:extLst>
      <p:ext uri="{BB962C8B-B14F-4D97-AF65-F5344CB8AC3E}">
        <p14:creationId xmlns:p14="http://schemas.microsoft.com/office/powerpoint/2010/main" val="311495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36089E-0973-4A02-9A68-BAD0F67037C5}"/>
              </a:ext>
            </a:extLst>
          </p:cNvPr>
          <p:cNvSpPr>
            <a:spLocks noGrp="1"/>
          </p:cNvSpPr>
          <p:nvPr>
            <p:ph type="title"/>
          </p:nvPr>
        </p:nvSpPr>
        <p:spPr/>
        <p:txBody>
          <a:bodyPr/>
          <a:lstStyle/>
          <a:p>
            <a:r>
              <a:rPr lang="en-GB" dirty="0"/>
              <a:t>The different materials</a:t>
            </a:r>
            <a:endParaRPr lang="en-GB" noProof="0" dirty="0"/>
          </a:p>
        </p:txBody>
      </p:sp>
      <p:sp>
        <p:nvSpPr>
          <p:cNvPr id="3" name="Platshållare för text 2">
            <a:extLst>
              <a:ext uri="{FF2B5EF4-FFF2-40B4-BE49-F238E27FC236}">
                <a16:creationId xmlns:a16="http://schemas.microsoft.com/office/drawing/2014/main" id="{4582AD15-C087-46EB-800D-D23975A4F38D}"/>
              </a:ext>
            </a:extLst>
          </p:cNvPr>
          <p:cNvSpPr>
            <a:spLocks noGrp="1"/>
          </p:cNvSpPr>
          <p:nvPr>
            <p:ph type="body" idx="1"/>
          </p:nvPr>
        </p:nvSpPr>
        <p:spPr/>
        <p:txBody>
          <a:bodyPr/>
          <a:lstStyle/>
          <a:p>
            <a:endParaRPr lang="sv-SE" dirty="0"/>
          </a:p>
        </p:txBody>
      </p:sp>
      <p:sp>
        <p:nvSpPr>
          <p:cNvPr id="4" name="Platshållare för datum 3">
            <a:extLst>
              <a:ext uri="{FF2B5EF4-FFF2-40B4-BE49-F238E27FC236}">
                <a16:creationId xmlns:a16="http://schemas.microsoft.com/office/drawing/2014/main" id="{3D61E0EF-AD53-4318-9615-050BCCB652BF}"/>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62879AFF-F312-46C4-98AA-D739CDCDDBF3}"/>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6195BE51-8F49-4F1B-978B-683B18F38451}"/>
              </a:ext>
            </a:extLst>
          </p:cNvPr>
          <p:cNvSpPr>
            <a:spLocks noGrp="1"/>
          </p:cNvSpPr>
          <p:nvPr>
            <p:ph type="sldNum" sz="quarter" idx="12"/>
          </p:nvPr>
        </p:nvSpPr>
        <p:spPr/>
        <p:txBody>
          <a:bodyPr/>
          <a:lstStyle/>
          <a:p>
            <a:fld id="{24B771AD-66DB-4BE0-9BC9-42B41F4325E8}" type="slidenum">
              <a:rPr lang="sv-SE" smtClean="0"/>
              <a:pPr/>
              <a:t>21</a:t>
            </a:fld>
            <a:endParaRPr lang="sv-SE"/>
          </a:p>
        </p:txBody>
      </p:sp>
    </p:spTree>
    <p:extLst>
      <p:ext uri="{BB962C8B-B14F-4D97-AF65-F5344CB8AC3E}">
        <p14:creationId xmlns:p14="http://schemas.microsoft.com/office/powerpoint/2010/main" val="344274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4.gif"/>
          <p:cNvPicPr>
            <a:picLocks noChangeAspect="1"/>
          </p:cNvPicPr>
          <p:nvPr/>
        </p:nvPicPr>
        <p:blipFill>
          <a:blip r:embed="rId3"/>
          <a:srcRect l="3716" r="7945"/>
          <a:stretch>
            <a:fillRect/>
          </a:stretch>
        </p:blipFill>
        <p:spPr>
          <a:xfrm>
            <a:off x="0" y="-99392"/>
            <a:ext cx="9144000" cy="6932045"/>
          </a:xfrm>
          <a:prstGeom prst="rect">
            <a:avLst/>
          </a:prstGeom>
        </p:spPr>
      </p:pic>
      <p:sp>
        <p:nvSpPr>
          <p:cNvPr id="13315" name="Rubrik 4"/>
          <p:cNvSpPr>
            <a:spLocks noGrp="1"/>
          </p:cNvSpPr>
          <p:nvPr>
            <p:ph type="title"/>
          </p:nvPr>
        </p:nvSpPr>
        <p:spPr>
          <a:xfrm>
            <a:off x="539552" y="4869160"/>
            <a:ext cx="8229600" cy="1143000"/>
          </a:xfrm>
        </p:spPr>
        <p:txBody>
          <a:bodyPr/>
          <a:lstStyle/>
          <a:p>
            <a:r>
              <a:rPr lang="en-GB" b="1" dirty="0">
                <a:latin typeface="+mn-lt"/>
              </a:rPr>
              <a:t>Epoxy - properties</a:t>
            </a:r>
            <a:endParaRPr lang="en-GB" b="1" noProof="0" dirty="0">
              <a:latin typeface="+mn-lt"/>
            </a:endParaRPr>
          </a:p>
        </p:txBody>
      </p:sp>
      <p:sp>
        <p:nvSpPr>
          <p:cNvPr id="6" name="Platshållare för innehåll 5"/>
          <p:cNvSpPr>
            <a:spLocks noGrp="1"/>
          </p:cNvSpPr>
          <p:nvPr>
            <p:ph idx="1"/>
          </p:nvPr>
        </p:nvSpPr>
        <p:spPr>
          <a:xfrm>
            <a:off x="3714750" y="6270625"/>
            <a:ext cx="4829175" cy="587375"/>
          </a:xfrm>
        </p:spPr>
        <p:txBody>
          <a:bodyPr/>
          <a:lstStyle/>
          <a:p>
            <a:pPr algn="r" eaLnBrk="1" hangingPunct="1">
              <a:buFontTx/>
              <a:buNone/>
              <a:defRPr/>
            </a:pPr>
            <a:endParaRPr lang="en-GB" sz="1200" b="1" noProof="0" dirty="0">
              <a:solidFill>
                <a:schemeClr val="bg1">
                  <a:lumMod val="50000"/>
                </a:schemeClr>
              </a:solidFill>
              <a:latin typeface="+mn-lt"/>
            </a:endParaRPr>
          </a:p>
          <a:p>
            <a:pPr algn="r" eaLnBrk="1" hangingPunct="1">
              <a:buFontTx/>
              <a:buNone/>
              <a:defRPr/>
            </a:pPr>
            <a:r>
              <a:rPr lang="en-GB" sz="1200" b="1" noProof="0" dirty="0">
                <a:solidFill>
                  <a:schemeClr val="bg1">
                    <a:lumMod val="50000"/>
                  </a:schemeClr>
                </a:solidFill>
                <a:latin typeface="+mn-lt"/>
              </a:rPr>
              <a:t>PÅGENS Malmö</a:t>
            </a:r>
          </a:p>
        </p:txBody>
      </p:sp>
      <p:sp>
        <p:nvSpPr>
          <p:cNvPr id="2" name="textruta 1">
            <a:extLst>
              <a:ext uri="{FF2B5EF4-FFF2-40B4-BE49-F238E27FC236}">
                <a16:creationId xmlns:a16="http://schemas.microsoft.com/office/drawing/2014/main" id="{D0864E90-9177-4387-BBF9-C1537617E234}"/>
              </a:ext>
            </a:extLst>
          </p:cNvPr>
          <p:cNvSpPr txBox="1"/>
          <p:nvPr/>
        </p:nvSpPr>
        <p:spPr>
          <a:xfrm>
            <a:off x="346557" y="2924944"/>
            <a:ext cx="3312368" cy="2308324"/>
          </a:xfrm>
          <a:prstGeom prst="rect">
            <a:avLst/>
          </a:prstGeom>
          <a:noFill/>
        </p:spPr>
        <p:txBody>
          <a:bodyPr wrap="square" rtlCol="0">
            <a:spAutoFit/>
          </a:bodyPr>
          <a:lstStyle/>
          <a:p>
            <a:pPr>
              <a:spcBef>
                <a:spcPct val="20000"/>
              </a:spcBef>
              <a:defRPr/>
            </a:pPr>
            <a:r>
              <a:rPr lang="sv-SE" kern="0" dirty="0" err="1"/>
              <a:t>Benefits</a:t>
            </a:r>
            <a:endParaRPr lang="sv-SE" kern="0" dirty="0"/>
          </a:p>
          <a:p>
            <a:pPr marL="342900" indent="-342900">
              <a:spcBef>
                <a:spcPct val="20000"/>
              </a:spcBef>
              <a:buFontTx/>
              <a:buChar char="•"/>
              <a:defRPr/>
            </a:pPr>
            <a:r>
              <a:rPr lang="en-US" kern="0" dirty="0"/>
              <a:t>High chemical resistance
High resistance to </a:t>
            </a:r>
            <a:r>
              <a:rPr lang="en-US" kern="0" dirty="0" err="1"/>
              <a:t>alkalines</a:t>
            </a:r>
            <a:r>
              <a:rPr lang="en-US" kern="0" dirty="0"/>
              <a:t> (high PH – e.g. bleach)
Very good adhesion
High wear resistance
Good glue for concrete</a:t>
            </a:r>
            <a:endParaRPr lang="sv-SE" dirty="0"/>
          </a:p>
        </p:txBody>
      </p:sp>
      <p:sp>
        <p:nvSpPr>
          <p:cNvPr id="7" name="textruta 6">
            <a:extLst>
              <a:ext uri="{FF2B5EF4-FFF2-40B4-BE49-F238E27FC236}">
                <a16:creationId xmlns:a16="http://schemas.microsoft.com/office/drawing/2014/main" id="{8FA58523-A314-44A7-86D4-6E71C2C84849}"/>
              </a:ext>
            </a:extLst>
          </p:cNvPr>
          <p:cNvSpPr txBox="1"/>
          <p:nvPr/>
        </p:nvSpPr>
        <p:spPr>
          <a:xfrm>
            <a:off x="5831632" y="3611503"/>
            <a:ext cx="3312368" cy="1643527"/>
          </a:xfrm>
          <a:prstGeom prst="rect">
            <a:avLst/>
          </a:prstGeom>
          <a:noFill/>
        </p:spPr>
        <p:txBody>
          <a:bodyPr wrap="square" rtlCol="0">
            <a:spAutoFit/>
          </a:bodyPr>
          <a:lstStyle/>
          <a:p>
            <a:pPr>
              <a:spcBef>
                <a:spcPct val="20000"/>
              </a:spcBef>
              <a:defRPr/>
            </a:pPr>
            <a:r>
              <a:rPr lang="sv-SE" kern="0" dirty="0"/>
              <a:t>Drawback</a:t>
            </a:r>
          </a:p>
          <a:p>
            <a:pPr marL="342900" indent="-342900">
              <a:spcBef>
                <a:spcPct val="20000"/>
              </a:spcBef>
              <a:buFontTx/>
              <a:buChar char="•"/>
              <a:defRPr/>
            </a:pPr>
            <a:r>
              <a:rPr lang="sv-SE" kern="0" dirty="0" err="1"/>
              <a:t>Subject</a:t>
            </a:r>
            <a:r>
              <a:rPr lang="sv-SE" kern="0" dirty="0"/>
              <a:t> to </a:t>
            </a:r>
            <a:r>
              <a:rPr lang="sv-SE" kern="0" dirty="0" err="1"/>
              <a:t>yellowing</a:t>
            </a:r>
            <a:endParaRPr lang="sv-SE" kern="0" dirty="0"/>
          </a:p>
          <a:p>
            <a:pPr marL="342900" indent="-342900">
              <a:spcBef>
                <a:spcPct val="20000"/>
              </a:spcBef>
              <a:buFontTx/>
              <a:buChar char="•"/>
              <a:defRPr/>
            </a:pPr>
            <a:r>
              <a:rPr lang="en-US" kern="0" dirty="0"/>
              <a:t>Low flexibility
Sensitive to acid (low pH e.g. fruit acid, vinegar)</a:t>
            </a:r>
            <a:endParaRPr lang="sv-SE" kern="0" dirty="0"/>
          </a:p>
        </p:txBody>
      </p:sp>
      <p:sp>
        <p:nvSpPr>
          <p:cNvPr id="3" name="Platshållare för datum 2">
            <a:extLst>
              <a:ext uri="{FF2B5EF4-FFF2-40B4-BE49-F238E27FC236}">
                <a16:creationId xmlns:a16="http://schemas.microsoft.com/office/drawing/2014/main" id="{7A604268-7294-46A3-9408-49043909E3F9}"/>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8727770C-0C80-4C46-A028-D333DAB87D88}"/>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DC51B2F3-5FF0-49B6-AF1D-6F8676EFA7D4}"/>
              </a:ext>
            </a:extLst>
          </p:cNvPr>
          <p:cNvSpPr>
            <a:spLocks noGrp="1"/>
          </p:cNvSpPr>
          <p:nvPr>
            <p:ph type="sldNum" sz="quarter" idx="12"/>
          </p:nvPr>
        </p:nvSpPr>
        <p:spPr/>
        <p:txBody>
          <a:bodyPr/>
          <a:lstStyle/>
          <a:p>
            <a:fld id="{24B771AD-66DB-4BE0-9BC9-42B41F4325E8}" type="slidenum">
              <a:rPr lang="sv-SE" smtClean="0"/>
              <a:pPr/>
              <a:t>22</a:t>
            </a:fld>
            <a:endParaRPr lang="sv-SE"/>
          </a:p>
        </p:txBody>
      </p:sp>
    </p:spTree>
    <p:extLst>
      <p:ext uri="{BB962C8B-B14F-4D97-AF65-F5344CB8AC3E}">
        <p14:creationId xmlns:p14="http://schemas.microsoft.com/office/powerpoint/2010/main" val="646550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normAutofit fontScale="90000"/>
          </a:bodyPr>
          <a:lstStyle/>
          <a:p>
            <a:r>
              <a:rPr lang="en-GB" dirty="0">
                <a:latin typeface="+mn-lt"/>
              </a:rPr>
              <a:t>Epoxy – health properties of the components</a:t>
            </a:r>
            <a:endParaRPr lang="en-GB" noProof="0" dirty="0">
              <a:latin typeface="+mn-lt"/>
            </a:endParaRPr>
          </a:p>
        </p:txBody>
      </p:sp>
      <p:sp>
        <p:nvSpPr>
          <p:cNvPr id="12291" name="Platshållare för innehåll 4"/>
          <p:cNvSpPr>
            <a:spLocks noGrp="1"/>
          </p:cNvSpPr>
          <p:nvPr>
            <p:ph sz="half" idx="1"/>
          </p:nvPr>
        </p:nvSpPr>
        <p:spPr>
          <a:xfrm>
            <a:off x="457200" y="1600201"/>
            <a:ext cx="4038600" cy="3845024"/>
          </a:xfrm>
        </p:spPr>
        <p:txBody>
          <a:bodyPr>
            <a:normAutofit fontScale="92500" lnSpcReduction="10000"/>
          </a:bodyPr>
          <a:lstStyle/>
          <a:p>
            <a:pPr>
              <a:lnSpc>
                <a:spcPct val="80000"/>
              </a:lnSpc>
            </a:pPr>
            <a:r>
              <a:rPr lang="en-US" sz="2400" dirty="0"/>
              <a:t>May be allergenic by skin contact</a:t>
            </a:r>
          </a:p>
          <a:p>
            <a:pPr>
              <a:lnSpc>
                <a:spcPct val="80000"/>
              </a:lnSpc>
            </a:pPr>
            <a:endParaRPr lang="en-GB" sz="2400" noProof="0" dirty="0"/>
          </a:p>
          <a:p>
            <a:pPr>
              <a:lnSpc>
                <a:spcPct val="80000"/>
              </a:lnSpc>
            </a:pPr>
            <a:r>
              <a:rPr lang="en-US" sz="2400" dirty="0"/>
              <a:t>High molecular (rather unusual) – not labelled as allergenic but people who have already become allergic may react</a:t>
            </a:r>
          </a:p>
          <a:p>
            <a:pPr>
              <a:lnSpc>
                <a:spcPct val="80000"/>
              </a:lnSpc>
            </a:pPr>
            <a:endParaRPr lang="en-US" sz="2400" noProof="0" dirty="0">
              <a:latin typeface="+mn-lt"/>
            </a:endParaRPr>
          </a:p>
          <a:p>
            <a:pPr>
              <a:lnSpc>
                <a:spcPct val="80000"/>
              </a:lnSpc>
            </a:pPr>
            <a:r>
              <a:rPr lang="en-US" sz="2400" dirty="0"/>
              <a:t>Water-borne does not mean harmless, then there is an increased risk of allergy</a:t>
            </a:r>
          </a:p>
          <a:p>
            <a:pPr>
              <a:lnSpc>
                <a:spcPct val="80000"/>
              </a:lnSpc>
            </a:pPr>
            <a:endParaRPr lang="en-GB" sz="2400" dirty="0"/>
          </a:p>
          <a:p>
            <a:pPr>
              <a:lnSpc>
                <a:spcPct val="80000"/>
              </a:lnSpc>
            </a:pPr>
            <a:r>
              <a:rPr lang="en-GB" sz="2400" dirty="0"/>
              <a:t>Dust from epoxy – skin contact</a:t>
            </a:r>
          </a:p>
          <a:p>
            <a:pPr>
              <a:lnSpc>
                <a:spcPct val="80000"/>
              </a:lnSpc>
            </a:pPr>
            <a:endParaRPr lang="en-GB" sz="2400" dirty="0"/>
          </a:p>
          <a:p>
            <a:pPr>
              <a:lnSpc>
                <a:spcPct val="80000"/>
              </a:lnSpc>
            </a:pPr>
            <a:endParaRPr lang="en-GB" sz="2400" noProof="0" dirty="0"/>
          </a:p>
          <a:p>
            <a:pPr eaLnBrk="1" hangingPunct="1">
              <a:lnSpc>
                <a:spcPct val="80000"/>
              </a:lnSpc>
            </a:pPr>
            <a:endParaRPr lang="en-GB" sz="2400" noProof="0" dirty="0">
              <a:latin typeface="+mn-lt"/>
            </a:endParaRPr>
          </a:p>
          <a:p>
            <a:pPr eaLnBrk="1" hangingPunct="1"/>
            <a:endParaRPr lang="en-GB" sz="2400" noProof="0" dirty="0">
              <a:latin typeface="+mn-lt"/>
            </a:endParaRPr>
          </a:p>
        </p:txBody>
      </p:sp>
      <p:sp>
        <p:nvSpPr>
          <p:cNvPr id="3" name="Platshållare för innehåll 2">
            <a:extLst>
              <a:ext uri="{FF2B5EF4-FFF2-40B4-BE49-F238E27FC236}">
                <a16:creationId xmlns:a16="http://schemas.microsoft.com/office/drawing/2014/main" id="{C1EDA704-3060-465E-83EF-237B0D8F28EB}"/>
              </a:ext>
            </a:extLst>
          </p:cNvPr>
          <p:cNvSpPr>
            <a:spLocks noGrp="1"/>
          </p:cNvSpPr>
          <p:nvPr>
            <p:ph sz="half" idx="2"/>
          </p:nvPr>
        </p:nvSpPr>
        <p:spPr/>
        <p:txBody>
          <a:bodyPr>
            <a:normAutofit fontScale="92500" lnSpcReduction="10000"/>
          </a:bodyPr>
          <a:lstStyle/>
          <a:p>
            <a:r>
              <a:rPr lang="en-US" sz="2400" dirty="0"/>
              <a:t>When spraying, both skin and lungs are exposed.</a:t>
            </a:r>
          </a:p>
          <a:p>
            <a:r>
              <a:rPr lang="en-US" sz="2400" dirty="0"/>
              <a:t>SVEFF advises against spraying with epoxy!</a:t>
            </a:r>
            <a:endParaRPr lang="en-GB" sz="2400" noProof="0" dirty="0"/>
          </a:p>
        </p:txBody>
      </p:sp>
      <p:sp>
        <p:nvSpPr>
          <p:cNvPr id="2" name="Platshållare för datum 1">
            <a:extLst>
              <a:ext uri="{FF2B5EF4-FFF2-40B4-BE49-F238E27FC236}">
                <a16:creationId xmlns:a16="http://schemas.microsoft.com/office/drawing/2014/main" id="{8B9513C1-1809-4F31-830D-A68698B2D9F2}"/>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1BF80E9B-CDA6-46B8-9F12-144852EE28A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22F16B3A-BE12-4DCE-A4DA-58BF7B86EBEC}"/>
              </a:ext>
            </a:extLst>
          </p:cNvPr>
          <p:cNvSpPr>
            <a:spLocks noGrp="1"/>
          </p:cNvSpPr>
          <p:nvPr>
            <p:ph type="sldNum" sz="quarter" idx="12"/>
          </p:nvPr>
        </p:nvSpPr>
        <p:spPr/>
        <p:txBody>
          <a:bodyPr/>
          <a:lstStyle/>
          <a:p>
            <a:fld id="{24B771AD-66DB-4BE0-9BC9-42B41F4325E8}" type="slidenum">
              <a:rPr lang="sv-SE" smtClean="0"/>
              <a:pPr/>
              <a:t>23</a:t>
            </a:fld>
            <a:endParaRPr lang="sv-S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ubrik 1"/>
          <p:cNvSpPr>
            <a:spLocks noGrp="1"/>
          </p:cNvSpPr>
          <p:nvPr>
            <p:ph type="title"/>
          </p:nvPr>
        </p:nvSpPr>
        <p:spPr/>
        <p:txBody>
          <a:bodyPr>
            <a:normAutofit fontScale="90000"/>
          </a:bodyPr>
          <a:lstStyle/>
          <a:p>
            <a:r>
              <a:rPr lang="en-US" dirty="0">
                <a:latin typeface="+mn-lt"/>
              </a:rPr>
              <a:t>Epoxy - annex to </a:t>
            </a:r>
            <a:r>
              <a:rPr lang="en-US" dirty="0"/>
              <a:t>occupational health and safety plan</a:t>
            </a:r>
            <a:endParaRPr lang="en-GB" noProof="0" dirty="0">
              <a:latin typeface="+mn-lt"/>
            </a:endParaRPr>
          </a:p>
        </p:txBody>
      </p:sp>
      <p:sp>
        <p:nvSpPr>
          <p:cNvPr id="3" name="Platshållare för innehåll 2">
            <a:extLst>
              <a:ext uri="{FF2B5EF4-FFF2-40B4-BE49-F238E27FC236}">
                <a16:creationId xmlns:a16="http://schemas.microsoft.com/office/drawing/2014/main" id="{145EF464-C719-4624-9A8D-5074E3922F87}"/>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E88ACA7F-A9A1-41F4-B466-A1EB01DB0B5F}"/>
              </a:ext>
            </a:extLst>
          </p:cNvPr>
          <p:cNvPicPr>
            <a:picLocks noChangeAspect="1"/>
          </p:cNvPicPr>
          <p:nvPr/>
        </p:nvPicPr>
        <p:blipFill>
          <a:blip r:embed="rId3"/>
          <a:stretch>
            <a:fillRect/>
          </a:stretch>
        </p:blipFill>
        <p:spPr>
          <a:xfrm>
            <a:off x="1259632" y="1464240"/>
            <a:ext cx="4744322" cy="5393760"/>
          </a:xfrm>
          <a:prstGeom prst="rect">
            <a:avLst/>
          </a:prstGeom>
          <a:ln>
            <a:solidFill>
              <a:schemeClr val="tx1"/>
            </a:solidFill>
          </a:ln>
        </p:spPr>
      </p:pic>
      <p:sp>
        <p:nvSpPr>
          <p:cNvPr id="5" name="Pratbubbla: rektangel med rundade hörn 4">
            <a:extLst>
              <a:ext uri="{FF2B5EF4-FFF2-40B4-BE49-F238E27FC236}">
                <a16:creationId xmlns:a16="http://schemas.microsoft.com/office/drawing/2014/main" id="{2916664E-24D4-417B-8C5D-0894C3002345}"/>
              </a:ext>
            </a:extLst>
          </p:cNvPr>
          <p:cNvSpPr/>
          <p:nvPr/>
        </p:nvSpPr>
        <p:spPr>
          <a:xfrm>
            <a:off x="6156176" y="2276872"/>
            <a:ext cx="2699792" cy="1368152"/>
          </a:xfrm>
          <a:prstGeom prst="wedgeRoundRectCallout">
            <a:avLst>
              <a:gd name="adj1" fmla="val -38886"/>
              <a:gd name="adj2" fmla="val 6379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err="1"/>
              <a:t>Available</a:t>
            </a:r>
            <a:r>
              <a:rPr lang="sv-SE" dirty="0"/>
              <a:t> on </a:t>
            </a:r>
            <a:r>
              <a:rPr lang="sv-SE" dirty="0">
                <a:hlinkClick r:id="rId4"/>
              </a:rPr>
              <a:t>www.fogfrittgolv.se</a:t>
            </a:r>
            <a:r>
              <a:rPr lang="sv-SE" dirty="0"/>
              <a:t> </a:t>
            </a:r>
          </a:p>
        </p:txBody>
      </p:sp>
      <p:sp>
        <p:nvSpPr>
          <p:cNvPr id="8" name="Platshållare för datum 7">
            <a:extLst>
              <a:ext uri="{FF2B5EF4-FFF2-40B4-BE49-F238E27FC236}">
                <a16:creationId xmlns:a16="http://schemas.microsoft.com/office/drawing/2014/main" id="{09BDEFB6-7053-4478-B925-45A810B166C7}"/>
              </a:ext>
            </a:extLst>
          </p:cNvPr>
          <p:cNvSpPr>
            <a:spLocks noGrp="1"/>
          </p:cNvSpPr>
          <p:nvPr>
            <p:ph type="dt" sz="half" idx="10"/>
          </p:nvPr>
        </p:nvSpPr>
        <p:spPr/>
        <p:txBody>
          <a:bodyPr/>
          <a:lstStyle/>
          <a:p>
            <a:r>
              <a:rPr lang="sv-SE"/>
              <a:t>June 2018</a:t>
            </a:r>
          </a:p>
        </p:txBody>
      </p:sp>
      <p:sp>
        <p:nvSpPr>
          <p:cNvPr id="9" name="Platshållare för sidfot 8">
            <a:extLst>
              <a:ext uri="{FF2B5EF4-FFF2-40B4-BE49-F238E27FC236}">
                <a16:creationId xmlns:a16="http://schemas.microsoft.com/office/drawing/2014/main" id="{EF42F765-1364-469D-BAA8-0DCF85C094C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0" name="Platshållare för bildnummer 9">
            <a:extLst>
              <a:ext uri="{FF2B5EF4-FFF2-40B4-BE49-F238E27FC236}">
                <a16:creationId xmlns:a16="http://schemas.microsoft.com/office/drawing/2014/main" id="{1AFEC4D3-1A6A-4717-B175-EE77044F8BFC}"/>
              </a:ext>
            </a:extLst>
          </p:cNvPr>
          <p:cNvSpPr>
            <a:spLocks noGrp="1"/>
          </p:cNvSpPr>
          <p:nvPr>
            <p:ph type="sldNum" sz="quarter" idx="12"/>
          </p:nvPr>
        </p:nvSpPr>
        <p:spPr/>
        <p:txBody>
          <a:bodyPr/>
          <a:lstStyle/>
          <a:p>
            <a:fld id="{24B771AD-66DB-4BE0-9BC9-42B41F4325E8}" type="slidenum">
              <a:rPr lang="sv-SE" smtClean="0"/>
              <a:pPr/>
              <a:t>24</a:t>
            </a:fld>
            <a:endParaRPr lang="sv-S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3.gif"/>
          <p:cNvPicPr>
            <a:picLocks noChangeAspect="1"/>
          </p:cNvPicPr>
          <p:nvPr/>
        </p:nvPicPr>
        <p:blipFill>
          <a:blip r:embed="rId2"/>
          <a:stretch>
            <a:fillRect/>
          </a:stretch>
        </p:blipFill>
        <p:spPr>
          <a:xfrm>
            <a:off x="0" y="-3561"/>
            <a:ext cx="9144000" cy="6865122"/>
          </a:xfrm>
          <a:prstGeom prst="rect">
            <a:avLst/>
          </a:prstGeom>
        </p:spPr>
      </p:pic>
      <p:sp>
        <p:nvSpPr>
          <p:cNvPr id="2" name="Rubrik 1"/>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a:lstStyle/>
          <a:p>
            <a:pPr>
              <a:defRPr/>
            </a:pPr>
            <a:r>
              <a:rPr lang="en-GB" sz="4000" b="1" dirty="0">
                <a:solidFill>
                  <a:schemeClr val="bg1"/>
                </a:solidFill>
                <a:effectLst>
                  <a:outerShdw blurRad="38100" dist="38100" dir="2700000" algn="tl">
                    <a:srgbClr val="000000">
                      <a:alpha val="43137"/>
                    </a:srgbClr>
                  </a:outerShdw>
                </a:effectLst>
                <a:latin typeface="+mn-lt"/>
                <a:cs typeface="Times New Roman" pitchFamily="18" charset="0"/>
              </a:rPr>
              <a:t>Acrylate - properties</a:t>
            </a:r>
            <a:endParaRPr lang="en-GB" sz="4000" b="1" noProof="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5364" name="Platshållare för innehåll 2"/>
          <p:cNvSpPr>
            <a:spLocks noGrp="1"/>
          </p:cNvSpPr>
          <p:nvPr>
            <p:ph idx="1"/>
          </p:nvPr>
        </p:nvSpPr>
        <p:spPr>
          <a:xfrm>
            <a:off x="485936" y="3826373"/>
            <a:ext cx="3924300" cy="2379662"/>
          </a:xfrm>
        </p:spPr>
        <p:txBody>
          <a:bodyPr>
            <a:normAutofit fontScale="85000" lnSpcReduction="20000"/>
          </a:bodyPr>
          <a:lstStyle/>
          <a:p>
            <a:pPr marL="0" indent="0" eaLnBrk="1" hangingPunct="1">
              <a:buNone/>
            </a:pPr>
            <a:r>
              <a:rPr lang="en-GB" sz="2400" noProof="0" dirty="0">
                <a:latin typeface="+mn-lt"/>
              </a:rPr>
              <a:t>Benefits</a:t>
            </a:r>
          </a:p>
          <a:p>
            <a:r>
              <a:rPr lang="en-US" sz="2400" dirty="0"/>
              <a:t>Some resistance to acid and bases
Can be applied at low temperatures
Quick to cure
Hard or flexible
Low yellowing</a:t>
            </a:r>
            <a:endParaRPr lang="en-GB" sz="2400" noProof="0" dirty="0">
              <a:latin typeface="+mn-lt"/>
            </a:endParaRPr>
          </a:p>
        </p:txBody>
      </p:sp>
      <p:sp>
        <p:nvSpPr>
          <p:cNvPr id="6" name="Platshållare för innehåll 2">
            <a:extLst>
              <a:ext uri="{FF2B5EF4-FFF2-40B4-BE49-F238E27FC236}">
                <a16:creationId xmlns:a16="http://schemas.microsoft.com/office/drawing/2014/main" id="{55652F58-72F4-4FCA-9B57-5FF28CDC3243}"/>
              </a:ext>
            </a:extLst>
          </p:cNvPr>
          <p:cNvSpPr txBox="1">
            <a:spLocks/>
          </p:cNvSpPr>
          <p:nvPr/>
        </p:nvSpPr>
        <p:spPr>
          <a:xfrm>
            <a:off x="4896172" y="3797424"/>
            <a:ext cx="3924300" cy="2379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2400" dirty="0"/>
              <a:t>Drawbacks</a:t>
            </a:r>
          </a:p>
          <a:p>
            <a:r>
              <a:rPr lang="en-US" sz="2400" dirty="0"/>
              <a:t>Quick to cure
Low resistance to solvents
Smell
Flammable</a:t>
            </a:r>
            <a:endParaRPr lang="sv-SE" sz="2400" dirty="0"/>
          </a:p>
        </p:txBody>
      </p:sp>
      <p:sp>
        <p:nvSpPr>
          <p:cNvPr id="3" name="Platshållare för datum 2">
            <a:extLst>
              <a:ext uri="{FF2B5EF4-FFF2-40B4-BE49-F238E27FC236}">
                <a16:creationId xmlns:a16="http://schemas.microsoft.com/office/drawing/2014/main" id="{2C05428D-A55D-4271-90CD-8DE86ED8FF33}"/>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CA080716-A60D-4AA3-B17D-4622D26C9A3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CB8AC1FA-D3BD-4CE6-BBEB-01574E9827CE}"/>
              </a:ext>
            </a:extLst>
          </p:cNvPr>
          <p:cNvSpPr>
            <a:spLocks noGrp="1"/>
          </p:cNvSpPr>
          <p:nvPr>
            <p:ph type="sldNum" sz="quarter" idx="12"/>
          </p:nvPr>
        </p:nvSpPr>
        <p:spPr/>
        <p:txBody>
          <a:bodyPr/>
          <a:lstStyle/>
          <a:p>
            <a:fld id="{24B771AD-66DB-4BE0-9BC9-42B41F4325E8}" type="slidenum">
              <a:rPr lang="sv-SE" smtClean="0"/>
              <a:pPr/>
              <a:t>25</a:t>
            </a:fld>
            <a:endParaRPr lang="sv-SE"/>
          </a:p>
        </p:txBody>
      </p:sp>
    </p:spTree>
    <p:extLst>
      <p:ext uri="{BB962C8B-B14F-4D97-AF65-F5344CB8AC3E}">
        <p14:creationId xmlns:p14="http://schemas.microsoft.com/office/powerpoint/2010/main" val="313514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normAutofit fontScale="90000"/>
          </a:bodyPr>
          <a:lstStyle/>
          <a:p>
            <a:r>
              <a:rPr lang="en-GB" dirty="0">
                <a:latin typeface="+mn-lt"/>
              </a:rPr>
              <a:t>Acrylate - </a:t>
            </a:r>
            <a:r>
              <a:rPr lang="en-GB" dirty="0"/>
              <a:t>health properties of the components</a:t>
            </a:r>
            <a:endParaRPr lang="en-GB" noProof="0" dirty="0">
              <a:latin typeface="+mn-lt"/>
            </a:endParaRPr>
          </a:p>
        </p:txBody>
      </p:sp>
      <p:sp>
        <p:nvSpPr>
          <p:cNvPr id="14339" name="Platshållare för innehåll 2"/>
          <p:cNvSpPr>
            <a:spLocks noGrp="1"/>
          </p:cNvSpPr>
          <p:nvPr>
            <p:ph idx="1"/>
          </p:nvPr>
        </p:nvSpPr>
        <p:spPr/>
        <p:txBody>
          <a:bodyPr/>
          <a:lstStyle/>
          <a:p>
            <a:r>
              <a:rPr lang="en-US" sz="2400" dirty="0"/>
              <a:t>May be allergenic by skin contact
Irritating to eyes, skin and lungs.
Irritating by exposure to </a:t>
            </a:r>
            <a:r>
              <a:rPr lang="en-US" sz="2400" dirty="0" err="1"/>
              <a:t>vapour</a:t>
            </a:r>
            <a:r>
              <a:rPr lang="en-US" sz="2400" dirty="0"/>
              <a:t>, aerosol and dust.
Dust also of the cured product
Peroxides used as hardeners are flammable</a:t>
            </a:r>
            <a:endParaRPr lang="en-GB" sz="2400" noProof="0" dirty="0">
              <a:latin typeface="+mn-lt"/>
            </a:endParaRPr>
          </a:p>
        </p:txBody>
      </p:sp>
      <p:sp>
        <p:nvSpPr>
          <p:cNvPr id="2" name="Platshållare för datum 1">
            <a:extLst>
              <a:ext uri="{FF2B5EF4-FFF2-40B4-BE49-F238E27FC236}">
                <a16:creationId xmlns:a16="http://schemas.microsoft.com/office/drawing/2014/main" id="{AB24CEFE-F1E2-4938-AA00-5941A75D2FA5}"/>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1F5E1A31-9314-48FD-94C0-8D6818079C4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B45FBDA3-8CD3-47A2-B099-6E37D3DA3F5B}"/>
              </a:ext>
            </a:extLst>
          </p:cNvPr>
          <p:cNvSpPr>
            <a:spLocks noGrp="1"/>
          </p:cNvSpPr>
          <p:nvPr>
            <p:ph type="sldNum" sz="quarter" idx="12"/>
          </p:nvPr>
        </p:nvSpPr>
        <p:spPr/>
        <p:txBody>
          <a:bodyPr/>
          <a:lstStyle/>
          <a:p>
            <a:fld id="{24B771AD-66DB-4BE0-9BC9-42B41F4325E8}" type="slidenum">
              <a:rPr lang="sv-SE" smtClean="0"/>
              <a:pPr/>
              <a:t>26</a:t>
            </a:fld>
            <a:endParaRPr lang="sv-S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407DA-450C-44A3-B2A3-9719B9EFCA36}"/>
              </a:ext>
            </a:extLst>
          </p:cNvPr>
          <p:cNvSpPr>
            <a:spLocks noGrp="1"/>
          </p:cNvSpPr>
          <p:nvPr>
            <p:ph type="title"/>
          </p:nvPr>
        </p:nvSpPr>
        <p:spPr/>
        <p:txBody>
          <a:bodyPr>
            <a:normAutofit fontScale="90000"/>
          </a:bodyPr>
          <a:lstStyle/>
          <a:p>
            <a:r>
              <a:rPr lang="en-GB" dirty="0"/>
              <a:t>Acrylate - health properties of the components</a:t>
            </a:r>
            <a:endParaRPr lang="en-GB" noProof="0" dirty="0"/>
          </a:p>
        </p:txBody>
      </p:sp>
      <p:sp>
        <p:nvSpPr>
          <p:cNvPr id="3" name="Platshållare för innehåll 2">
            <a:extLst>
              <a:ext uri="{FF2B5EF4-FFF2-40B4-BE49-F238E27FC236}">
                <a16:creationId xmlns:a16="http://schemas.microsoft.com/office/drawing/2014/main" id="{8C7EF9F2-F9F2-4612-BA1C-F03C48D1A24F}"/>
              </a:ext>
            </a:extLst>
          </p:cNvPr>
          <p:cNvSpPr>
            <a:spLocks noGrp="1"/>
          </p:cNvSpPr>
          <p:nvPr>
            <p:ph idx="1"/>
          </p:nvPr>
        </p:nvSpPr>
        <p:spPr/>
        <p:txBody>
          <a:bodyPr/>
          <a:lstStyle/>
          <a:p>
            <a:r>
              <a:rPr lang="en-US" dirty="0"/>
              <a:t>Has an occupational limit value</a:t>
            </a:r>
          </a:p>
          <a:p>
            <a:pPr lvl="1"/>
            <a:r>
              <a:rPr lang="en-US" dirty="0"/>
              <a:t>Short term exposure
8 hour</a:t>
            </a:r>
          </a:p>
          <a:p>
            <a:endParaRPr lang="en-US" dirty="0"/>
          </a:p>
          <a:p>
            <a:r>
              <a:rPr lang="en-US" dirty="0"/>
              <a:t>The employer must measure through air sampling if the limit value is at risk of being exceeded</a:t>
            </a:r>
            <a:endParaRPr lang="en-GB" noProof="0" dirty="0"/>
          </a:p>
        </p:txBody>
      </p:sp>
      <p:sp>
        <p:nvSpPr>
          <p:cNvPr id="5" name="Platshållare för datum 4">
            <a:extLst>
              <a:ext uri="{FF2B5EF4-FFF2-40B4-BE49-F238E27FC236}">
                <a16:creationId xmlns:a16="http://schemas.microsoft.com/office/drawing/2014/main" id="{D3DAA092-4388-484D-B7FC-281F4EC92031}"/>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9485E32E-12F9-4FE9-80E6-ADFA1F514F5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E6FB56A7-B7E7-459E-ADC0-7716E7DD6185}"/>
              </a:ext>
            </a:extLst>
          </p:cNvPr>
          <p:cNvSpPr>
            <a:spLocks noGrp="1"/>
          </p:cNvSpPr>
          <p:nvPr>
            <p:ph type="sldNum" sz="quarter" idx="12"/>
          </p:nvPr>
        </p:nvSpPr>
        <p:spPr/>
        <p:txBody>
          <a:bodyPr/>
          <a:lstStyle/>
          <a:p>
            <a:fld id="{24B771AD-66DB-4BE0-9BC9-42B41F4325E8}" type="slidenum">
              <a:rPr lang="sv-SE" smtClean="0"/>
              <a:pPr/>
              <a:t>27</a:t>
            </a:fld>
            <a:endParaRPr lang="sv-SE"/>
          </a:p>
        </p:txBody>
      </p:sp>
    </p:spTree>
    <p:extLst>
      <p:ext uri="{BB962C8B-B14F-4D97-AF65-F5344CB8AC3E}">
        <p14:creationId xmlns:p14="http://schemas.microsoft.com/office/powerpoint/2010/main" val="69338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ubrik 1"/>
          <p:cNvSpPr>
            <a:spLocks noGrp="1"/>
          </p:cNvSpPr>
          <p:nvPr>
            <p:ph type="title"/>
          </p:nvPr>
        </p:nvSpPr>
        <p:spPr/>
        <p:txBody>
          <a:bodyPr>
            <a:normAutofit fontScale="90000"/>
          </a:bodyPr>
          <a:lstStyle/>
          <a:p>
            <a:r>
              <a:rPr lang="en-GB" noProof="0" dirty="0">
                <a:latin typeface="+mn-lt"/>
              </a:rPr>
              <a:t>Acrylate – </a:t>
            </a:r>
            <a:r>
              <a:rPr lang="en-US" dirty="0"/>
              <a:t>annex to occupational health and safety plan</a:t>
            </a:r>
            <a:endParaRPr lang="en-GB" noProof="0" dirty="0">
              <a:latin typeface="+mn-lt"/>
            </a:endParaRPr>
          </a:p>
        </p:txBody>
      </p:sp>
      <p:pic>
        <p:nvPicPr>
          <p:cNvPr id="2" name="Bildobjekt 1">
            <a:extLst>
              <a:ext uri="{FF2B5EF4-FFF2-40B4-BE49-F238E27FC236}">
                <a16:creationId xmlns:a16="http://schemas.microsoft.com/office/drawing/2014/main" id="{E923D866-380F-4D37-B1E0-0DA06C88198D}"/>
              </a:ext>
            </a:extLst>
          </p:cNvPr>
          <p:cNvPicPr>
            <a:picLocks noChangeAspect="1"/>
          </p:cNvPicPr>
          <p:nvPr/>
        </p:nvPicPr>
        <p:blipFill>
          <a:blip r:embed="rId2"/>
          <a:stretch>
            <a:fillRect/>
          </a:stretch>
        </p:blipFill>
        <p:spPr>
          <a:xfrm>
            <a:off x="1331640" y="1556792"/>
            <a:ext cx="4587947" cy="5733256"/>
          </a:xfrm>
          <a:prstGeom prst="rect">
            <a:avLst/>
          </a:prstGeom>
          <a:ln>
            <a:solidFill>
              <a:schemeClr val="tx1"/>
            </a:solidFill>
          </a:ln>
        </p:spPr>
      </p:pic>
      <p:sp>
        <p:nvSpPr>
          <p:cNvPr id="3" name="Platshållare för datum 2">
            <a:extLst>
              <a:ext uri="{FF2B5EF4-FFF2-40B4-BE49-F238E27FC236}">
                <a16:creationId xmlns:a16="http://schemas.microsoft.com/office/drawing/2014/main" id="{793CD093-426C-4413-863E-3534ECB8D236}"/>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40D1AFF2-2780-483D-9333-4C25B4562E39}"/>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B1C3356C-59B4-4502-BBB9-9ABAF5D3A057}"/>
              </a:ext>
            </a:extLst>
          </p:cNvPr>
          <p:cNvSpPr>
            <a:spLocks noGrp="1"/>
          </p:cNvSpPr>
          <p:nvPr>
            <p:ph type="sldNum" sz="quarter" idx="12"/>
          </p:nvPr>
        </p:nvSpPr>
        <p:spPr/>
        <p:txBody>
          <a:bodyPr/>
          <a:lstStyle/>
          <a:p>
            <a:fld id="{24B771AD-66DB-4BE0-9BC9-42B41F4325E8}" type="slidenum">
              <a:rPr lang="sv-SE" smtClean="0"/>
              <a:pPr/>
              <a:t>28</a:t>
            </a:fld>
            <a:endParaRPr lang="sv-S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2.gif"/>
          <p:cNvPicPr>
            <a:picLocks noChangeAspect="1"/>
          </p:cNvPicPr>
          <p:nvPr/>
        </p:nvPicPr>
        <p:blipFill>
          <a:blip r:embed="rId3"/>
          <a:stretch>
            <a:fillRect/>
          </a:stretch>
        </p:blipFill>
        <p:spPr>
          <a:xfrm>
            <a:off x="4742" y="-171400"/>
            <a:ext cx="9134515" cy="6858000"/>
          </a:xfrm>
          <a:prstGeom prst="rect">
            <a:avLst/>
          </a:prstGeom>
        </p:spPr>
      </p:pic>
      <p:sp>
        <p:nvSpPr>
          <p:cNvPr id="4099" name="Rubrik 1"/>
          <p:cNvSpPr>
            <a:spLocks noGrp="1"/>
          </p:cNvSpPr>
          <p:nvPr>
            <p:ph type="title"/>
          </p:nvPr>
        </p:nvSpPr>
        <p:spPr>
          <a:xfrm>
            <a:off x="714375" y="714375"/>
            <a:ext cx="7772400" cy="9286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a:lstStyle/>
          <a:p>
            <a:pPr>
              <a:defRPr/>
            </a:pPr>
            <a:r>
              <a:rPr lang="en-GB" sz="4000" b="1" dirty="0">
                <a:solidFill>
                  <a:schemeClr val="bg1"/>
                </a:solidFill>
                <a:effectLst>
                  <a:outerShdw blurRad="38100" dist="38100" dir="2700000" algn="tl">
                    <a:srgbClr val="000000">
                      <a:alpha val="43137"/>
                    </a:srgbClr>
                  </a:outerShdw>
                </a:effectLst>
                <a:latin typeface="+mn-lt"/>
                <a:cs typeface="Times New Roman" pitchFamily="18" charset="0"/>
              </a:rPr>
              <a:t>Polyurethane - properties</a:t>
            </a:r>
            <a:endParaRPr lang="en-GB" sz="4000" b="1" noProof="0" dirty="0">
              <a:solidFill>
                <a:schemeClr val="bg1"/>
              </a:solidFill>
              <a:effectLst>
                <a:outerShdw blurRad="38100" dist="38100" dir="2700000" algn="tl">
                  <a:srgbClr val="000000">
                    <a:alpha val="43137"/>
                  </a:srgbClr>
                </a:outerShdw>
              </a:effectLst>
              <a:latin typeface="+mn-lt"/>
            </a:endParaRPr>
          </a:p>
        </p:txBody>
      </p:sp>
      <p:sp>
        <p:nvSpPr>
          <p:cNvPr id="3" name="Platshållare för innehåll 2"/>
          <p:cNvSpPr>
            <a:spLocks noGrp="1"/>
          </p:cNvSpPr>
          <p:nvPr>
            <p:ph idx="1"/>
          </p:nvPr>
        </p:nvSpPr>
        <p:spPr>
          <a:xfrm>
            <a:off x="6272213" y="6261100"/>
            <a:ext cx="2800350" cy="739775"/>
          </a:xfrm>
        </p:spPr>
        <p:txBody>
          <a:bodyPr/>
          <a:lstStyle/>
          <a:p>
            <a:pPr algn="r" eaLnBrk="1" hangingPunct="1">
              <a:buFontTx/>
              <a:buNone/>
              <a:defRPr/>
            </a:pPr>
            <a:endParaRPr lang="en-GB" sz="1200" b="1" noProof="0" dirty="0">
              <a:solidFill>
                <a:schemeClr val="bg1">
                  <a:lumMod val="50000"/>
                </a:schemeClr>
              </a:solidFill>
              <a:latin typeface="+mn-lt"/>
            </a:endParaRPr>
          </a:p>
          <a:p>
            <a:pPr algn="r" eaLnBrk="1" hangingPunct="1">
              <a:buFontTx/>
              <a:buNone/>
              <a:defRPr/>
            </a:pPr>
            <a:r>
              <a:rPr lang="en-GB" sz="1200" b="1" noProof="0" dirty="0">
                <a:solidFill>
                  <a:schemeClr val="bg1">
                    <a:lumMod val="50000"/>
                  </a:schemeClr>
                </a:solidFill>
                <a:latin typeface="+mn-lt"/>
              </a:rPr>
              <a:t>PHUSET ANNA Malmö</a:t>
            </a:r>
          </a:p>
        </p:txBody>
      </p:sp>
      <p:sp>
        <p:nvSpPr>
          <p:cNvPr id="4101" name="Rektangel 4"/>
          <p:cNvSpPr>
            <a:spLocks noChangeArrowheads="1"/>
          </p:cNvSpPr>
          <p:nvPr/>
        </p:nvSpPr>
        <p:spPr bwMode="auto">
          <a:xfrm>
            <a:off x="1428750" y="2571750"/>
            <a:ext cx="4572000" cy="1477328"/>
          </a:xfrm>
          <a:prstGeom prst="rect">
            <a:avLst/>
          </a:prstGeom>
          <a:noFill/>
          <a:ln w="9525">
            <a:noFill/>
            <a:miter lim="800000"/>
            <a:headEnd/>
            <a:tailEnd/>
          </a:ln>
        </p:spPr>
        <p:txBody>
          <a:bodyPr>
            <a:spAutoFit/>
          </a:bodyPr>
          <a:lstStyle/>
          <a:p>
            <a:r>
              <a:rPr lang="en-US" dirty="0"/>
              <a:t>Benefits</a:t>
            </a:r>
          </a:p>
          <a:p>
            <a:pPr marL="285750" indent="-285750">
              <a:buFont typeface="Arial" panose="020B0604020202020204" pitchFamily="34" charset="0"/>
              <a:buChar char="•"/>
            </a:pPr>
            <a:r>
              <a:rPr lang="en-US" dirty="0"/>
              <a:t>high wear resistance</a:t>
            </a:r>
          </a:p>
          <a:p>
            <a:pPr marL="285750" indent="-285750">
              <a:buFont typeface="Arial" panose="020B0604020202020204" pitchFamily="34" charset="0"/>
              <a:buChar char="•"/>
            </a:pPr>
            <a:r>
              <a:rPr lang="en-US" dirty="0"/>
              <a:t>can be used outdoors</a:t>
            </a:r>
          </a:p>
          <a:p>
            <a:pPr marL="285750" indent="-285750">
              <a:buFont typeface="Arial" panose="020B0604020202020204" pitchFamily="34" charset="0"/>
              <a:buChar char="•"/>
            </a:pPr>
            <a:r>
              <a:rPr lang="en-US" dirty="0"/>
              <a:t>hard or flexible</a:t>
            </a:r>
          </a:p>
          <a:p>
            <a:pPr marL="285750" indent="-285750">
              <a:buFont typeface="Arial" panose="020B0604020202020204" pitchFamily="34" charset="0"/>
              <a:buChar char="•"/>
            </a:pPr>
            <a:r>
              <a:rPr lang="en-US" dirty="0"/>
              <a:t>heat resistant (polyurethane cement)</a:t>
            </a:r>
            <a:endParaRPr lang="sv-SE" dirty="0"/>
          </a:p>
        </p:txBody>
      </p:sp>
      <p:sp>
        <p:nvSpPr>
          <p:cNvPr id="7" name="Rektangel 4">
            <a:extLst>
              <a:ext uri="{FF2B5EF4-FFF2-40B4-BE49-F238E27FC236}">
                <a16:creationId xmlns:a16="http://schemas.microsoft.com/office/drawing/2014/main" id="{FDB1E22C-EE2B-4988-8D87-294867126449}"/>
              </a:ext>
            </a:extLst>
          </p:cNvPr>
          <p:cNvSpPr>
            <a:spLocks noChangeArrowheads="1"/>
          </p:cNvSpPr>
          <p:nvPr/>
        </p:nvSpPr>
        <p:spPr bwMode="auto">
          <a:xfrm>
            <a:off x="1475656" y="4244895"/>
            <a:ext cx="4572000" cy="1200329"/>
          </a:xfrm>
          <a:prstGeom prst="rect">
            <a:avLst/>
          </a:prstGeom>
          <a:noFill/>
          <a:ln w="9525">
            <a:noFill/>
            <a:miter lim="800000"/>
            <a:headEnd/>
            <a:tailEnd/>
          </a:ln>
        </p:spPr>
        <p:txBody>
          <a:bodyPr>
            <a:spAutoFit/>
          </a:bodyPr>
          <a:lstStyle/>
          <a:p>
            <a:r>
              <a:rPr lang="sv-SE" dirty="0"/>
              <a:t>Drawbacks</a:t>
            </a:r>
          </a:p>
          <a:p>
            <a:pPr>
              <a:buFont typeface="Arial" pitchFamily="34" charset="0"/>
              <a:buChar char="•"/>
            </a:pPr>
            <a:r>
              <a:rPr lang="en-US" dirty="0"/>
              <a:t> can have low resistance to alkali
 sensitive to high humidity
 some products turn yellow</a:t>
            </a:r>
            <a:endParaRPr lang="sv-SE" dirty="0"/>
          </a:p>
        </p:txBody>
      </p:sp>
      <p:sp>
        <p:nvSpPr>
          <p:cNvPr id="2" name="Platshållare för datum 1">
            <a:extLst>
              <a:ext uri="{FF2B5EF4-FFF2-40B4-BE49-F238E27FC236}">
                <a16:creationId xmlns:a16="http://schemas.microsoft.com/office/drawing/2014/main" id="{01E96E06-E90E-4DF8-9B98-707101D63984}"/>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5BD9411A-F824-467D-9B49-3D900D959A7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F7B4A3AF-119B-491B-9CF2-CEFC6ABACC4C}"/>
              </a:ext>
            </a:extLst>
          </p:cNvPr>
          <p:cNvSpPr>
            <a:spLocks noGrp="1"/>
          </p:cNvSpPr>
          <p:nvPr>
            <p:ph type="sldNum" sz="quarter" idx="12"/>
          </p:nvPr>
        </p:nvSpPr>
        <p:spPr/>
        <p:txBody>
          <a:bodyPr/>
          <a:lstStyle/>
          <a:p>
            <a:fld id="{24B771AD-66DB-4BE0-9BC9-42B41F4325E8}" type="slidenum">
              <a:rPr lang="sv-SE" smtClean="0"/>
              <a:pPr/>
              <a:t>29</a:t>
            </a:fld>
            <a:endParaRPr lang="sv-SE"/>
          </a:p>
        </p:txBody>
      </p:sp>
    </p:spTree>
    <p:extLst>
      <p:ext uri="{BB962C8B-B14F-4D97-AF65-F5344CB8AC3E}">
        <p14:creationId xmlns:p14="http://schemas.microsoft.com/office/powerpoint/2010/main" val="148381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r>
              <a:rPr lang="en-GB" dirty="0">
                <a:latin typeface="+mn-lt"/>
                <a:cs typeface="Times New Roman" pitchFamily="18" charset="0"/>
              </a:rPr>
              <a:t>Course Contents</a:t>
            </a:r>
            <a:endParaRPr lang="en-GB" noProof="0" dirty="0">
              <a:solidFill>
                <a:schemeClr val="tx1"/>
              </a:solidFill>
              <a:latin typeface="+mn-lt"/>
              <a:cs typeface="Times New Roman" pitchFamily="18" charset="0"/>
            </a:endParaRPr>
          </a:p>
        </p:txBody>
      </p:sp>
      <p:sp>
        <p:nvSpPr>
          <p:cNvPr id="8198" name="Rectangle 8"/>
          <p:cNvSpPr>
            <a:spLocks noGrp="1" noChangeArrowheads="1"/>
          </p:cNvSpPr>
          <p:nvPr>
            <p:ph type="body" sz="half" idx="1"/>
          </p:nvPr>
        </p:nvSpPr>
        <p:spPr>
          <a:xfrm>
            <a:off x="457200" y="1647825"/>
            <a:ext cx="4038600" cy="4114800"/>
          </a:xfrm>
        </p:spPr>
        <p:txBody>
          <a:bodyPr>
            <a:normAutofit/>
          </a:bodyPr>
          <a:lstStyle/>
          <a:p>
            <a:pPr>
              <a:spcBef>
                <a:spcPct val="0"/>
              </a:spcBef>
              <a:buClr>
                <a:srgbClr val="FF0000"/>
              </a:buClr>
            </a:pPr>
            <a:r>
              <a:rPr lang="en-US" dirty="0">
                <a:cs typeface="Times New Roman" pitchFamily="18" charset="0"/>
              </a:rPr>
              <a:t>What are synthetic resins?
What are chemical risks?
On labelling and safety data sheets
Material knowledge
Application and joint details</a:t>
            </a:r>
            <a:endParaRPr lang="en-GB" noProof="0" dirty="0">
              <a:cs typeface="Times New Roman" pitchFamily="18" charset="0"/>
            </a:endParaRPr>
          </a:p>
        </p:txBody>
      </p:sp>
      <p:sp>
        <p:nvSpPr>
          <p:cNvPr id="8199" name="Rectangle 9"/>
          <p:cNvSpPr>
            <a:spLocks noGrp="1" noChangeArrowheads="1"/>
          </p:cNvSpPr>
          <p:nvPr>
            <p:ph type="body" sz="half" idx="2"/>
          </p:nvPr>
        </p:nvSpPr>
        <p:spPr/>
        <p:txBody>
          <a:bodyPr>
            <a:normAutofit/>
          </a:bodyPr>
          <a:lstStyle/>
          <a:p>
            <a:pPr>
              <a:spcBef>
                <a:spcPct val="0"/>
              </a:spcBef>
              <a:buClr>
                <a:srgbClr val="FF0000"/>
              </a:buClr>
            </a:pPr>
            <a:r>
              <a:rPr lang="en-US" dirty="0">
                <a:cs typeface="Times New Roman" pitchFamily="18" charset="0"/>
              </a:rPr>
              <a:t>Health and safety rules
To work safely
Waste Management
Transport of Dangerous Goods</a:t>
            </a:r>
          </a:p>
          <a:p>
            <a:pPr>
              <a:spcBef>
                <a:spcPct val="0"/>
              </a:spcBef>
              <a:buClr>
                <a:srgbClr val="FF0000"/>
              </a:buClr>
            </a:pPr>
            <a:endParaRPr lang="en-GB" noProof="0" dirty="0">
              <a:latin typeface="+mn-lt"/>
              <a:cs typeface="Times New Roman" pitchFamily="18" charset="0"/>
            </a:endParaRPr>
          </a:p>
          <a:p>
            <a:pPr>
              <a:lnSpc>
                <a:spcPct val="90000"/>
              </a:lnSpc>
              <a:spcBef>
                <a:spcPct val="0"/>
              </a:spcBef>
              <a:buClr>
                <a:srgbClr val="FF0000"/>
              </a:buClr>
            </a:pPr>
            <a:r>
              <a:rPr lang="en-GB" noProof="0" dirty="0">
                <a:latin typeface="+mn-lt"/>
                <a:cs typeface="Times New Roman" pitchFamily="18" charset="0"/>
              </a:rPr>
              <a:t>Written exam</a:t>
            </a:r>
          </a:p>
          <a:p>
            <a:pPr>
              <a:lnSpc>
                <a:spcPct val="90000"/>
              </a:lnSpc>
              <a:spcBef>
                <a:spcPct val="0"/>
              </a:spcBef>
              <a:buClr>
                <a:srgbClr val="FF0000"/>
              </a:buClr>
            </a:pPr>
            <a:r>
              <a:rPr lang="en-GB" noProof="0" dirty="0">
                <a:cs typeface="Times New Roman" pitchFamily="18" charset="0"/>
              </a:rPr>
              <a:t>Work in practice</a:t>
            </a:r>
            <a:endParaRPr lang="en-GB" noProof="0" dirty="0">
              <a:latin typeface="+mn-lt"/>
              <a:cs typeface="Times New Roman" pitchFamily="18" charset="0"/>
            </a:endParaRPr>
          </a:p>
        </p:txBody>
      </p:sp>
      <p:sp>
        <p:nvSpPr>
          <p:cNvPr id="2" name="Platshållare för datum 1">
            <a:extLst>
              <a:ext uri="{FF2B5EF4-FFF2-40B4-BE49-F238E27FC236}">
                <a16:creationId xmlns:a16="http://schemas.microsoft.com/office/drawing/2014/main" id="{3D40D678-6E26-462B-A2E5-A49ABEB0307B}"/>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en-US"/>
              <a:t>Synthetic resins - Safety course and material knowledge for industrial flooring</a:t>
            </a:r>
            <a:endParaRPr lang="sv-SE" dirty="0"/>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a:t>
            </a:fld>
            <a:endParaRPr lang="sv-S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normAutofit fontScale="90000"/>
          </a:bodyPr>
          <a:lstStyle/>
          <a:p>
            <a:r>
              <a:rPr lang="en-GB" dirty="0">
                <a:latin typeface="+mn-lt"/>
              </a:rPr>
              <a:t>Polyurethane - </a:t>
            </a:r>
            <a:r>
              <a:rPr lang="en-GB" dirty="0"/>
              <a:t>health properties of the components</a:t>
            </a:r>
            <a:endParaRPr lang="en-GB" noProof="0" dirty="0">
              <a:latin typeface="+mn-lt"/>
            </a:endParaRPr>
          </a:p>
        </p:txBody>
      </p:sp>
      <p:sp>
        <p:nvSpPr>
          <p:cNvPr id="16387" name="Platshållare för innehåll 2"/>
          <p:cNvSpPr>
            <a:spLocks noGrp="1"/>
          </p:cNvSpPr>
          <p:nvPr>
            <p:ph idx="1"/>
          </p:nvPr>
        </p:nvSpPr>
        <p:spPr/>
        <p:txBody>
          <a:bodyPr/>
          <a:lstStyle/>
          <a:p>
            <a:pPr>
              <a:lnSpc>
                <a:spcPct val="80000"/>
              </a:lnSpc>
            </a:pPr>
            <a:r>
              <a:rPr lang="en-US" sz="2400" dirty="0"/>
              <a:t>Contains isocyanates
Can be </a:t>
            </a:r>
            <a:r>
              <a:rPr lang="en-US" sz="2400" dirty="0" err="1"/>
              <a:t>allegenic</a:t>
            </a:r>
            <a:r>
              <a:rPr lang="en-US" sz="2400" dirty="0"/>
              <a:t> by inhalation and in contact with skin
Large risk of hypersensitivity
If you are allergic to isocyanates, you can get hyperreactivity with breathing difficulties and also react to other substances (perfumes, </a:t>
            </a:r>
            <a:r>
              <a:rPr lang="en-US" sz="2400"/>
              <a:t>etc.)</a:t>
            </a:r>
            <a:endParaRPr lang="en-GB" sz="2400" noProof="0" dirty="0">
              <a:latin typeface="+mn-lt"/>
            </a:endParaRPr>
          </a:p>
        </p:txBody>
      </p:sp>
      <p:sp>
        <p:nvSpPr>
          <p:cNvPr id="2" name="Platshållare för datum 1">
            <a:extLst>
              <a:ext uri="{FF2B5EF4-FFF2-40B4-BE49-F238E27FC236}">
                <a16:creationId xmlns:a16="http://schemas.microsoft.com/office/drawing/2014/main" id="{E15EC724-C38E-4383-B5BE-7101EE113DDD}"/>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18A69EC1-C70A-48D1-83E4-18D5B4358CDB}"/>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AE5058A4-13EF-473B-B707-867F0F248FA7}"/>
              </a:ext>
            </a:extLst>
          </p:cNvPr>
          <p:cNvSpPr>
            <a:spLocks noGrp="1"/>
          </p:cNvSpPr>
          <p:nvPr>
            <p:ph type="sldNum" sz="quarter" idx="12"/>
          </p:nvPr>
        </p:nvSpPr>
        <p:spPr/>
        <p:txBody>
          <a:bodyPr/>
          <a:lstStyle/>
          <a:p>
            <a:fld id="{24B771AD-66DB-4BE0-9BC9-42B41F4325E8}" type="slidenum">
              <a:rPr lang="sv-SE" smtClean="0"/>
              <a:pPr/>
              <a:t>30</a:t>
            </a:fld>
            <a:endParaRPr lang="sv-S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ubrik 1"/>
          <p:cNvSpPr>
            <a:spLocks noGrp="1"/>
          </p:cNvSpPr>
          <p:nvPr>
            <p:ph type="title"/>
          </p:nvPr>
        </p:nvSpPr>
        <p:spPr/>
        <p:txBody>
          <a:bodyPr>
            <a:normAutofit fontScale="90000"/>
          </a:bodyPr>
          <a:lstStyle/>
          <a:p>
            <a:r>
              <a:rPr lang="en-GB" dirty="0">
                <a:latin typeface="+mn-lt"/>
              </a:rPr>
              <a:t>Polyurethane </a:t>
            </a:r>
            <a:r>
              <a:rPr lang="en-GB" noProof="0" dirty="0">
                <a:latin typeface="+mn-lt"/>
              </a:rPr>
              <a:t>– </a:t>
            </a:r>
            <a:r>
              <a:rPr lang="en-US" dirty="0"/>
              <a:t>annex to occupational health and safety plan</a:t>
            </a:r>
            <a:endParaRPr lang="en-GB" noProof="0" dirty="0">
              <a:latin typeface="+mn-lt"/>
            </a:endParaRPr>
          </a:p>
        </p:txBody>
      </p:sp>
      <p:pic>
        <p:nvPicPr>
          <p:cNvPr id="2" name="Bildobjekt 1">
            <a:extLst>
              <a:ext uri="{FF2B5EF4-FFF2-40B4-BE49-F238E27FC236}">
                <a16:creationId xmlns:a16="http://schemas.microsoft.com/office/drawing/2014/main" id="{FF3ABDFE-E59F-470A-9C91-0C47BED99637}"/>
              </a:ext>
            </a:extLst>
          </p:cNvPr>
          <p:cNvPicPr>
            <a:picLocks noChangeAspect="1"/>
          </p:cNvPicPr>
          <p:nvPr/>
        </p:nvPicPr>
        <p:blipFill>
          <a:blip r:embed="rId2"/>
          <a:stretch>
            <a:fillRect/>
          </a:stretch>
        </p:blipFill>
        <p:spPr>
          <a:xfrm>
            <a:off x="2123728" y="1578659"/>
            <a:ext cx="4525383" cy="5275909"/>
          </a:xfrm>
          <a:prstGeom prst="rect">
            <a:avLst/>
          </a:prstGeom>
          <a:ln>
            <a:solidFill>
              <a:schemeClr val="tx1"/>
            </a:solidFill>
          </a:ln>
        </p:spPr>
      </p:pic>
      <p:sp>
        <p:nvSpPr>
          <p:cNvPr id="3" name="Platshållare för datum 2">
            <a:extLst>
              <a:ext uri="{FF2B5EF4-FFF2-40B4-BE49-F238E27FC236}">
                <a16:creationId xmlns:a16="http://schemas.microsoft.com/office/drawing/2014/main" id="{92146210-D710-450C-9212-18975C6032E1}"/>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B8331623-E14E-46A1-AEDB-A5BE1DAF2C9F}"/>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A5873AAC-1280-4901-94A8-C22A5FCB7A6E}"/>
              </a:ext>
            </a:extLst>
          </p:cNvPr>
          <p:cNvSpPr>
            <a:spLocks noGrp="1"/>
          </p:cNvSpPr>
          <p:nvPr>
            <p:ph type="sldNum" sz="quarter" idx="12"/>
          </p:nvPr>
        </p:nvSpPr>
        <p:spPr/>
        <p:txBody>
          <a:bodyPr/>
          <a:lstStyle/>
          <a:p>
            <a:fld id="{24B771AD-66DB-4BE0-9BC9-42B41F4325E8}" type="slidenum">
              <a:rPr lang="sv-SE" smtClean="0"/>
              <a:pPr/>
              <a:t>31</a:t>
            </a:fld>
            <a:endParaRPr lang="sv-S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948DDC-3716-4121-971B-7BDBC2E03C6C}"/>
              </a:ext>
            </a:extLst>
          </p:cNvPr>
          <p:cNvSpPr>
            <a:spLocks noGrp="1"/>
          </p:cNvSpPr>
          <p:nvPr>
            <p:ph type="title"/>
          </p:nvPr>
        </p:nvSpPr>
        <p:spPr/>
        <p:txBody>
          <a:bodyPr/>
          <a:lstStyle/>
          <a:p>
            <a:r>
              <a:rPr lang="en-GB" noProof="0" dirty="0"/>
              <a:t>Polyurea</a:t>
            </a:r>
          </a:p>
        </p:txBody>
      </p:sp>
      <p:sp>
        <p:nvSpPr>
          <p:cNvPr id="3" name="Platshållare för innehåll 2">
            <a:extLst>
              <a:ext uri="{FF2B5EF4-FFF2-40B4-BE49-F238E27FC236}">
                <a16:creationId xmlns:a16="http://schemas.microsoft.com/office/drawing/2014/main" id="{01BCBC1F-E97B-40E4-8F2A-7B2D057F5B7A}"/>
              </a:ext>
            </a:extLst>
          </p:cNvPr>
          <p:cNvSpPr>
            <a:spLocks noGrp="1"/>
          </p:cNvSpPr>
          <p:nvPr>
            <p:ph idx="1"/>
          </p:nvPr>
        </p:nvSpPr>
        <p:spPr/>
        <p:txBody>
          <a:bodyPr/>
          <a:lstStyle/>
          <a:p>
            <a:r>
              <a:rPr lang="en-US" dirty="0"/>
              <a:t>Also a synthetic resin
Very similar to polyurethane
Sprayed under high temperature and high pressure
Quick to cure</a:t>
            </a:r>
            <a:endParaRPr lang="en-GB" noProof="0" dirty="0"/>
          </a:p>
        </p:txBody>
      </p:sp>
      <p:sp>
        <p:nvSpPr>
          <p:cNvPr id="4" name="Platshållare för datum 3">
            <a:extLst>
              <a:ext uri="{FF2B5EF4-FFF2-40B4-BE49-F238E27FC236}">
                <a16:creationId xmlns:a16="http://schemas.microsoft.com/office/drawing/2014/main" id="{DCD79957-DE85-4E19-AE61-2533FEC47C09}"/>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5039F251-9504-46C3-BBBC-A59EE3A6D22C}"/>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209273FE-1C48-4AF0-B5E5-C9DA9B007723}"/>
              </a:ext>
            </a:extLst>
          </p:cNvPr>
          <p:cNvSpPr>
            <a:spLocks noGrp="1"/>
          </p:cNvSpPr>
          <p:nvPr>
            <p:ph type="sldNum" sz="quarter" idx="12"/>
          </p:nvPr>
        </p:nvSpPr>
        <p:spPr/>
        <p:txBody>
          <a:bodyPr/>
          <a:lstStyle/>
          <a:p>
            <a:fld id="{24B771AD-66DB-4BE0-9BC9-42B41F4325E8}" type="slidenum">
              <a:rPr lang="sv-SE" smtClean="0"/>
              <a:pPr/>
              <a:t>32</a:t>
            </a:fld>
            <a:endParaRPr lang="sv-SE"/>
          </a:p>
        </p:txBody>
      </p:sp>
    </p:spTree>
    <p:extLst>
      <p:ext uri="{BB962C8B-B14F-4D97-AF65-F5344CB8AC3E}">
        <p14:creationId xmlns:p14="http://schemas.microsoft.com/office/powerpoint/2010/main" val="43905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81309-B2E0-48F1-8E0C-020027BA6282}"/>
              </a:ext>
            </a:extLst>
          </p:cNvPr>
          <p:cNvSpPr>
            <a:spLocks noGrp="1"/>
          </p:cNvSpPr>
          <p:nvPr>
            <p:ph type="title"/>
          </p:nvPr>
        </p:nvSpPr>
        <p:spPr>
          <a:xfrm>
            <a:off x="1835696" y="274638"/>
            <a:ext cx="6851104" cy="1143000"/>
          </a:xfrm>
        </p:spPr>
        <p:txBody>
          <a:bodyPr>
            <a:normAutofit/>
          </a:bodyPr>
          <a:lstStyle/>
          <a:p>
            <a:r>
              <a:rPr lang="en-GB" noProof="0" dirty="0"/>
              <a:t>Instructions for installation</a:t>
            </a:r>
          </a:p>
        </p:txBody>
      </p:sp>
      <p:sp>
        <p:nvSpPr>
          <p:cNvPr id="3" name="Platshållare för innehåll 2">
            <a:extLst>
              <a:ext uri="{FF2B5EF4-FFF2-40B4-BE49-F238E27FC236}">
                <a16:creationId xmlns:a16="http://schemas.microsoft.com/office/drawing/2014/main" id="{06D4CF1E-220E-47DA-9FCD-06DB750A3CFD}"/>
              </a:ext>
            </a:extLst>
          </p:cNvPr>
          <p:cNvSpPr>
            <a:spLocks noGrp="1"/>
          </p:cNvSpPr>
          <p:nvPr>
            <p:ph idx="1"/>
          </p:nvPr>
        </p:nvSpPr>
        <p:spPr/>
        <p:txBody>
          <a:bodyPr>
            <a:normAutofit/>
          </a:bodyPr>
          <a:lstStyle/>
          <a:p>
            <a:r>
              <a:rPr lang="en-US" dirty="0"/>
              <a:t>Inspect the substrate:  </a:t>
            </a:r>
          </a:p>
          <a:p>
            <a:pPr lvl="1"/>
            <a:r>
              <a:rPr lang="en-US" dirty="0"/>
              <a:t>Type of substrate
New, old or contaminated surface
Surface regularity
Levels
Adhesion
Moisture level</a:t>
            </a:r>
            <a:endParaRPr lang="en-GB" noProof="0" dirty="0"/>
          </a:p>
        </p:txBody>
      </p:sp>
      <p:sp>
        <p:nvSpPr>
          <p:cNvPr id="4" name="Flödesschema: Dokument 3">
            <a:extLst>
              <a:ext uri="{FF2B5EF4-FFF2-40B4-BE49-F238E27FC236}">
                <a16:creationId xmlns:a16="http://schemas.microsoft.com/office/drawing/2014/main" id="{5AB060F5-4304-427E-B421-E78E0BA08075}"/>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600" dirty="0"/>
              <a:t>Industry</a:t>
            </a:r>
            <a:br>
              <a:rPr lang="sv-SE" sz="1600" dirty="0"/>
            </a:br>
            <a:r>
              <a:rPr lang="sv-SE" sz="1600" dirty="0" err="1"/>
              <a:t>recommendation</a:t>
            </a:r>
            <a:endParaRPr lang="sv-SE" dirty="0"/>
          </a:p>
        </p:txBody>
      </p:sp>
      <p:sp>
        <p:nvSpPr>
          <p:cNvPr id="5" name="Pratbubbla: rektangel med rundade hörn 4">
            <a:extLst>
              <a:ext uri="{FF2B5EF4-FFF2-40B4-BE49-F238E27FC236}">
                <a16:creationId xmlns:a16="http://schemas.microsoft.com/office/drawing/2014/main" id="{FC04CE6F-5C8D-49EA-BBCD-41E48E8746F5}"/>
              </a:ext>
            </a:extLst>
          </p:cNvPr>
          <p:cNvSpPr/>
          <p:nvPr/>
        </p:nvSpPr>
        <p:spPr>
          <a:xfrm>
            <a:off x="4599424" y="4294241"/>
            <a:ext cx="2520280" cy="1150983"/>
          </a:xfrm>
          <a:prstGeom prst="wedgeRoundRectCallout">
            <a:avLst>
              <a:gd name="adj1" fmla="val -101013"/>
              <a:gd name="adj2" fmla="val -231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surface tensile strength should exceed 1.5 MPa</a:t>
            </a:r>
            <a:endParaRPr lang="sv-SE" dirty="0"/>
          </a:p>
        </p:txBody>
      </p:sp>
      <p:sp>
        <p:nvSpPr>
          <p:cNvPr id="6" name="Platshållare för datum 5">
            <a:extLst>
              <a:ext uri="{FF2B5EF4-FFF2-40B4-BE49-F238E27FC236}">
                <a16:creationId xmlns:a16="http://schemas.microsoft.com/office/drawing/2014/main" id="{F3EAC85D-6AF6-47FA-B8F8-1B2E240E3E3E}"/>
              </a:ext>
            </a:extLst>
          </p:cNvPr>
          <p:cNvSpPr>
            <a:spLocks noGrp="1"/>
          </p:cNvSpPr>
          <p:nvPr>
            <p:ph type="dt" sz="half" idx="10"/>
          </p:nvPr>
        </p:nvSpPr>
        <p:spPr/>
        <p:txBody>
          <a:bodyPr/>
          <a:lstStyle/>
          <a:p>
            <a:r>
              <a:rPr lang="sv-SE"/>
              <a:t>June 2018</a:t>
            </a:r>
          </a:p>
        </p:txBody>
      </p:sp>
      <p:sp>
        <p:nvSpPr>
          <p:cNvPr id="7" name="Platshållare för sidfot 6">
            <a:extLst>
              <a:ext uri="{FF2B5EF4-FFF2-40B4-BE49-F238E27FC236}">
                <a16:creationId xmlns:a16="http://schemas.microsoft.com/office/drawing/2014/main" id="{D62F090E-F680-4B84-B89C-427B65AA13E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8" name="Platshållare för bildnummer 7">
            <a:extLst>
              <a:ext uri="{FF2B5EF4-FFF2-40B4-BE49-F238E27FC236}">
                <a16:creationId xmlns:a16="http://schemas.microsoft.com/office/drawing/2014/main" id="{3D994F18-F027-4C1B-9C2F-A6A7612E0572}"/>
              </a:ext>
            </a:extLst>
          </p:cNvPr>
          <p:cNvSpPr>
            <a:spLocks noGrp="1"/>
          </p:cNvSpPr>
          <p:nvPr>
            <p:ph type="sldNum" sz="quarter" idx="12"/>
          </p:nvPr>
        </p:nvSpPr>
        <p:spPr/>
        <p:txBody>
          <a:bodyPr/>
          <a:lstStyle/>
          <a:p>
            <a:fld id="{24B771AD-66DB-4BE0-9BC9-42B41F4325E8}" type="slidenum">
              <a:rPr lang="sv-SE" smtClean="0"/>
              <a:pPr/>
              <a:t>33</a:t>
            </a:fld>
            <a:endParaRPr lang="sv-SE"/>
          </a:p>
        </p:txBody>
      </p:sp>
    </p:spTree>
    <p:extLst>
      <p:ext uri="{BB962C8B-B14F-4D97-AF65-F5344CB8AC3E}">
        <p14:creationId xmlns:p14="http://schemas.microsoft.com/office/powerpoint/2010/main" val="93423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42CF12-FABD-4D6F-A75D-874B788E9F99}"/>
              </a:ext>
            </a:extLst>
          </p:cNvPr>
          <p:cNvSpPr>
            <a:spLocks noGrp="1"/>
          </p:cNvSpPr>
          <p:nvPr>
            <p:ph type="title"/>
          </p:nvPr>
        </p:nvSpPr>
        <p:spPr>
          <a:xfrm>
            <a:off x="1907704" y="274638"/>
            <a:ext cx="6779096" cy="1143000"/>
          </a:xfrm>
        </p:spPr>
        <p:txBody>
          <a:bodyPr/>
          <a:lstStyle/>
          <a:p>
            <a:r>
              <a:rPr lang="en-GB" dirty="0"/>
              <a:t>Instructions for installation</a:t>
            </a:r>
            <a:endParaRPr lang="en-GB" noProof="0" dirty="0"/>
          </a:p>
        </p:txBody>
      </p:sp>
      <p:sp>
        <p:nvSpPr>
          <p:cNvPr id="3" name="Platshållare för innehåll 2">
            <a:extLst>
              <a:ext uri="{FF2B5EF4-FFF2-40B4-BE49-F238E27FC236}">
                <a16:creationId xmlns:a16="http://schemas.microsoft.com/office/drawing/2014/main" id="{16482A6A-BC9A-493D-A003-47F9176AEBCD}"/>
              </a:ext>
            </a:extLst>
          </p:cNvPr>
          <p:cNvSpPr>
            <a:spLocks noGrp="1"/>
          </p:cNvSpPr>
          <p:nvPr>
            <p:ph idx="1"/>
          </p:nvPr>
        </p:nvSpPr>
        <p:spPr/>
        <p:txBody>
          <a:bodyPr/>
          <a:lstStyle/>
          <a:p>
            <a:r>
              <a:rPr lang="en-US" dirty="0"/>
              <a:t>Cracks and damage to the floor should be repaired.</a:t>
            </a:r>
          </a:p>
          <a:p>
            <a:r>
              <a:rPr lang="en-US" dirty="0"/>
              <a:t>The concrete surface must be dry with relative humidity below 93%.</a:t>
            </a:r>
          </a:p>
          <a:p>
            <a:r>
              <a:rPr lang="en-US" dirty="0"/>
              <a:t>The air, substrate and resin must be above </a:t>
            </a:r>
            <a:br>
              <a:rPr lang="en-US" dirty="0"/>
            </a:br>
            <a:r>
              <a:rPr lang="en-US" dirty="0"/>
              <a:t>+15 °C and humidity below 80%</a:t>
            </a:r>
            <a:endParaRPr lang="en-GB" noProof="0" dirty="0"/>
          </a:p>
        </p:txBody>
      </p:sp>
      <p:sp>
        <p:nvSpPr>
          <p:cNvPr id="4" name="Flödesschema: Dokument 3">
            <a:extLst>
              <a:ext uri="{FF2B5EF4-FFF2-40B4-BE49-F238E27FC236}">
                <a16:creationId xmlns:a16="http://schemas.microsoft.com/office/drawing/2014/main" id="{45FDDA28-D5D1-49F9-B8F9-634F615AAB2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DE0F4EE2-E080-4BA6-AEEA-988A9A64FAE4}"/>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B5023484-7068-4E26-BC7A-35618B990388}"/>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58E7C58F-172F-4F48-AC8D-47DF3761AE3B}"/>
              </a:ext>
            </a:extLst>
          </p:cNvPr>
          <p:cNvSpPr>
            <a:spLocks noGrp="1"/>
          </p:cNvSpPr>
          <p:nvPr>
            <p:ph type="sldNum" sz="quarter" idx="12"/>
          </p:nvPr>
        </p:nvSpPr>
        <p:spPr/>
        <p:txBody>
          <a:bodyPr/>
          <a:lstStyle/>
          <a:p>
            <a:fld id="{24B771AD-66DB-4BE0-9BC9-42B41F4325E8}" type="slidenum">
              <a:rPr lang="sv-SE" smtClean="0"/>
              <a:pPr/>
              <a:t>34</a:t>
            </a:fld>
            <a:endParaRPr lang="sv-SE"/>
          </a:p>
        </p:txBody>
      </p:sp>
    </p:spTree>
    <p:extLst>
      <p:ext uri="{BB962C8B-B14F-4D97-AF65-F5344CB8AC3E}">
        <p14:creationId xmlns:p14="http://schemas.microsoft.com/office/powerpoint/2010/main" val="1450862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42CF12-FABD-4D6F-A75D-874B788E9F99}"/>
              </a:ext>
            </a:extLst>
          </p:cNvPr>
          <p:cNvSpPr>
            <a:spLocks noGrp="1"/>
          </p:cNvSpPr>
          <p:nvPr>
            <p:ph type="title"/>
          </p:nvPr>
        </p:nvSpPr>
        <p:spPr>
          <a:xfrm>
            <a:off x="2123728" y="274638"/>
            <a:ext cx="6563072" cy="1143000"/>
          </a:xfrm>
        </p:spPr>
        <p:txBody>
          <a:bodyPr/>
          <a:lstStyle/>
          <a:p>
            <a:r>
              <a:rPr lang="en-GB" dirty="0"/>
              <a:t>Instructions for installation</a:t>
            </a:r>
            <a:endParaRPr lang="en-GB" noProof="0" dirty="0"/>
          </a:p>
        </p:txBody>
      </p:sp>
      <p:sp>
        <p:nvSpPr>
          <p:cNvPr id="3" name="Platshållare för innehåll 2">
            <a:extLst>
              <a:ext uri="{FF2B5EF4-FFF2-40B4-BE49-F238E27FC236}">
                <a16:creationId xmlns:a16="http://schemas.microsoft.com/office/drawing/2014/main" id="{16482A6A-BC9A-493D-A003-47F9176AEBCD}"/>
              </a:ext>
            </a:extLst>
          </p:cNvPr>
          <p:cNvSpPr>
            <a:spLocks noGrp="1"/>
          </p:cNvSpPr>
          <p:nvPr>
            <p:ph idx="1"/>
          </p:nvPr>
        </p:nvSpPr>
        <p:spPr/>
        <p:txBody>
          <a:bodyPr>
            <a:normAutofit/>
          </a:bodyPr>
          <a:lstStyle/>
          <a:p>
            <a:r>
              <a:rPr lang="en-US" dirty="0"/>
              <a:t>A new concrete base should be:</a:t>
            </a:r>
            <a:endParaRPr lang="en-GB" noProof="0" dirty="0"/>
          </a:p>
          <a:p>
            <a:pPr lvl="1">
              <a:buFont typeface="Wingdings" panose="05000000000000000000" pitchFamily="2" charset="2"/>
              <a:buChar char="q"/>
            </a:pPr>
            <a:r>
              <a:rPr lang="en-GB" noProof="0" dirty="0"/>
              <a:t> Level </a:t>
            </a:r>
          </a:p>
          <a:p>
            <a:pPr lvl="1">
              <a:buFont typeface="Wingdings" panose="05000000000000000000" pitchFamily="2" charset="2"/>
              <a:buChar char="q"/>
            </a:pPr>
            <a:r>
              <a:rPr lang="en-GB" noProof="0" dirty="0"/>
              <a:t> Clean</a:t>
            </a:r>
          </a:p>
          <a:p>
            <a:pPr lvl="1">
              <a:buFont typeface="Wingdings" panose="05000000000000000000" pitchFamily="2" charset="2"/>
              <a:buChar char="q"/>
            </a:pPr>
            <a:r>
              <a:rPr lang="en-GB" noProof="0" dirty="0"/>
              <a:t> </a:t>
            </a:r>
            <a:r>
              <a:rPr lang="en-GB" dirty="0"/>
              <a:t>free from</a:t>
            </a:r>
            <a:r>
              <a:rPr lang="en-GB" noProof="0" dirty="0"/>
              <a:t> </a:t>
            </a:r>
            <a:r>
              <a:rPr lang="sv-SE" dirty="0" err="1"/>
              <a:t>laitance</a:t>
            </a:r>
            <a:endParaRPr lang="en-GB" noProof="0" dirty="0"/>
          </a:p>
          <a:p>
            <a:pPr lvl="1">
              <a:buFont typeface="Wingdings" panose="05000000000000000000" pitchFamily="2" charset="2"/>
              <a:buChar char="q"/>
            </a:pPr>
            <a:endParaRPr lang="en-GB" noProof="0" dirty="0"/>
          </a:p>
          <a:p>
            <a:pPr lvl="1">
              <a:buFont typeface="Wingdings" panose="05000000000000000000" pitchFamily="2" charset="2"/>
              <a:buChar char="q"/>
            </a:pPr>
            <a:r>
              <a:rPr lang="en-GB" dirty="0"/>
              <a:t> Check falls and levels</a:t>
            </a:r>
            <a:endParaRPr lang="en-GB" noProof="0" dirty="0"/>
          </a:p>
          <a:p>
            <a:pPr marL="0" indent="0">
              <a:buNone/>
            </a:pPr>
            <a:endParaRPr lang="en-GB" noProof="0" dirty="0"/>
          </a:p>
        </p:txBody>
      </p:sp>
      <p:sp>
        <p:nvSpPr>
          <p:cNvPr id="4" name="Flödesschema: Dokument 3">
            <a:extLst>
              <a:ext uri="{FF2B5EF4-FFF2-40B4-BE49-F238E27FC236}">
                <a16:creationId xmlns:a16="http://schemas.microsoft.com/office/drawing/2014/main" id="{45FDDA28-D5D1-49F9-B8F9-634F615AAB2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B3926DBD-9455-4EE6-AF18-3C7AF79452C7}"/>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FF1C0B68-6FC2-441E-A217-2E798047553A}"/>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975D1B5E-B1C5-4E01-A14F-F1D67917CBF6}"/>
              </a:ext>
            </a:extLst>
          </p:cNvPr>
          <p:cNvSpPr>
            <a:spLocks noGrp="1"/>
          </p:cNvSpPr>
          <p:nvPr>
            <p:ph type="sldNum" sz="quarter" idx="12"/>
          </p:nvPr>
        </p:nvSpPr>
        <p:spPr/>
        <p:txBody>
          <a:bodyPr/>
          <a:lstStyle/>
          <a:p>
            <a:fld id="{24B771AD-66DB-4BE0-9BC9-42B41F4325E8}" type="slidenum">
              <a:rPr lang="sv-SE" smtClean="0"/>
              <a:pPr/>
              <a:t>35</a:t>
            </a:fld>
            <a:endParaRPr lang="sv-SE"/>
          </a:p>
        </p:txBody>
      </p:sp>
    </p:spTree>
    <p:extLst>
      <p:ext uri="{BB962C8B-B14F-4D97-AF65-F5344CB8AC3E}">
        <p14:creationId xmlns:p14="http://schemas.microsoft.com/office/powerpoint/2010/main" val="3947217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42CF12-FABD-4D6F-A75D-874B788E9F99}"/>
              </a:ext>
            </a:extLst>
          </p:cNvPr>
          <p:cNvSpPr>
            <a:spLocks noGrp="1"/>
          </p:cNvSpPr>
          <p:nvPr>
            <p:ph type="title"/>
          </p:nvPr>
        </p:nvSpPr>
        <p:spPr>
          <a:xfrm>
            <a:off x="2051720" y="274638"/>
            <a:ext cx="6635080" cy="1143000"/>
          </a:xfrm>
        </p:spPr>
        <p:txBody>
          <a:bodyPr/>
          <a:lstStyle/>
          <a:p>
            <a:r>
              <a:rPr lang="en-GB" dirty="0"/>
              <a:t>Instructions for installation</a:t>
            </a:r>
            <a:endParaRPr lang="en-GB" noProof="0" dirty="0"/>
          </a:p>
        </p:txBody>
      </p:sp>
      <p:sp>
        <p:nvSpPr>
          <p:cNvPr id="3" name="Platshållare för innehåll 2">
            <a:extLst>
              <a:ext uri="{FF2B5EF4-FFF2-40B4-BE49-F238E27FC236}">
                <a16:creationId xmlns:a16="http://schemas.microsoft.com/office/drawing/2014/main" id="{16482A6A-BC9A-493D-A003-47F9176AEBCD}"/>
              </a:ext>
            </a:extLst>
          </p:cNvPr>
          <p:cNvSpPr>
            <a:spLocks noGrp="1"/>
          </p:cNvSpPr>
          <p:nvPr>
            <p:ph idx="1"/>
          </p:nvPr>
        </p:nvSpPr>
        <p:spPr/>
        <p:txBody>
          <a:bodyPr>
            <a:normAutofit/>
          </a:bodyPr>
          <a:lstStyle/>
          <a:p>
            <a:r>
              <a:rPr lang="en-GB" noProof="0" dirty="0"/>
              <a:t>Old concrete base:</a:t>
            </a:r>
          </a:p>
          <a:p>
            <a:pPr lvl="1">
              <a:buFont typeface="Wingdings" panose="05000000000000000000" pitchFamily="2" charset="2"/>
              <a:buChar char="q"/>
            </a:pPr>
            <a:r>
              <a:rPr lang="en-GB" noProof="0" dirty="0"/>
              <a:t> Remove existing floor paint</a:t>
            </a:r>
          </a:p>
          <a:p>
            <a:pPr lvl="1">
              <a:buFont typeface="Wingdings" panose="05000000000000000000" pitchFamily="2" charset="2"/>
              <a:buChar char="q"/>
            </a:pPr>
            <a:r>
              <a:rPr lang="en-GB" noProof="0" dirty="0"/>
              <a:t> Remove all oil, grease and dirt</a:t>
            </a:r>
          </a:p>
          <a:p>
            <a:pPr lvl="1">
              <a:buFont typeface="Wingdings" panose="05000000000000000000" pitchFamily="2" charset="2"/>
              <a:buChar char="q"/>
            </a:pPr>
            <a:r>
              <a:rPr lang="en-GB" noProof="0" dirty="0"/>
              <a:t> Use recommended pre-treatment</a:t>
            </a:r>
          </a:p>
          <a:p>
            <a:pPr lvl="1">
              <a:buFont typeface="Wingdings" panose="05000000000000000000" pitchFamily="2" charset="2"/>
              <a:buChar char="q"/>
            </a:pPr>
            <a:endParaRPr lang="en-GB" noProof="0" dirty="0"/>
          </a:p>
          <a:p>
            <a:pPr lvl="1">
              <a:buFont typeface="Wingdings" panose="05000000000000000000" pitchFamily="2" charset="2"/>
              <a:buChar char="q"/>
            </a:pPr>
            <a:r>
              <a:rPr lang="en-GB" noProof="0" dirty="0"/>
              <a:t> Check falls and levels</a:t>
            </a:r>
          </a:p>
          <a:p>
            <a:pPr marL="0" indent="0">
              <a:buNone/>
            </a:pPr>
            <a:endParaRPr lang="en-GB" noProof="0" dirty="0"/>
          </a:p>
        </p:txBody>
      </p:sp>
      <p:sp>
        <p:nvSpPr>
          <p:cNvPr id="4" name="Flödesschema: Dokument 3">
            <a:extLst>
              <a:ext uri="{FF2B5EF4-FFF2-40B4-BE49-F238E27FC236}">
                <a16:creationId xmlns:a16="http://schemas.microsoft.com/office/drawing/2014/main" id="{45FDDA28-D5D1-49F9-B8F9-634F615AAB2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4BAC595D-65C4-42AF-BA0D-125F2DD5F775}"/>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4D733FBC-D02F-489E-ADF5-9ECFE3E1829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1820C3CB-E705-46C7-BBF1-F5F677F2BF62}"/>
              </a:ext>
            </a:extLst>
          </p:cNvPr>
          <p:cNvSpPr>
            <a:spLocks noGrp="1"/>
          </p:cNvSpPr>
          <p:nvPr>
            <p:ph type="sldNum" sz="quarter" idx="12"/>
          </p:nvPr>
        </p:nvSpPr>
        <p:spPr/>
        <p:txBody>
          <a:bodyPr/>
          <a:lstStyle/>
          <a:p>
            <a:fld id="{24B771AD-66DB-4BE0-9BC9-42B41F4325E8}" type="slidenum">
              <a:rPr lang="sv-SE" smtClean="0"/>
              <a:pPr/>
              <a:t>36</a:t>
            </a:fld>
            <a:endParaRPr lang="sv-SE"/>
          </a:p>
        </p:txBody>
      </p:sp>
    </p:spTree>
    <p:extLst>
      <p:ext uri="{BB962C8B-B14F-4D97-AF65-F5344CB8AC3E}">
        <p14:creationId xmlns:p14="http://schemas.microsoft.com/office/powerpoint/2010/main" val="3971811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42CF12-FABD-4D6F-A75D-874B788E9F99}"/>
              </a:ext>
            </a:extLst>
          </p:cNvPr>
          <p:cNvSpPr>
            <a:spLocks noGrp="1"/>
          </p:cNvSpPr>
          <p:nvPr>
            <p:ph type="title"/>
          </p:nvPr>
        </p:nvSpPr>
        <p:spPr>
          <a:xfrm>
            <a:off x="1979712" y="274638"/>
            <a:ext cx="6707088" cy="1143000"/>
          </a:xfrm>
        </p:spPr>
        <p:txBody>
          <a:bodyPr/>
          <a:lstStyle/>
          <a:p>
            <a:r>
              <a:rPr lang="en-GB" dirty="0"/>
              <a:t>Instructions for installation</a:t>
            </a:r>
            <a:endParaRPr lang="en-GB" noProof="0" dirty="0"/>
          </a:p>
        </p:txBody>
      </p:sp>
      <p:sp>
        <p:nvSpPr>
          <p:cNvPr id="3" name="Platshållare för innehåll 2">
            <a:extLst>
              <a:ext uri="{FF2B5EF4-FFF2-40B4-BE49-F238E27FC236}">
                <a16:creationId xmlns:a16="http://schemas.microsoft.com/office/drawing/2014/main" id="{16482A6A-BC9A-493D-A003-47F9176AEBCD}"/>
              </a:ext>
            </a:extLst>
          </p:cNvPr>
          <p:cNvSpPr>
            <a:spLocks noGrp="1"/>
          </p:cNvSpPr>
          <p:nvPr>
            <p:ph idx="1"/>
          </p:nvPr>
        </p:nvSpPr>
        <p:spPr/>
        <p:txBody>
          <a:bodyPr>
            <a:normAutofit/>
          </a:bodyPr>
          <a:lstStyle/>
          <a:p>
            <a:r>
              <a:rPr lang="en-GB" noProof="0" dirty="0"/>
              <a:t>Ceramic tiles:</a:t>
            </a:r>
          </a:p>
          <a:p>
            <a:pPr lvl="1">
              <a:buFont typeface="Wingdings" panose="05000000000000000000" pitchFamily="2" charset="2"/>
              <a:buChar char="q"/>
            </a:pPr>
            <a:r>
              <a:rPr lang="en-GB" noProof="0" dirty="0"/>
              <a:t> Check adhesion</a:t>
            </a:r>
          </a:p>
          <a:p>
            <a:pPr lvl="1">
              <a:buFont typeface="Wingdings" panose="05000000000000000000" pitchFamily="2" charset="2"/>
              <a:buChar char="q"/>
            </a:pPr>
            <a:r>
              <a:rPr lang="en-GB" noProof="0" dirty="0"/>
              <a:t> Check moisture level</a:t>
            </a:r>
          </a:p>
          <a:p>
            <a:pPr lvl="1">
              <a:buFont typeface="Wingdings" panose="05000000000000000000" pitchFamily="2" charset="2"/>
              <a:buChar char="q"/>
            </a:pPr>
            <a:r>
              <a:rPr lang="en-GB" noProof="0" dirty="0"/>
              <a:t> </a:t>
            </a:r>
            <a:r>
              <a:rPr lang="en-GB" dirty="0"/>
              <a:t>Clean the surface </a:t>
            </a:r>
          </a:p>
          <a:p>
            <a:pPr lvl="1">
              <a:buFont typeface="Wingdings" panose="05000000000000000000" pitchFamily="2" charset="2"/>
              <a:buChar char="q"/>
            </a:pPr>
            <a:r>
              <a:rPr lang="en-GB" noProof="0" dirty="0"/>
              <a:t> </a:t>
            </a:r>
            <a:r>
              <a:rPr lang="en-GB" dirty="0"/>
              <a:t>Joints!! </a:t>
            </a:r>
            <a:r>
              <a:rPr lang="en-GB" noProof="0" dirty="0"/>
              <a:t>– </a:t>
            </a:r>
            <a:r>
              <a:rPr lang="en-US" dirty="0"/>
              <a:t>Refill if necessary with flexible sealant</a:t>
            </a:r>
            <a:endParaRPr lang="en-GB" noProof="0" dirty="0"/>
          </a:p>
          <a:p>
            <a:pPr marL="0" indent="0">
              <a:buNone/>
            </a:pPr>
            <a:endParaRPr lang="en-GB" noProof="0" dirty="0"/>
          </a:p>
        </p:txBody>
      </p:sp>
      <p:sp>
        <p:nvSpPr>
          <p:cNvPr id="4" name="Flödesschema: Dokument 3">
            <a:extLst>
              <a:ext uri="{FF2B5EF4-FFF2-40B4-BE49-F238E27FC236}">
                <a16:creationId xmlns:a16="http://schemas.microsoft.com/office/drawing/2014/main" id="{45FDDA28-D5D1-49F9-B8F9-634F615AAB2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47C3F1A7-6554-4399-884A-BF9DED4443EA}"/>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F16F1C42-608B-43BB-8E76-15E8A28CD3FB}"/>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0532089B-F028-4360-AD55-95195626D6D5}"/>
              </a:ext>
            </a:extLst>
          </p:cNvPr>
          <p:cNvSpPr>
            <a:spLocks noGrp="1"/>
          </p:cNvSpPr>
          <p:nvPr>
            <p:ph type="sldNum" sz="quarter" idx="12"/>
          </p:nvPr>
        </p:nvSpPr>
        <p:spPr/>
        <p:txBody>
          <a:bodyPr/>
          <a:lstStyle/>
          <a:p>
            <a:fld id="{24B771AD-66DB-4BE0-9BC9-42B41F4325E8}" type="slidenum">
              <a:rPr lang="sv-SE" smtClean="0"/>
              <a:pPr/>
              <a:t>37</a:t>
            </a:fld>
            <a:endParaRPr lang="sv-SE"/>
          </a:p>
        </p:txBody>
      </p:sp>
    </p:spTree>
    <p:extLst>
      <p:ext uri="{BB962C8B-B14F-4D97-AF65-F5344CB8AC3E}">
        <p14:creationId xmlns:p14="http://schemas.microsoft.com/office/powerpoint/2010/main" val="3225864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42CF12-FABD-4D6F-A75D-874B788E9F99}"/>
              </a:ext>
            </a:extLst>
          </p:cNvPr>
          <p:cNvSpPr>
            <a:spLocks noGrp="1"/>
          </p:cNvSpPr>
          <p:nvPr>
            <p:ph type="title"/>
          </p:nvPr>
        </p:nvSpPr>
        <p:spPr>
          <a:xfrm>
            <a:off x="1979712" y="274638"/>
            <a:ext cx="6707088" cy="1143000"/>
          </a:xfrm>
        </p:spPr>
        <p:txBody>
          <a:bodyPr/>
          <a:lstStyle/>
          <a:p>
            <a:r>
              <a:rPr lang="en-GB" dirty="0"/>
              <a:t>Instructions for installation</a:t>
            </a:r>
            <a:endParaRPr lang="en-GB" noProof="0" dirty="0"/>
          </a:p>
        </p:txBody>
      </p:sp>
      <p:sp>
        <p:nvSpPr>
          <p:cNvPr id="3" name="Platshållare för innehåll 2">
            <a:extLst>
              <a:ext uri="{FF2B5EF4-FFF2-40B4-BE49-F238E27FC236}">
                <a16:creationId xmlns:a16="http://schemas.microsoft.com/office/drawing/2014/main" id="{16482A6A-BC9A-493D-A003-47F9176AEBCD}"/>
              </a:ext>
            </a:extLst>
          </p:cNvPr>
          <p:cNvSpPr>
            <a:spLocks noGrp="1"/>
          </p:cNvSpPr>
          <p:nvPr>
            <p:ph idx="1"/>
          </p:nvPr>
        </p:nvSpPr>
        <p:spPr/>
        <p:txBody>
          <a:bodyPr>
            <a:normAutofit/>
          </a:bodyPr>
          <a:lstStyle/>
          <a:p>
            <a:r>
              <a:rPr lang="en-GB" noProof="0" dirty="0"/>
              <a:t>Asphalt-based substrate:</a:t>
            </a:r>
          </a:p>
          <a:p>
            <a:pPr lvl="1">
              <a:buFont typeface="Wingdings" panose="05000000000000000000" pitchFamily="2" charset="2"/>
              <a:buChar char="q"/>
            </a:pPr>
            <a:r>
              <a:rPr lang="en-GB" noProof="0" dirty="0"/>
              <a:t> </a:t>
            </a:r>
            <a:r>
              <a:rPr lang="en-GB" dirty="0"/>
              <a:t>Inspect </a:t>
            </a:r>
            <a:r>
              <a:rPr lang="en-GB" noProof="0" dirty="0"/>
              <a:t>thoroughly before application</a:t>
            </a:r>
          </a:p>
          <a:p>
            <a:pPr lvl="1">
              <a:buFont typeface="Wingdings" panose="05000000000000000000" pitchFamily="2" charset="2"/>
              <a:buChar char="q"/>
            </a:pPr>
            <a:r>
              <a:rPr lang="en-GB" noProof="0" dirty="0"/>
              <a:t> </a:t>
            </a:r>
            <a:r>
              <a:rPr lang="en-US" dirty="0"/>
              <a:t>Must be cleaned to obtain adhesion </a:t>
            </a:r>
            <a:r>
              <a:rPr lang="en-GB" noProof="0" dirty="0"/>
              <a:t>(</a:t>
            </a:r>
            <a:r>
              <a:rPr lang="en-US" dirty="0"/>
              <a:t>At least 75% of the aggregate should be exposed</a:t>
            </a:r>
            <a:r>
              <a:rPr lang="en-GB" noProof="0" dirty="0"/>
              <a:t>)</a:t>
            </a:r>
          </a:p>
          <a:p>
            <a:r>
              <a:rPr lang="en-GB" dirty="0"/>
              <a:t>Steel:</a:t>
            </a:r>
            <a:endParaRPr lang="en-GB" noProof="0" dirty="0"/>
          </a:p>
          <a:p>
            <a:pPr lvl="1">
              <a:buFont typeface="Wingdings" panose="05000000000000000000" pitchFamily="2" charset="2"/>
              <a:buChar char="q"/>
            </a:pPr>
            <a:r>
              <a:rPr lang="en-GB" noProof="0" dirty="0"/>
              <a:t> </a:t>
            </a:r>
            <a:r>
              <a:rPr lang="en-US" dirty="0"/>
              <a:t>Clean with alkaline degreasing agent</a:t>
            </a:r>
            <a:endParaRPr lang="en-GB" noProof="0" dirty="0"/>
          </a:p>
          <a:p>
            <a:pPr lvl="1">
              <a:buFont typeface="Wingdings" panose="05000000000000000000" pitchFamily="2" charset="2"/>
              <a:buChar char="q"/>
            </a:pPr>
            <a:r>
              <a:rPr lang="en-GB" noProof="0" dirty="0"/>
              <a:t> </a:t>
            </a:r>
            <a:r>
              <a:rPr lang="en-GB" dirty="0"/>
              <a:t>Blast to grade Sa </a:t>
            </a:r>
            <a:r>
              <a:rPr lang="en-GB" noProof="0" dirty="0"/>
              <a:t>2½</a:t>
            </a:r>
          </a:p>
          <a:p>
            <a:pPr lvl="1">
              <a:buFont typeface="Wingdings" panose="05000000000000000000" pitchFamily="2" charset="2"/>
              <a:buChar char="q"/>
            </a:pPr>
            <a:r>
              <a:rPr lang="en-GB" noProof="0" dirty="0"/>
              <a:t> Apply s</a:t>
            </a:r>
            <a:r>
              <a:rPr lang="en-GB" dirty="0" err="1"/>
              <a:t>uitable</a:t>
            </a:r>
            <a:r>
              <a:rPr lang="en-GB" dirty="0"/>
              <a:t> primer</a:t>
            </a:r>
            <a:endParaRPr lang="en-GB" noProof="0" dirty="0"/>
          </a:p>
          <a:p>
            <a:pPr lvl="1">
              <a:buFont typeface="Wingdings" panose="05000000000000000000" pitchFamily="2" charset="2"/>
              <a:buChar char="q"/>
            </a:pPr>
            <a:endParaRPr lang="en-GB" noProof="0" dirty="0"/>
          </a:p>
          <a:p>
            <a:pPr marL="0" indent="0">
              <a:buNone/>
            </a:pPr>
            <a:endParaRPr lang="en-GB" noProof="0" dirty="0"/>
          </a:p>
        </p:txBody>
      </p:sp>
      <p:sp>
        <p:nvSpPr>
          <p:cNvPr id="4" name="Flödesschema: Dokument 3">
            <a:extLst>
              <a:ext uri="{FF2B5EF4-FFF2-40B4-BE49-F238E27FC236}">
                <a16:creationId xmlns:a16="http://schemas.microsoft.com/office/drawing/2014/main" id="{45FDDA28-D5D1-49F9-B8F9-634F615AAB2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08B1271E-221C-4993-AC3F-78D81EAA0DBA}"/>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44242FD2-AB6F-45C1-B290-38E55BF07EA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CE700B2A-F944-42D7-996B-C450931AA2CE}"/>
              </a:ext>
            </a:extLst>
          </p:cNvPr>
          <p:cNvSpPr>
            <a:spLocks noGrp="1"/>
          </p:cNvSpPr>
          <p:nvPr>
            <p:ph type="sldNum" sz="quarter" idx="12"/>
          </p:nvPr>
        </p:nvSpPr>
        <p:spPr/>
        <p:txBody>
          <a:bodyPr/>
          <a:lstStyle/>
          <a:p>
            <a:fld id="{24B771AD-66DB-4BE0-9BC9-42B41F4325E8}" type="slidenum">
              <a:rPr lang="sv-SE" smtClean="0"/>
              <a:pPr/>
              <a:t>38</a:t>
            </a:fld>
            <a:endParaRPr lang="sv-SE"/>
          </a:p>
        </p:txBody>
      </p:sp>
    </p:spTree>
    <p:extLst>
      <p:ext uri="{BB962C8B-B14F-4D97-AF65-F5344CB8AC3E}">
        <p14:creationId xmlns:p14="http://schemas.microsoft.com/office/powerpoint/2010/main" val="225092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9F60F-B1B7-4681-BEC8-6EE7917780BB}"/>
              </a:ext>
            </a:extLst>
          </p:cNvPr>
          <p:cNvSpPr>
            <a:spLocks noGrp="1"/>
          </p:cNvSpPr>
          <p:nvPr>
            <p:ph type="title"/>
          </p:nvPr>
        </p:nvSpPr>
        <p:spPr/>
        <p:txBody>
          <a:bodyPr/>
          <a:lstStyle/>
          <a:p>
            <a:r>
              <a:rPr lang="en-GB" noProof="0" dirty="0"/>
              <a:t>Joint detail</a:t>
            </a:r>
          </a:p>
        </p:txBody>
      </p:sp>
      <p:sp>
        <p:nvSpPr>
          <p:cNvPr id="5" name="Flödesschema: Dokument 4">
            <a:extLst>
              <a:ext uri="{FF2B5EF4-FFF2-40B4-BE49-F238E27FC236}">
                <a16:creationId xmlns:a16="http://schemas.microsoft.com/office/drawing/2014/main" id="{630E334C-0A94-4DFD-8CAF-051BCC0D95AC}"/>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6" name="Platshållare för datum 5">
            <a:extLst>
              <a:ext uri="{FF2B5EF4-FFF2-40B4-BE49-F238E27FC236}">
                <a16:creationId xmlns:a16="http://schemas.microsoft.com/office/drawing/2014/main" id="{3F7F4001-44FE-49F1-8430-FB89D5AB4D3B}"/>
              </a:ext>
            </a:extLst>
          </p:cNvPr>
          <p:cNvSpPr>
            <a:spLocks noGrp="1"/>
          </p:cNvSpPr>
          <p:nvPr>
            <p:ph type="dt" sz="half" idx="10"/>
          </p:nvPr>
        </p:nvSpPr>
        <p:spPr/>
        <p:txBody>
          <a:bodyPr/>
          <a:lstStyle/>
          <a:p>
            <a:r>
              <a:rPr lang="sv-SE"/>
              <a:t>June 2018</a:t>
            </a:r>
          </a:p>
        </p:txBody>
      </p:sp>
      <p:sp>
        <p:nvSpPr>
          <p:cNvPr id="7" name="Platshållare för sidfot 6">
            <a:extLst>
              <a:ext uri="{FF2B5EF4-FFF2-40B4-BE49-F238E27FC236}">
                <a16:creationId xmlns:a16="http://schemas.microsoft.com/office/drawing/2014/main" id="{93E19664-09A6-41F9-B321-36FE0C50D99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8" name="Platshållare för bildnummer 7">
            <a:extLst>
              <a:ext uri="{FF2B5EF4-FFF2-40B4-BE49-F238E27FC236}">
                <a16:creationId xmlns:a16="http://schemas.microsoft.com/office/drawing/2014/main" id="{E3F9CDC6-C84C-4D0B-AC3D-64BC485C8B7B}"/>
              </a:ext>
            </a:extLst>
          </p:cNvPr>
          <p:cNvSpPr>
            <a:spLocks noGrp="1"/>
          </p:cNvSpPr>
          <p:nvPr>
            <p:ph type="sldNum" sz="quarter" idx="12"/>
          </p:nvPr>
        </p:nvSpPr>
        <p:spPr/>
        <p:txBody>
          <a:bodyPr/>
          <a:lstStyle/>
          <a:p>
            <a:fld id="{24B771AD-66DB-4BE0-9BC9-42B41F4325E8}" type="slidenum">
              <a:rPr lang="sv-SE" smtClean="0"/>
              <a:pPr/>
              <a:t>39</a:t>
            </a:fld>
            <a:endParaRPr lang="sv-SE"/>
          </a:p>
        </p:txBody>
      </p:sp>
      <p:grpSp>
        <p:nvGrpSpPr>
          <p:cNvPr id="11" name="Grupp 10">
            <a:extLst>
              <a:ext uri="{FF2B5EF4-FFF2-40B4-BE49-F238E27FC236}">
                <a16:creationId xmlns:a16="http://schemas.microsoft.com/office/drawing/2014/main" id="{D3F22BE7-A087-4347-8737-2CCF49EEBB69}"/>
              </a:ext>
            </a:extLst>
          </p:cNvPr>
          <p:cNvGrpSpPr/>
          <p:nvPr/>
        </p:nvGrpSpPr>
        <p:grpSpPr>
          <a:xfrm>
            <a:off x="1817694" y="1640724"/>
            <a:ext cx="5875543" cy="4492540"/>
            <a:chOff x="1817694" y="1640724"/>
            <a:chExt cx="5875543" cy="4492540"/>
          </a:xfrm>
        </p:grpSpPr>
        <p:pic>
          <p:nvPicPr>
            <p:cNvPr id="4" name="Bildobjekt 3">
              <a:extLst>
                <a:ext uri="{FF2B5EF4-FFF2-40B4-BE49-F238E27FC236}">
                  <a16:creationId xmlns:a16="http://schemas.microsoft.com/office/drawing/2014/main" id="{636F3CC9-CE6B-4C06-95E4-9B1B436312AD}"/>
                </a:ext>
              </a:extLst>
            </p:cNvPr>
            <p:cNvPicPr>
              <a:picLocks noChangeAspect="1"/>
            </p:cNvPicPr>
            <p:nvPr/>
          </p:nvPicPr>
          <p:blipFill>
            <a:blip r:embed="rId2"/>
            <a:stretch>
              <a:fillRect/>
            </a:stretch>
          </p:blipFill>
          <p:spPr>
            <a:xfrm>
              <a:off x="1817694" y="1640724"/>
              <a:ext cx="5875543" cy="4492540"/>
            </a:xfrm>
            <a:prstGeom prst="rect">
              <a:avLst/>
            </a:prstGeom>
          </p:spPr>
        </p:pic>
        <p:sp>
          <p:nvSpPr>
            <p:cNvPr id="3" name="Rektangel 2">
              <a:extLst>
                <a:ext uri="{FF2B5EF4-FFF2-40B4-BE49-F238E27FC236}">
                  <a16:creationId xmlns:a16="http://schemas.microsoft.com/office/drawing/2014/main" id="{F8F91985-3C7F-4B62-816E-44AE5006631D}"/>
                </a:ext>
              </a:extLst>
            </p:cNvPr>
            <p:cNvSpPr/>
            <p:nvPr/>
          </p:nvSpPr>
          <p:spPr>
            <a:xfrm>
              <a:off x="4102221" y="2093962"/>
              <a:ext cx="1306488" cy="315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Flexible </a:t>
              </a:r>
              <a:r>
                <a:rPr lang="sv-SE" sz="1400" dirty="0" err="1">
                  <a:solidFill>
                    <a:schemeClr val="tx1"/>
                  </a:solidFill>
                </a:rPr>
                <a:t>sealant</a:t>
              </a:r>
              <a:endParaRPr lang="sv-SE" sz="1400" dirty="0">
                <a:solidFill>
                  <a:schemeClr val="tx1"/>
                </a:solidFill>
              </a:endParaRPr>
            </a:p>
          </p:txBody>
        </p:sp>
        <p:sp>
          <p:nvSpPr>
            <p:cNvPr id="9" name="Rektangel 8">
              <a:extLst>
                <a:ext uri="{FF2B5EF4-FFF2-40B4-BE49-F238E27FC236}">
                  <a16:creationId xmlns:a16="http://schemas.microsoft.com/office/drawing/2014/main" id="{BAD29D67-173D-4547-B25C-A999ECE4C3DA}"/>
                </a:ext>
              </a:extLst>
            </p:cNvPr>
            <p:cNvSpPr/>
            <p:nvPr/>
          </p:nvSpPr>
          <p:spPr>
            <a:xfrm>
              <a:off x="5580112" y="2071233"/>
              <a:ext cx="155753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Packing</a:t>
              </a:r>
              <a:r>
                <a:rPr lang="sv-SE" sz="1400" dirty="0">
                  <a:solidFill>
                    <a:schemeClr val="tx1"/>
                  </a:solidFill>
                </a:rPr>
                <a:t> material</a:t>
              </a:r>
            </a:p>
          </p:txBody>
        </p:sp>
      </p:grpSp>
      <p:sp>
        <p:nvSpPr>
          <p:cNvPr id="10" name="Rektangel 9">
            <a:extLst>
              <a:ext uri="{FF2B5EF4-FFF2-40B4-BE49-F238E27FC236}">
                <a16:creationId xmlns:a16="http://schemas.microsoft.com/office/drawing/2014/main" id="{32F20E77-7584-450C-9361-02F4ACCE91BA}"/>
              </a:ext>
            </a:extLst>
          </p:cNvPr>
          <p:cNvSpPr/>
          <p:nvPr/>
        </p:nvSpPr>
        <p:spPr>
          <a:xfrm>
            <a:off x="1911149" y="1252269"/>
            <a:ext cx="5688632"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2800" dirty="0"/>
              <a:t>Expansion joint </a:t>
            </a:r>
            <a:r>
              <a:rPr lang="sv-SE" sz="2800" dirty="0" err="1"/>
              <a:t>with</a:t>
            </a:r>
            <a:r>
              <a:rPr lang="sv-SE" sz="2800" dirty="0"/>
              <a:t> a flexible </a:t>
            </a:r>
            <a:r>
              <a:rPr lang="sv-SE" sz="2800" dirty="0" err="1"/>
              <a:t>sealant</a:t>
            </a:r>
            <a:endParaRPr lang="sv-SE" sz="3600" dirty="0"/>
          </a:p>
        </p:txBody>
      </p:sp>
    </p:spTree>
    <p:extLst>
      <p:ext uri="{BB962C8B-B14F-4D97-AF65-F5344CB8AC3E}">
        <p14:creationId xmlns:p14="http://schemas.microsoft.com/office/powerpoint/2010/main" val="220363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ChangeArrowheads="1"/>
          </p:cNvSpPr>
          <p:nvPr/>
        </p:nvSpPr>
        <p:spPr bwMode="auto">
          <a:xfrm>
            <a:off x="381000" y="2317750"/>
            <a:ext cx="8382000" cy="457200"/>
          </a:xfrm>
          <a:prstGeom prst="rect">
            <a:avLst/>
          </a:prstGeom>
          <a:noFill/>
          <a:ln w="9525">
            <a:noFill/>
            <a:miter lim="800000"/>
            <a:headEnd/>
            <a:tailEnd/>
          </a:ln>
        </p:spPr>
        <p:txBody>
          <a:bodyPr>
            <a:spAutoFit/>
          </a:bodyPr>
          <a:lstStyle/>
          <a:p>
            <a:pPr algn="ctr">
              <a:spcBef>
                <a:spcPct val="50000"/>
              </a:spcBef>
            </a:pPr>
            <a:endParaRPr lang="sv-SE">
              <a:latin typeface="Garamond" pitchFamily="18" charset="0"/>
            </a:endParaRPr>
          </a:p>
        </p:txBody>
      </p:sp>
      <p:sp>
        <p:nvSpPr>
          <p:cNvPr id="9222" name="Rectangle 13"/>
          <p:cNvSpPr>
            <a:spLocks noGrp="1" noChangeArrowheads="1"/>
          </p:cNvSpPr>
          <p:nvPr>
            <p:ph type="title"/>
          </p:nvPr>
        </p:nvSpPr>
        <p:spPr/>
        <p:txBody>
          <a:bodyPr>
            <a:normAutofit fontScale="90000"/>
          </a:bodyPr>
          <a:lstStyle/>
          <a:p>
            <a:r>
              <a:rPr lang="en-GB" dirty="0">
                <a:latin typeface="+mn-lt"/>
              </a:rPr>
              <a:t>What are synthetic resins/thermosets?</a:t>
            </a:r>
            <a:endParaRPr lang="en-GB" noProof="0" dirty="0">
              <a:latin typeface="+mn-lt"/>
            </a:endParaRPr>
          </a:p>
        </p:txBody>
      </p:sp>
      <p:sp>
        <p:nvSpPr>
          <p:cNvPr id="9223" name="Rectangle 14"/>
          <p:cNvSpPr>
            <a:spLocks noGrp="1" noChangeArrowheads="1"/>
          </p:cNvSpPr>
          <p:nvPr>
            <p:ph type="body" sz="half" idx="1"/>
          </p:nvPr>
        </p:nvSpPr>
        <p:spPr>
          <a:xfrm>
            <a:off x="685800" y="1981200"/>
            <a:ext cx="4600575" cy="4114800"/>
          </a:xfrm>
        </p:spPr>
        <p:txBody>
          <a:bodyPr>
            <a:normAutofit/>
          </a:bodyPr>
          <a:lstStyle/>
          <a:p>
            <a:pPr marL="0" indent="0">
              <a:buNone/>
            </a:pPr>
            <a:r>
              <a:rPr lang="en-US" sz="2400" dirty="0"/>
              <a:t>Plastic consisting of one or more components that solidify, or harden, to a solid material.</a:t>
            </a:r>
            <a:endParaRPr lang="en-GB" sz="2400" noProof="0" dirty="0"/>
          </a:p>
          <a:p>
            <a:pPr marL="0" indent="0">
              <a:buNone/>
            </a:pPr>
            <a:endParaRPr lang="en-US" sz="2400" dirty="0"/>
          </a:p>
          <a:p>
            <a:pPr marL="0" indent="0">
              <a:buNone/>
            </a:pPr>
            <a:r>
              <a:rPr lang="en-US" sz="2400" dirty="0"/>
              <a:t>Thermosets does not melt when heated, it becomes gas.</a:t>
            </a:r>
            <a:endParaRPr lang="en-GB" sz="2400" noProof="0" dirty="0">
              <a:latin typeface="+mn-lt"/>
            </a:endParaRPr>
          </a:p>
        </p:txBody>
      </p:sp>
      <p:pic>
        <p:nvPicPr>
          <p:cNvPr id="10" name="Bildobjekt 9" descr="molek.gif"/>
          <p:cNvPicPr>
            <a:picLocks noChangeAspect="1"/>
          </p:cNvPicPr>
          <p:nvPr/>
        </p:nvPicPr>
        <p:blipFill>
          <a:blip r:embed="rId3"/>
          <a:stretch>
            <a:fillRect/>
          </a:stretch>
        </p:blipFill>
        <p:spPr>
          <a:xfrm>
            <a:off x="5323863" y="2207891"/>
            <a:ext cx="3109316" cy="2897510"/>
          </a:xfrm>
          <a:prstGeom prst="rect">
            <a:avLst/>
          </a:prstGeom>
        </p:spPr>
      </p:pic>
      <p:sp>
        <p:nvSpPr>
          <p:cNvPr id="2" name="Platshållare för datum 1">
            <a:extLst>
              <a:ext uri="{FF2B5EF4-FFF2-40B4-BE49-F238E27FC236}">
                <a16:creationId xmlns:a16="http://schemas.microsoft.com/office/drawing/2014/main" id="{FA12ECCD-8B42-4F37-B514-C37A2D873A52}"/>
              </a:ext>
            </a:extLst>
          </p:cNvPr>
          <p:cNvSpPr>
            <a:spLocks noGrp="1"/>
          </p:cNvSpPr>
          <p:nvPr>
            <p:ph type="dt" sz="half" idx="10"/>
          </p:nvPr>
        </p:nvSpPr>
        <p:spPr/>
        <p:txBody>
          <a:bodyPr/>
          <a:lstStyle/>
          <a:p>
            <a:pPr>
              <a:defRPr/>
            </a:pPr>
            <a:r>
              <a:rPr lang="sv-SE"/>
              <a:t>June 2018</a:t>
            </a:r>
          </a:p>
        </p:txBody>
      </p:sp>
      <p:sp>
        <p:nvSpPr>
          <p:cNvPr id="3" name="Platshållare för sidfot 2">
            <a:extLst>
              <a:ext uri="{FF2B5EF4-FFF2-40B4-BE49-F238E27FC236}">
                <a16:creationId xmlns:a16="http://schemas.microsoft.com/office/drawing/2014/main" id="{E710CDDA-FAAA-461F-A164-84D8DC263F4F}"/>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D7CEE9AA-7C1B-4D88-A041-34E299EAF59B}"/>
              </a:ext>
            </a:extLst>
          </p:cNvPr>
          <p:cNvSpPr>
            <a:spLocks noGrp="1"/>
          </p:cNvSpPr>
          <p:nvPr>
            <p:ph type="sldNum" sz="quarter" idx="12"/>
          </p:nvPr>
        </p:nvSpPr>
        <p:spPr/>
        <p:txBody>
          <a:bodyPr/>
          <a:lstStyle/>
          <a:p>
            <a:pPr>
              <a:defRPr/>
            </a:pPr>
            <a:fld id="{7C0B081A-A740-4577-9B09-000D1433D666}" type="slidenum">
              <a:rPr lang="sv-SE" smtClean="0"/>
              <a:pPr>
                <a:defRPr/>
              </a:pPr>
              <a:t>4</a:t>
            </a:fld>
            <a:endParaRPr lang="sv-S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BE2F1-6611-486E-92EC-15E904471352}"/>
              </a:ext>
            </a:extLst>
          </p:cNvPr>
          <p:cNvSpPr>
            <a:spLocks noGrp="1"/>
          </p:cNvSpPr>
          <p:nvPr>
            <p:ph type="title"/>
          </p:nvPr>
        </p:nvSpPr>
        <p:spPr/>
        <p:txBody>
          <a:bodyPr/>
          <a:lstStyle/>
          <a:p>
            <a:r>
              <a:rPr lang="en-GB" dirty="0"/>
              <a:t>Joint detail</a:t>
            </a:r>
            <a:endParaRPr lang="en-GB" noProof="0" dirty="0"/>
          </a:p>
        </p:txBody>
      </p:sp>
      <p:pic>
        <p:nvPicPr>
          <p:cNvPr id="5" name="Bildobjekt 4">
            <a:extLst>
              <a:ext uri="{FF2B5EF4-FFF2-40B4-BE49-F238E27FC236}">
                <a16:creationId xmlns:a16="http://schemas.microsoft.com/office/drawing/2014/main" id="{5EBA1B6D-A107-4D58-9C59-F167C16F4818}"/>
              </a:ext>
            </a:extLst>
          </p:cNvPr>
          <p:cNvPicPr>
            <a:picLocks noChangeAspect="1"/>
          </p:cNvPicPr>
          <p:nvPr/>
        </p:nvPicPr>
        <p:blipFill>
          <a:blip r:embed="rId2"/>
          <a:stretch>
            <a:fillRect/>
          </a:stretch>
        </p:blipFill>
        <p:spPr>
          <a:xfrm>
            <a:off x="1547664" y="1700808"/>
            <a:ext cx="6048672" cy="4626086"/>
          </a:xfrm>
          <a:prstGeom prst="rect">
            <a:avLst/>
          </a:prstGeom>
        </p:spPr>
      </p:pic>
      <p:sp>
        <p:nvSpPr>
          <p:cNvPr id="4" name="Flödesschema: Dokument 3">
            <a:extLst>
              <a:ext uri="{FF2B5EF4-FFF2-40B4-BE49-F238E27FC236}">
                <a16:creationId xmlns:a16="http://schemas.microsoft.com/office/drawing/2014/main" id="{9D0627DB-656B-4311-81C3-5C77BF0E2826}"/>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3" name="Platshållare för datum 2">
            <a:extLst>
              <a:ext uri="{FF2B5EF4-FFF2-40B4-BE49-F238E27FC236}">
                <a16:creationId xmlns:a16="http://schemas.microsoft.com/office/drawing/2014/main" id="{C48547AA-0F19-4252-AD3E-BE58EF36942A}"/>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7202BA0E-D122-44B9-9E28-706FB6175B81}"/>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43FE2D7A-CD3E-4CBE-A44A-4C0F5061A9F9}"/>
              </a:ext>
            </a:extLst>
          </p:cNvPr>
          <p:cNvSpPr>
            <a:spLocks noGrp="1"/>
          </p:cNvSpPr>
          <p:nvPr>
            <p:ph type="sldNum" sz="quarter" idx="12"/>
          </p:nvPr>
        </p:nvSpPr>
        <p:spPr/>
        <p:txBody>
          <a:bodyPr/>
          <a:lstStyle/>
          <a:p>
            <a:fld id="{24B771AD-66DB-4BE0-9BC9-42B41F4325E8}" type="slidenum">
              <a:rPr lang="sv-SE" smtClean="0"/>
              <a:pPr/>
              <a:t>40</a:t>
            </a:fld>
            <a:endParaRPr lang="sv-SE"/>
          </a:p>
        </p:txBody>
      </p:sp>
      <p:sp>
        <p:nvSpPr>
          <p:cNvPr id="8" name="Rektangel 7">
            <a:extLst>
              <a:ext uri="{FF2B5EF4-FFF2-40B4-BE49-F238E27FC236}">
                <a16:creationId xmlns:a16="http://schemas.microsoft.com/office/drawing/2014/main" id="{58EF8A3A-C1A7-4E10-ABB9-EB5A9641781E}"/>
              </a:ext>
            </a:extLst>
          </p:cNvPr>
          <p:cNvSpPr/>
          <p:nvPr/>
        </p:nvSpPr>
        <p:spPr>
          <a:xfrm>
            <a:off x="1691680" y="1195066"/>
            <a:ext cx="5688632"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2400" dirty="0" err="1"/>
              <a:t>Floor</a:t>
            </a:r>
            <a:r>
              <a:rPr lang="sv-SE" sz="2400" dirty="0"/>
              <a:t> </a:t>
            </a:r>
            <a:r>
              <a:rPr lang="sv-SE" sz="2400" dirty="0" err="1"/>
              <a:t>drain</a:t>
            </a:r>
            <a:r>
              <a:rPr lang="sv-SE" sz="2400" dirty="0"/>
              <a:t> </a:t>
            </a:r>
            <a:r>
              <a:rPr lang="sv-SE" sz="2400" dirty="0" err="1"/>
              <a:t>with</a:t>
            </a:r>
            <a:r>
              <a:rPr lang="sv-SE" sz="2400" dirty="0"/>
              <a:t> a </a:t>
            </a:r>
            <a:r>
              <a:rPr lang="sv-SE" sz="2400" dirty="0" err="1"/>
              <a:t>triangular</a:t>
            </a:r>
            <a:r>
              <a:rPr lang="sv-SE" sz="2400" dirty="0"/>
              <a:t> recess</a:t>
            </a:r>
          </a:p>
        </p:txBody>
      </p:sp>
    </p:spTree>
    <p:extLst>
      <p:ext uri="{BB962C8B-B14F-4D97-AF65-F5344CB8AC3E}">
        <p14:creationId xmlns:p14="http://schemas.microsoft.com/office/powerpoint/2010/main" val="3220369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820C7D-4D0F-4026-8657-BA4F6104FB80}"/>
              </a:ext>
            </a:extLst>
          </p:cNvPr>
          <p:cNvSpPr>
            <a:spLocks noGrp="1"/>
          </p:cNvSpPr>
          <p:nvPr>
            <p:ph type="title"/>
          </p:nvPr>
        </p:nvSpPr>
        <p:spPr/>
        <p:txBody>
          <a:bodyPr/>
          <a:lstStyle/>
          <a:p>
            <a:r>
              <a:rPr lang="en-GB" dirty="0"/>
              <a:t>Joint detail</a:t>
            </a:r>
            <a:endParaRPr lang="en-GB" noProof="0" dirty="0"/>
          </a:p>
        </p:txBody>
      </p:sp>
      <p:sp>
        <p:nvSpPr>
          <p:cNvPr id="3" name="Platshållare för innehåll 2">
            <a:extLst>
              <a:ext uri="{FF2B5EF4-FFF2-40B4-BE49-F238E27FC236}">
                <a16:creationId xmlns:a16="http://schemas.microsoft.com/office/drawing/2014/main" id="{BEE1DF4A-CAD2-4C44-87F0-47F586ABA03C}"/>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9F6A456C-C6BD-4B3C-A5BA-FD600F96776F}"/>
              </a:ext>
            </a:extLst>
          </p:cNvPr>
          <p:cNvPicPr>
            <a:picLocks noChangeAspect="1"/>
          </p:cNvPicPr>
          <p:nvPr/>
        </p:nvPicPr>
        <p:blipFill>
          <a:blip r:embed="rId2"/>
          <a:stretch>
            <a:fillRect/>
          </a:stretch>
        </p:blipFill>
        <p:spPr>
          <a:xfrm>
            <a:off x="2536826" y="1417637"/>
            <a:ext cx="3971220" cy="2519685"/>
          </a:xfrm>
          <a:prstGeom prst="rect">
            <a:avLst/>
          </a:prstGeom>
        </p:spPr>
      </p:pic>
      <p:pic>
        <p:nvPicPr>
          <p:cNvPr id="6" name="Bildobjekt 5">
            <a:extLst>
              <a:ext uri="{FF2B5EF4-FFF2-40B4-BE49-F238E27FC236}">
                <a16:creationId xmlns:a16="http://schemas.microsoft.com/office/drawing/2014/main" id="{FA180C17-7FB2-4DDE-BC15-D598C6E7B725}"/>
              </a:ext>
            </a:extLst>
          </p:cNvPr>
          <p:cNvPicPr>
            <a:picLocks noChangeAspect="1"/>
          </p:cNvPicPr>
          <p:nvPr/>
        </p:nvPicPr>
        <p:blipFill>
          <a:blip r:embed="rId3"/>
          <a:stretch>
            <a:fillRect/>
          </a:stretch>
        </p:blipFill>
        <p:spPr>
          <a:xfrm>
            <a:off x="2528657" y="3789040"/>
            <a:ext cx="3987559" cy="2519685"/>
          </a:xfrm>
          <a:prstGeom prst="rect">
            <a:avLst/>
          </a:prstGeom>
        </p:spPr>
      </p:pic>
      <p:sp>
        <p:nvSpPr>
          <p:cNvPr id="7" name="Flödesschema: Dokument 6">
            <a:extLst>
              <a:ext uri="{FF2B5EF4-FFF2-40B4-BE49-F238E27FC236}">
                <a16:creationId xmlns:a16="http://schemas.microsoft.com/office/drawing/2014/main" id="{3AEA8E73-3AF7-417D-BAA7-F711464BCAB3}"/>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4" name="Platshållare för datum 3">
            <a:extLst>
              <a:ext uri="{FF2B5EF4-FFF2-40B4-BE49-F238E27FC236}">
                <a16:creationId xmlns:a16="http://schemas.microsoft.com/office/drawing/2014/main" id="{81A818B1-37B9-4ADF-91C6-382C4A288841}"/>
              </a:ext>
            </a:extLst>
          </p:cNvPr>
          <p:cNvSpPr>
            <a:spLocks noGrp="1"/>
          </p:cNvSpPr>
          <p:nvPr>
            <p:ph type="dt" sz="half" idx="10"/>
          </p:nvPr>
        </p:nvSpPr>
        <p:spPr/>
        <p:txBody>
          <a:bodyPr/>
          <a:lstStyle/>
          <a:p>
            <a:r>
              <a:rPr lang="sv-SE"/>
              <a:t>June 2018</a:t>
            </a:r>
          </a:p>
        </p:txBody>
      </p:sp>
      <p:sp>
        <p:nvSpPr>
          <p:cNvPr id="8" name="Platshållare för sidfot 7">
            <a:extLst>
              <a:ext uri="{FF2B5EF4-FFF2-40B4-BE49-F238E27FC236}">
                <a16:creationId xmlns:a16="http://schemas.microsoft.com/office/drawing/2014/main" id="{962E2F12-01B0-4400-B4CC-5E6365708771}"/>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9" name="Platshållare för bildnummer 8">
            <a:extLst>
              <a:ext uri="{FF2B5EF4-FFF2-40B4-BE49-F238E27FC236}">
                <a16:creationId xmlns:a16="http://schemas.microsoft.com/office/drawing/2014/main" id="{3318DF19-9E63-4B73-B15A-8F501010FAD2}"/>
              </a:ext>
            </a:extLst>
          </p:cNvPr>
          <p:cNvSpPr>
            <a:spLocks noGrp="1"/>
          </p:cNvSpPr>
          <p:nvPr>
            <p:ph type="sldNum" sz="quarter" idx="12"/>
          </p:nvPr>
        </p:nvSpPr>
        <p:spPr/>
        <p:txBody>
          <a:bodyPr/>
          <a:lstStyle/>
          <a:p>
            <a:fld id="{24B771AD-66DB-4BE0-9BC9-42B41F4325E8}" type="slidenum">
              <a:rPr lang="sv-SE" smtClean="0"/>
              <a:pPr/>
              <a:t>41</a:t>
            </a:fld>
            <a:endParaRPr lang="sv-SE" dirty="0"/>
          </a:p>
        </p:txBody>
      </p:sp>
      <p:sp>
        <p:nvSpPr>
          <p:cNvPr id="11" name="Rektangel 10">
            <a:extLst>
              <a:ext uri="{FF2B5EF4-FFF2-40B4-BE49-F238E27FC236}">
                <a16:creationId xmlns:a16="http://schemas.microsoft.com/office/drawing/2014/main" id="{8EC3C182-60CB-45EB-B4EB-737A055C7A8F}"/>
              </a:ext>
            </a:extLst>
          </p:cNvPr>
          <p:cNvSpPr/>
          <p:nvPr/>
        </p:nvSpPr>
        <p:spPr>
          <a:xfrm>
            <a:off x="3635896" y="1700808"/>
            <a:ext cx="1584176" cy="286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Vertical</a:t>
            </a:r>
            <a:r>
              <a:rPr lang="sv-SE" sz="1400" dirty="0">
                <a:solidFill>
                  <a:schemeClr val="tx1"/>
                </a:solidFill>
              </a:rPr>
              <a:t> </a:t>
            </a:r>
            <a:r>
              <a:rPr lang="sv-SE" sz="1400" dirty="0" err="1">
                <a:solidFill>
                  <a:schemeClr val="tx1"/>
                </a:solidFill>
              </a:rPr>
              <a:t>grade</a:t>
            </a:r>
            <a:endParaRPr lang="sv-SE" sz="1400" dirty="0">
              <a:solidFill>
                <a:schemeClr val="tx1"/>
              </a:solidFill>
            </a:endParaRPr>
          </a:p>
        </p:txBody>
      </p:sp>
      <p:sp>
        <p:nvSpPr>
          <p:cNvPr id="12" name="Rektangel 11">
            <a:extLst>
              <a:ext uri="{FF2B5EF4-FFF2-40B4-BE49-F238E27FC236}">
                <a16:creationId xmlns:a16="http://schemas.microsoft.com/office/drawing/2014/main" id="{D4ABA60E-3BCD-4A5E-ABA6-9FD41C64D298}"/>
              </a:ext>
            </a:extLst>
          </p:cNvPr>
          <p:cNvSpPr/>
          <p:nvPr/>
        </p:nvSpPr>
        <p:spPr>
          <a:xfrm>
            <a:off x="4355976" y="2133929"/>
            <a:ext cx="1584176" cy="286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Floor</a:t>
            </a:r>
            <a:r>
              <a:rPr lang="sv-SE" sz="1400" dirty="0">
                <a:solidFill>
                  <a:schemeClr val="tx1"/>
                </a:solidFill>
              </a:rPr>
              <a:t> </a:t>
            </a:r>
            <a:r>
              <a:rPr lang="sv-SE" sz="1400" dirty="0" err="1">
                <a:solidFill>
                  <a:schemeClr val="tx1"/>
                </a:solidFill>
              </a:rPr>
              <a:t>grade</a:t>
            </a:r>
            <a:endParaRPr lang="sv-SE" sz="1400" dirty="0">
              <a:solidFill>
                <a:schemeClr val="tx1"/>
              </a:solidFill>
            </a:endParaRPr>
          </a:p>
        </p:txBody>
      </p:sp>
      <p:sp>
        <p:nvSpPr>
          <p:cNvPr id="13" name="Rektangel 12">
            <a:extLst>
              <a:ext uri="{FF2B5EF4-FFF2-40B4-BE49-F238E27FC236}">
                <a16:creationId xmlns:a16="http://schemas.microsoft.com/office/drawing/2014/main" id="{93D5C7C1-646B-4B95-8E29-79EBC4C237E7}"/>
              </a:ext>
            </a:extLst>
          </p:cNvPr>
          <p:cNvSpPr/>
          <p:nvPr/>
        </p:nvSpPr>
        <p:spPr>
          <a:xfrm>
            <a:off x="3635896" y="4077072"/>
            <a:ext cx="1584176" cy="286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Vertical</a:t>
            </a:r>
            <a:r>
              <a:rPr lang="sv-SE" sz="1400" dirty="0">
                <a:solidFill>
                  <a:schemeClr val="tx1"/>
                </a:solidFill>
              </a:rPr>
              <a:t> </a:t>
            </a:r>
            <a:r>
              <a:rPr lang="sv-SE" sz="1400" dirty="0" err="1">
                <a:solidFill>
                  <a:schemeClr val="tx1"/>
                </a:solidFill>
              </a:rPr>
              <a:t>grade</a:t>
            </a:r>
            <a:endParaRPr lang="sv-SE" sz="1400" dirty="0">
              <a:solidFill>
                <a:schemeClr val="tx1"/>
              </a:solidFill>
            </a:endParaRPr>
          </a:p>
        </p:txBody>
      </p:sp>
      <p:sp>
        <p:nvSpPr>
          <p:cNvPr id="14" name="Rektangel 13">
            <a:extLst>
              <a:ext uri="{FF2B5EF4-FFF2-40B4-BE49-F238E27FC236}">
                <a16:creationId xmlns:a16="http://schemas.microsoft.com/office/drawing/2014/main" id="{21ADCA47-21E2-48FB-9AEB-39BBE1795067}"/>
              </a:ext>
            </a:extLst>
          </p:cNvPr>
          <p:cNvSpPr/>
          <p:nvPr/>
        </p:nvSpPr>
        <p:spPr>
          <a:xfrm>
            <a:off x="4355976" y="4510193"/>
            <a:ext cx="1584176" cy="286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Floor</a:t>
            </a:r>
            <a:r>
              <a:rPr lang="sv-SE" sz="1400" dirty="0">
                <a:solidFill>
                  <a:schemeClr val="tx1"/>
                </a:solidFill>
              </a:rPr>
              <a:t> </a:t>
            </a:r>
            <a:r>
              <a:rPr lang="sv-SE" sz="1400" dirty="0" err="1">
                <a:solidFill>
                  <a:schemeClr val="tx1"/>
                </a:solidFill>
              </a:rPr>
              <a:t>grade</a:t>
            </a:r>
            <a:endParaRPr lang="sv-SE" sz="1400" dirty="0">
              <a:solidFill>
                <a:schemeClr val="tx1"/>
              </a:solidFill>
            </a:endParaRPr>
          </a:p>
        </p:txBody>
      </p:sp>
      <p:sp>
        <p:nvSpPr>
          <p:cNvPr id="15" name="Rektangel 14">
            <a:extLst>
              <a:ext uri="{FF2B5EF4-FFF2-40B4-BE49-F238E27FC236}">
                <a16:creationId xmlns:a16="http://schemas.microsoft.com/office/drawing/2014/main" id="{D0C0E958-5614-48DE-946A-A9B8926B77E4}"/>
              </a:ext>
            </a:extLst>
          </p:cNvPr>
          <p:cNvSpPr/>
          <p:nvPr/>
        </p:nvSpPr>
        <p:spPr>
          <a:xfrm>
            <a:off x="6584138" y="4226427"/>
            <a:ext cx="1948301" cy="426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err="1">
                <a:solidFill>
                  <a:schemeClr val="tx1"/>
                </a:solidFill>
              </a:rPr>
              <a:t>Vertical</a:t>
            </a:r>
            <a:r>
              <a:rPr lang="sv-SE" b="1" dirty="0">
                <a:solidFill>
                  <a:schemeClr val="tx1"/>
                </a:solidFill>
              </a:rPr>
              <a:t> </a:t>
            </a:r>
            <a:r>
              <a:rPr lang="sv-SE" b="1" dirty="0" err="1">
                <a:solidFill>
                  <a:schemeClr val="tx1"/>
                </a:solidFill>
              </a:rPr>
              <a:t>grade</a:t>
            </a:r>
            <a:r>
              <a:rPr lang="sv-SE" b="1" dirty="0">
                <a:solidFill>
                  <a:schemeClr val="tx1"/>
                </a:solidFill>
              </a:rPr>
              <a:t> </a:t>
            </a:r>
            <a:r>
              <a:rPr lang="sv-SE" b="1" dirty="0" err="1">
                <a:solidFill>
                  <a:schemeClr val="tx1"/>
                </a:solidFill>
              </a:rPr>
              <a:t>applied</a:t>
            </a:r>
            <a:r>
              <a:rPr lang="sv-SE" b="1" dirty="0">
                <a:solidFill>
                  <a:schemeClr val="tx1"/>
                </a:solidFill>
              </a:rPr>
              <a:t> </a:t>
            </a:r>
            <a:r>
              <a:rPr lang="sv-SE" b="1" i="1" dirty="0" err="1">
                <a:solidFill>
                  <a:schemeClr val="tx1"/>
                </a:solidFill>
              </a:rPr>
              <a:t>after</a:t>
            </a:r>
            <a:r>
              <a:rPr lang="sv-SE" b="1" dirty="0">
                <a:solidFill>
                  <a:schemeClr val="tx1"/>
                </a:solidFill>
              </a:rPr>
              <a:t> </a:t>
            </a:r>
            <a:r>
              <a:rPr lang="sv-SE" b="1" dirty="0" err="1">
                <a:solidFill>
                  <a:schemeClr val="tx1"/>
                </a:solidFill>
              </a:rPr>
              <a:t>floor</a:t>
            </a:r>
            <a:endParaRPr lang="sv-SE" b="1" dirty="0">
              <a:solidFill>
                <a:schemeClr val="tx1"/>
              </a:solidFill>
            </a:endParaRPr>
          </a:p>
        </p:txBody>
      </p:sp>
      <p:sp>
        <p:nvSpPr>
          <p:cNvPr id="16" name="Rektangel 15">
            <a:extLst>
              <a:ext uri="{FF2B5EF4-FFF2-40B4-BE49-F238E27FC236}">
                <a16:creationId xmlns:a16="http://schemas.microsoft.com/office/drawing/2014/main" id="{5C03C660-A7ED-4A3A-AB0D-0DC9ABCFF4C7}"/>
              </a:ext>
            </a:extLst>
          </p:cNvPr>
          <p:cNvSpPr/>
          <p:nvPr/>
        </p:nvSpPr>
        <p:spPr>
          <a:xfrm>
            <a:off x="6508046" y="1676087"/>
            <a:ext cx="2079626" cy="74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err="1">
                <a:solidFill>
                  <a:schemeClr val="tx1"/>
                </a:solidFill>
              </a:rPr>
              <a:t>Vertical</a:t>
            </a:r>
            <a:r>
              <a:rPr lang="sv-SE" b="1" dirty="0">
                <a:solidFill>
                  <a:schemeClr val="tx1"/>
                </a:solidFill>
              </a:rPr>
              <a:t> </a:t>
            </a:r>
            <a:r>
              <a:rPr lang="sv-SE" b="1" dirty="0" err="1">
                <a:solidFill>
                  <a:schemeClr val="tx1"/>
                </a:solidFill>
              </a:rPr>
              <a:t>grade</a:t>
            </a:r>
            <a:r>
              <a:rPr lang="sv-SE" b="1" dirty="0">
                <a:solidFill>
                  <a:schemeClr val="tx1"/>
                </a:solidFill>
              </a:rPr>
              <a:t> </a:t>
            </a:r>
            <a:r>
              <a:rPr lang="sv-SE" b="1" dirty="0" err="1">
                <a:solidFill>
                  <a:schemeClr val="tx1"/>
                </a:solidFill>
              </a:rPr>
              <a:t>applied</a:t>
            </a:r>
            <a:r>
              <a:rPr lang="sv-SE" b="1" dirty="0">
                <a:solidFill>
                  <a:schemeClr val="tx1"/>
                </a:solidFill>
              </a:rPr>
              <a:t> </a:t>
            </a:r>
            <a:r>
              <a:rPr lang="sv-SE" b="1" i="1" dirty="0" err="1">
                <a:solidFill>
                  <a:schemeClr val="tx1"/>
                </a:solidFill>
              </a:rPr>
              <a:t>before</a:t>
            </a:r>
            <a:r>
              <a:rPr lang="sv-SE" b="1" dirty="0">
                <a:solidFill>
                  <a:schemeClr val="tx1"/>
                </a:solidFill>
              </a:rPr>
              <a:t> </a:t>
            </a:r>
            <a:r>
              <a:rPr lang="sv-SE" b="1" dirty="0" err="1">
                <a:solidFill>
                  <a:schemeClr val="tx1"/>
                </a:solidFill>
              </a:rPr>
              <a:t>floor</a:t>
            </a:r>
            <a:endParaRPr lang="sv-SE" b="1" dirty="0">
              <a:solidFill>
                <a:schemeClr val="tx1"/>
              </a:solidFill>
            </a:endParaRPr>
          </a:p>
        </p:txBody>
      </p:sp>
    </p:spTree>
    <p:extLst>
      <p:ext uri="{BB962C8B-B14F-4D97-AF65-F5344CB8AC3E}">
        <p14:creationId xmlns:p14="http://schemas.microsoft.com/office/powerpoint/2010/main" val="2194916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BF85F1-3B94-4A7C-99F0-8C425CEF865E}"/>
              </a:ext>
            </a:extLst>
          </p:cNvPr>
          <p:cNvSpPr>
            <a:spLocks noGrp="1"/>
          </p:cNvSpPr>
          <p:nvPr>
            <p:ph type="title"/>
          </p:nvPr>
        </p:nvSpPr>
        <p:spPr/>
        <p:txBody>
          <a:bodyPr/>
          <a:lstStyle/>
          <a:p>
            <a:r>
              <a:rPr lang="en-GB" dirty="0"/>
              <a:t>Joint detail</a:t>
            </a:r>
            <a:endParaRPr lang="en-GB" noProof="0" dirty="0"/>
          </a:p>
        </p:txBody>
      </p:sp>
      <p:pic>
        <p:nvPicPr>
          <p:cNvPr id="4" name="Bildobjekt 3">
            <a:extLst>
              <a:ext uri="{FF2B5EF4-FFF2-40B4-BE49-F238E27FC236}">
                <a16:creationId xmlns:a16="http://schemas.microsoft.com/office/drawing/2014/main" id="{80B6F9F6-2119-4178-AE86-34E0FF9956ED}"/>
              </a:ext>
            </a:extLst>
          </p:cNvPr>
          <p:cNvPicPr>
            <a:picLocks noChangeAspect="1"/>
          </p:cNvPicPr>
          <p:nvPr/>
        </p:nvPicPr>
        <p:blipFill>
          <a:blip r:embed="rId2"/>
          <a:stretch>
            <a:fillRect/>
          </a:stretch>
        </p:blipFill>
        <p:spPr>
          <a:xfrm>
            <a:off x="2165111" y="1578097"/>
            <a:ext cx="4813777" cy="4386281"/>
          </a:xfrm>
          <a:prstGeom prst="rect">
            <a:avLst/>
          </a:prstGeom>
        </p:spPr>
      </p:pic>
      <p:sp>
        <p:nvSpPr>
          <p:cNvPr id="5" name="Flödesschema: Dokument 4">
            <a:extLst>
              <a:ext uri="{FF2B5EF4-FFF2-40B4-BE49-F238E27FC236}">
                <a16:creationId xmlns:a16="http://schemas.microsoft.com/office/drawing/2014/main" id="{2144DF6C-4F7D-4F56-AD91-599A40F025A9}"/>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6" name="Platshållare för datum 5">
            <a:extLst>
              <a:ext uri="{FF2B5EF4-FFF2-40B4-BE49-F238E27FC236}">
                <a16:creationId xmlns:a16="http://schemas.microsoft.com/office/drawing/2014/main" id="{F52A7C5A-AA1A-4954-AF52-8F5C62CEEE3C}"/>
              </a:ext>
            </a:extLst>
          </p:cNvPr>
          <p:cNvSpPr>
            <a:spLocks noGrp="1"/>
          </p:cNvSpPr>
          <p:nvPr>
            <p:ph type="dt" sz="half" idx="10"/>
          </p:nvPr>
        </p:nvSpPr>
        <p:spPr/>
        <p:txBody>
          <a:bodyPr/>
          <a:lstStyle/>
          <a:p>
            <a:r>
              <a:rPr lang="sv-SE"/>
              <a:t>June 2018</a:t>
            </a:r>
          </a:p>
        </p:txBody>
      </p:sp>
      <p:sp>
        <p:nvSpPr>
          <p:cNvPr id="7" name="Platshållare för sidfot 6">
            <a:extLst>
              <a:ext uri="{FF2B5EF4-FFF2-40B4-BE49-F238E27FC236}">
                <a16:creationId xmlns:a16="http://schemas.microsoft.com/office/drawing/2014/main" id="{7D68F528-6F11-4D01-A043-1445F085FBA7}"/>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8" name="Platshållare för bildnummer 7">
            <a:extLst>
              <a:ext uri="{FF2B5EF4-FFF2-40B4-BE49-F238E27FC236}">
                <a16:creationId xmlns:a16="http://schemas.microsoft.com/office/drawing/2014/main" id="{49BD939E-7F44-4B15-8D54-16FB1AC1A2F1}"/>
              </a:ext>
            </a:extLst>
          </p:cNvPr>
          <p:cNvSpPr>
            <a:spLocks noGrp="1"/>
          </p:cNvSpPr>
          <p:nvPr>
            <p:ph type="sldNum" sz="quarter" idx="12"/>
          </p:nvPr>
        </p:nvSpPr>
        <p:spPr/>
        <p:txBody>
          <a:bodyPr/>
          <a:lstStyle/>
          <a:p>
            <a:fld id="{24B771AD-66DB-4BE0-9BC9-42B41F4325E8}" type="slidenum">
              <a:rPr lang="sv-SE" smtClean="0"/>
              <a:pPr/>
              <a:t>42</a:t>
            </a:fld>
            <a:endParaRPr lang="sv-SE"/>
          </a:p>
        </p:txBody>
      </p:sp>
    </p:spTree>
    <p:extLst>
      <p:ext uri="{BB962C8B-B14F-4D97-AF65-F5344CB8AC3E}">
        <p14:creationId xmlns:p14="http://schemas.microsoft.com/office/powerpoint/2010/main" val="333216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noProof="0" dirty="0">
              <a:latin typeface="+mn-lt"/>
            </a:endParaRPr>
          </a:p>
        </p:txBody>
      </p:sp>
      <p:pic>
        <p:nvPicPr>
          <p:cNvPr id="5" name="Platshållare för innehåll 4" descr="Bild1.gif"/>
          <p:cNvPicPr>
            <a:picLocks noGrp="1" noChangeAspect="1"/>
          </p:cNvPicPr>
          <p:nvPr>
            <p:ph sz="half" idx="1"/>
          </p:nvPr>
        </p:nvPicPr>
        <p:blipFill>
          <a:blip r:embed="rId2"/>
          <a:stretch>
            <a:fillRect/>
          </a:stretch>
        </p:blipFill>
        <p:spPr>
          <a:xfrm>
            <a:off x="0" y="-4751"/>
            <a:ext cx="9144000" cy="6862752"/>
          </a:xfrm>
        </p:spPr>
      </p:pic>
      <p:sp>
        <p:nvSpPr>
          <p:cNvPr id="4" name="Platshållare för innehåll 3"/>
          <p:cNvSpPr>
            <a:spLocks noGrp="1"/>
          </p:cNvSpPr>
          <p:nvPr>
            <p:ph sz="half" idx="2"/>
          </p:nvPr>
        </p:nvSpPr>
        <p:spPr/>
        <p:txBody>
          <a:bodyPr/>
          <a:lstStyle/>
          <a:p>
            <a:endParaRPr lang="sv-SE" dirty="0"/>
          </a:p>
        </p:txBody>
      </p:sp>
      <p:sp>
        <p:nvSpPr>
          <p:cNvPr id="6" name="Rectangle 4"/>
          <p:cNvSpPr txBox="1">
            <a:spLocks noChangeArrowheads="1"/>
          </p:cNvSpPr>
          <p:nvPr/>
        </p:nvSpPr>
        <p:spPr>
          <a:xfrm>
            <a:off x="3071813" y="0"/>
            <a:ext cx="6072187" cy="785813"/>
          </a:xfrm>
          <a:prstGeom prst="rect">
            <a:avLst/>
          </a:prstGeom>
        </p:spPr>
        <p:txBody>
          <a:bodyPr vert="horz" lIns="91440" tIns="45720" rIns="91440" bIns="45720" rtlCol="0" anchor="ctr">
            <a:normAutofit/>
          </a:bodyPr>
          <a:lstStyle/>
          <a:p>
            <a:pPr lvl="0" algn="ctr">
              <a:spcBef>
                <a:spcPct val="0"/>
              </a:spcBef>
              <a:defRPr/>
            </a:pPr>
            <a:r>
              <a:rPr lang="en-US" sz="2800" b="1" dirty="0">
                <a:latin typeface="Garamond" pitchFamily="18" charset="0"/>
                <a:ea typeface="+mj-ea"/>
                <a:cs typeface="Times New Roman" pitchFamily="18" charset="0"/>
              </a:rPr>
              <a:t>Legislation exists in many areas</a:t>
            </a:r>
            <a:endParaRPr kumimoji="0" lang="sv-SE" sz="2800" b="1"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7" name="AutoShape 12"/>
          <p:cNvSpPr>
            <a:spLocks noChangeArrowheads="1"/>
          </p:cNvSpPr>
          <p:nvPr/>
        </p:nvSpPr>
        <p:spPr bwMode="auto">
          <a:xfrm>
            <a:off x="4429125" y="5572125"/>
            <a:ext cx="2736850" cy="803275"/>
          </a:xfrm>
          <a:prstGeom prst="wedgeEllipseCallout">
            <a:avLst>
              <a:gd name="adj1" fmla="val -44722"/>
              <a:gd name="adj2" fmla="val 47167"/>
            </a:avLst>
          </a:prstGeom>
          <a:solidFill>
            <a:schemeClr val="bg1"/>
          </a:solidFill>
          <a:ln w="9525">
            <a:solidFill>
              <a:schemeClr val="tx1"/>
            </a:solidFill>
            <a:miter lim="800000"/>
            <a:headEnd/>
            <a:tailEnd/>
          </a:ln>
        </p:spPr>
        <p:txBody>
          <a:bodyPr/>
          <a:lstStyle/>
          <a:p>
            <a:pPr algn="ctr"/>
            <a:r>
              <a:rPr lang="en-US" sz="1000" dirty="0">
                <a:latin typeface="Arial Black" pitchFamily="34" charset="0"/>
              </a:rPr>
              <a:t>Classification and labelling of chemical products</a:t>
            </a:r>
          </a:p>
        </p:txBody>
      </p:sp>
      <p:sp>
        <p:nvSpPr>
          <p:cNvPr id="8" name="AutoShape 14"/>
          <p:cNvSpPr>
            <a:spLocks noChangeArrowheads="1"/>
          </p:cNvSpPr>
          <p:nvPr/>
        </p:nvSpPr>
        <p:spPr bwMode="auto">
          <a:xfrm>
            <a:off x="7199313" y="3214688"/>
            <a:ext cx="1944687" cy="646112"/>
          </a:xfrm>
          <a:prstGeom prst="wedgeEllipseCallout">
            <a:avLst>
              <a:gd name="adj1" fmla="val -29593"/>
              <a:gd name="adj2" fmla="val 76046"/>
            </a:avLst>
          </a:prstGeom>
          <a:solidFill>
            <a:schemeClr val="bg1"/>
          </a:solidFill>
          <a:ln w="9525">
            <a:solidFill>
              <a:schemeClr val="tx1"/>
            </a:solidFill>
            <a:miter lim="800000"/>
            <a:headEnd/>
            <a:tailEnd/>
          </a:ln>
        </p:spPr>
        <p:txBody>
          <a:bodyPr/>
          <a:lstStyle/>
          <a:p>
            <a:pPr algn="ctr"/>
            <a:r>
              <a:rPr lang="sv-SE" sz="1000" dirty="0">
                <a:latin typeface="Arial Black" pitchFamily="34" charset="0"/>
              </a:rPr>
              <a:t>Transport </a:t>
            </a:r>
            <a:r>
              <a:rPr lang="sv-SE" sz="1000" dirty="0" err="1">
                <a:latin typeface="Arial Black" pitchFamily="34" charset="0"/>
              </a:rPr>
              <a:t>of</a:t>
            </a:r>
            <a:r>
              <a:rPr lang="sv-SE" sz="1000" dirty="0">
                <a:latin typeface="Arial Black" pitchFamily="34" charset="0"/>
              </a:rPr>
              <a:t> </a:t>
            </a:r>
            <a:r>
              <a:rPr lang="sv-SE" sz="1000" dirty="0" err="1">
                <a:latin typeface="Arial Black" pitchFamily="34" charset="0"/>
              </a:rPr>
              <a:t>Dangerous</a:t>
            </a:r>
            <a:r>
              <a:rPr lang="sv-SE" sz="1000" dirty="0">
                <a:latin typeface="Arial Black" pitchFamily="34" charset="0"/>
              </a:rPr>
              <a:t> </a:t>
            </a:r>
            <a:r>
              <a:rPr lang="sv-SE" sz="1000" dirty="0" err="1">
                <a:latin typeface="Arial Black" pitchFamily="34" charset="0"/>
              </a:rPr>
              <a:t>Goods</a:t>
            </a:r>
            <a:endParaRPr lang="en-US" sz="1000" dirty="0">
              <a:latin typeface="Arial Black" pitchFamily="34" charset="0"/>
            </a:endParaRPr>
          </a:p>
        </p:txBody>
      </p:sp>
      <p:sp>
        <p:nvSpPr>
          <p:cNvPr id="9" name="AutoShape 15"/>
          <p:cNvSpPr>
            <a:spLocks noChangeArrowheads="1"/>
          </p:cNvSpPr>
          <p:nvPr/>
        </p:nvSpPr>
        <p:spPr bwMode="auto">
          <a:xfrm>
            <a:off x="5214938" y="1785938"/>
            <a:ext cx="2374900" cy="565150"/>
          </a:xfrm>
          <a:prstGeom prst="wedgeEllipseCallout">
            <a:avLst>
              <a:gd name="adj1" fmla="val -43917"/>
              <a:gd name="adj2" fmla="val 63421"/>
            </a:avLst>
          </a:prstGeom>
          <a:solidFill>
            <a:schemeClr val="bg1"/>
          </a:solidFill>
          <a:ln w="9525">
            <a:solidFill>
              <a:schemeClr val="tx1"/>
            </a:solidFill>
            <a:miter lim="800000"/>
            <a:headEnd/>
            <a:tailEnd/>
          </a:ln>
        </p:spPr>
        <p:txBody>
          <a:bodyPr/>
          <a:lstStyle/>
          <a:p>
            <a:pPr algn="ctr"/>
            <a:r>
              <a:rPr lang="en-US" sz="1000" dirty="0">
                <a:latin typeface="Arial Black" pitchFamily="34" charset="0"/>
              </a:rPr>
              <a:t>Waste and hazardous waste management</a:t>
            </a:r>
          </a:p>
        </p:txBody>
      </p:sp>
      <p:sp>
        <p:nvSpPr>
          <p:cNvPr id="10" name="AutoShape 16"/>
          <p:cNvSpPr>
            <a:spLocks noChangeArrowheads="1"/>
          </p:cNvSpPr>
          <p:nvPr/>
        </p:nvSpPr>
        <p:spPr bwMode="auto">
          <a:xfrm>
            <a:off x="2928939" y="1196752"/>
            <a:ext cx="2435150" cy="722536"/>
          </a:xfrm>
          <a:prstGeom prst="wedgeEllipseCallout">
            <a:avLst>
              <a:gd name="adj1" fmla="val -47838"/>
              <a:gd name="adj2" fmla="val 97699"/>
            </a:avLst>
          </a:prstGeom>
          <a:solidFill>
            <a:schemeClr val="bg1"/>
          </a:solidFill>
          <a:ln w="9525">
            <a:solidFill>
              <a:schemeClr val="tx1"/>
            </a:solidFill>
            <a:miter lim="800000"/>
            <a:headEnd/>
            <a:tailEnd/>
          </a:ln>
        </p:spPr>
        <p:txBody>
          <a:bodyPr/>
          <a:lstStyle/>
          <a:p>
            <a:pPr algn="ctr"/>
            <a:r>
              <a:rPr lang="en-US" sz="1000" dirty="0">
                <a:latin typeface="Arial Black" pitchFamily="34" charset="0"/>
              </a:rPr>
              <a:t>Rules on handling and protective equipment</a:t>
            </a:r>
            <a:endParaRPr lang="sv-SE" sz="1000" dirty="0">
              <a:latin typeface="Arial Black" pitchFamily="34" charset="0"/>
            </a:endParaRPr>
          </a:p>
        </p:txBody>
      </p:sp>
      <p:sp>
        <p:nvSpPr>
          <p:cNvPr id="11" name="AutoShape 17"/>
          <p:cNvSpPr>
            <a:spLocks noChangeArrowheads="1"/>
          </p:cNvSpPr>
          <p:nvPr/>
        </p:nvSpPr>
        <p:spPr bwMode="auto">
          <a:xfrm>
            <a:off x="1285875" y="4786313"/>
            <a:ext cx="2089150" cy="725487"/>
          </a:xfrm>
          <a:prstGeom prst="wedgeEllipseCallout">
            <a:avLst>
              <a:gd name="adj1" fmla="val 68921"/>
              <a:gd name="adj2" fmla="val 62394"/>
            </a:avLst>
          </a:prstGeom>
          <a:solidFill>
            <a:schemeClr val="bg1"/>
          </a:solidFill>
          <a:ln w="9525">
            <a:solidFill>
              <a:schemeClr val="tx1"/>
            </a:solidFill>
            <a:miter lim="800000"/>
            <a:headEnd/>
            <a:tailEnd/>
          </a:ln>
        </p:spPr>
        <p:txBody>
          <a:bodyPr/>
          <a:lstStyle/>
          <a:p>
            <a:pPr algn="ctr"/>
            <a:r>
              <a:rPr lang="en-US" sz="1000" dirty="0">
                <a:latin typeface="Arial Black" pitchFamily="34" charset="0"/>
              </a:rPr>
              <a:t>Rules on flammable and explosive goods</a:t>
            </a:r>
          </a:p>
        </p:txBody>
      </p:sp>
      <p:sp>
        <p:nvSpPr>
          <p:cNvPr id="3" name="Platshållare för datum 2">
            <a:extLst>
              <a:ext uri="{FF2B5EF4-FFF2-40B4-BE49-F238E27FC236}">
                <a16:creationId xmlns:a16="http://schemas.microsoft.com/office/drawing/2014/main" id="{140E9704-A89E-47A9-8669-A67DAB4618FA}"/>
              </a:ext>
            </a:extLst>
          </p:cNvPr>
          <p:cNvSpPr>
            <a:spLocks noGrp="1"/>
          </p:cNvSpPr>
          <p:nvPr>
            <p:ph type="dt" sz="half" idx="10"/>
          </p:nvPr>
        </p:nvSpPr>
        <p:spPr/>
        <p:txBody>
          <a:bodyPr/>
          <a:lstStyle/>
          <a:p>
            <a:r>
              <a:rPr lang="sv-SE"/>
              <a:t>June 2018</a:t>
            </a:r>
          </a:p>
        </p:txBody>
      </p:sp>
      <p:sp>
        <p:nvSpPr>
          <p:cNvPr id="12" name="Platshållare för sidfot 11">
            <a:extLst>
              <a:ext uri="{FF2B5EF4-FFF2-40B4-BE49-F238E27FC236}">
                <a16:creationId xmlns:a16="http://schemas.microsoft.com/office/drawing/2014/main" id="{6DA5A8CE-8C10-4B2F-A388-939D6AE11955}"/>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3" name="Platshållare för bildnummer 12">
            <a:extLst>
              <a:ext uri="{FF2B5EF4-FFF2-40B4-BE49-F238E27FC236}">
                <a16:creationId xmlns:a16="http://schemas.microsoft.com/office/drawing/2014/main" id="{B6EA1935-2638-4EEC-A871-3196A3B22983}"/>
              </a:ext>
            </a:extLst>
          </p:cNvPr>
          <p:cNvSpPr>
            <a:spLocks noGrp="1"/>
          </p:cNvSpPr>
          <p:nvPr>
            <p:ph type="sldNum" sz="quarter" idx="12"/>
          </p:nvPr>
        </p:nvSpPr>
        <p:spPr/>
        <p:txBody>
          <a:bodyPr/>
          <a:lstStyle/>
          <a:p>
            <a:fld id="{24B771AD-66DB-4BE0-9BC9-42B41F4325E8}" type="slidenum">
              <a:rPr lang="sv-SE" smtClean="0"/>
              <a:pPr/>
              <a:t>43</a:t>
            </a:fld>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noProof="0" dirty="0">
                <a:latin typeface="+mn-lt"/>
              </a:rPr>
              <a:t>AFS 2014:43 </a:t>
            </a:r>
            <a:br>
              <a:rPr lang="en-GB" sz="3200" b="1" noProof="0" dirty="0">
                <a:latin typeface="+mn-lt"/>
              </a:rPr>
            </a:br>
            <a:r>
              <a:rPr lang="en-US" sz="3200" b="1" dirty="0"/>
              <a:t>Chemical Hazards in the Working Environment </a:t>
            </a:r>
            <a:endParaRPr lang="en-GB" sz="3200" b="1" noProof="0" dirty="0">
              <a:latin typeface="+mn-lt"/>
            </a:endParaRPr>
          </a:p>
        </p:txBody>
      </p:sp>
      <p:sp>
        <p:nvSpPr>
          <p:cNvPr id="3" name="Content Placeholder 2"/>
          <p:cNvSpPr>
            <a:spLocks noGrp="1"/>
          </p:cNvSpPr>
          <p:nvPr>
            <p:ph idx="1"/>
          </p:nvPr>
        </p:nvSpPr>
        <p:spPr/>
        <p:txBody>
          <a:bodyPr>
            <a:normAutofit/>
          </a:bodyPr>
          <a:lstStyle/>
          <a:p>
            <a:r>
              <a:rPr lang="en-US" dirty="0"/>
              <a:t>Special requirements for allergenic chemical products</a:t>
            </a:r>
          </a:p>
          <a:p>
            <a:pPr lvl="1"/>
            <a:r>
              <a:rPr lang="en-US" dirty="0"/>
              <a:t>Documentation of the risk assessment</a:t>
            </a:r>
            <a:endParaRPr lang="en-GB" noProof="0" dirty="0">
              <a:latin typeface="+mn-lt"/>
            </a:endParaRPr>
          </a:p>
          <a:p>
            <a:pPr lvl="1"/>
            <a:r>
              <a:rPr lang="en-GB" dirty="0"/>
              <a:t>Signage</a:t>
            </a:r>
            <a:endParaRPr lang="en-GB" noProof="0" dirty="0">
              <a:latin typeface="+mn-lt"/>
            </a:endParaRPr>
          </a:p>
          <a:p>
            <a:pPr lvl="1"/>
            <a:r>
              <a:rPr lang="en-GB" noProof="0" dirty="0">
                <a:latin typeface="+mn-lt"/>
              </a:rPr>
              <a:t>Information</a:t>
            </a:r>
          </a:p>
          <a:p>
            <a:pPr lvl="1"/>
            <a:r>
              <a:rPr lang="en-GB" dirty="0"/>
              <a:t>Training with certificate </a:t>
            </a:r>
            <a:r>
              <a:rPr lang="en-GB" noProof="0" dirty="0">
                <a:latin typeface="+mn-lt"/>
              </a:rPr>
              <a:t>(valid 5 years)</a:t>
            </a:r>
          </a:p>
          <a:p>
            <a:pPr lvl="1"/>
            <a:r>
              <a:rPr lang="en-GB" noProof="0" dirty="0">
                <a:latin typeface="+mn-lt"/>
              </a:rPr>
              <a:t>Medical examination</a:t>
            </a:r>
          </a:p>
        </p:txBody>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latshållare för datum 8">
            <a:extLst>
              <a:ext uri="{FF2B5EF4-FFF2-40B4-BE49-F238E27FC236}">
                <a16:creationId xmlns:a16="http://schemas.microsoft.com/office/drawing/2014/main" id="{E6686ABB-D3EA-4083-B06E-5F8705A220BA}"/>
              </a:ext>
            </a:extLst>
          </p:cNvPr>
          <p:cNvSpPr>
            <a:spLocks noGrp="1"/>
          </p:cNvSpPr>
          <p:nvPr>
            <p:ph type="dt" sz="half" idx="10"/>
          </p:nvPr>
        </p:nvSpPr>
        <p:spPr/>
        <p:txBody>
          <a:bodyPr/>
          <a:lstStyle/>
          <a:p>
            <a:r>
              <a:rPr lang="sv-SE"/>
              <a:t>June 2018</a:t>
            </a:r>
            <a:endParaRPr lang="en-US" dirty="0"/>
          </a:p>
        </p:txBody>
      </p:sp>
      <p:sp>
        <p:nvSpPr>
          <p:cNvPr id="10" name="Platshållare för sidfot 9">
            <a:extLst>
              <a:ext uri="{FF2B5EF4-FFF2-40B4-BE49-F238E27FC236}">
                <a16:creationId xmlns:a16="http://schemas.microsoft.com/office/drawing/2014/main" id="{172D9EC2-F675-4F6F-9B82-FD40CFD250DA}"/>
              </a:ext>
            </a:extLst>
          </p:cNvPr>
          <p:cNvSpPr>
            <a:spLocks noGrp="1"/>
          </p:cNvSpPr>
          <p:nvPr>
            <p:ph type="ftr" sz="quarter" idx="11"/>
          </p:nvPr>
        </p:nvSpPr>
        <p:spPr/>
        <p:txBody>
          <a:bodyPr/>
          <a:lstStyle/>
          <a:p>
            <a:r>
              <a:rPr lang="en-US"/>
              <a:t>Synthetic resins - Safety course and material knowledge for industrial flooring</a:t>
            </a:r>
          </a:p>
        </p:txBody>
      </p:sp>
      <p:sp>
        <p:nvSpPr>
          <p:cNvPr id="11" name="Platshållare för bildnummer 10">
            <a:extLst>
              <a:ext uri="{FF2B5EF4-FFF2-40B4-BE49-F238E27FC236}">
                <a16:creationId xmlns:a16="http://schemas.microsoft.com/office/drawing/2014/main" id="{C4B64146-4DF5-4E2C-8DFF-9B570E25FEEE}"/>
              </a:ext>
            </a:extLst>
          </p:cNvPr>
          <p:cNvSpPr>
            <a:spLocks noGrp="1"/>
          </p:cNvSpPr>
          <p:nvPr>
            <p:ph type="sldNum" sz="quarter" idx="12"/>
          </p:nvPr>
        </p:nvSpPr>
        <p:spPr/>
        <p:txBody>
          <a:bodyPr/>
          <a:lstStyle/>
          <a:p>
            <a:fld id="{491F489D-0E28-F04A-8A3E-72319FDF28E3}" type="slidenum">
              <a:rPr lang="en-US" smtClean="0"/>
              <a:pPr/>
              <a:t>44</a:t>
            </a:fld>
            <a:endParaRPr lang="en-US" dirty="0"/>
          </a:p>
        </p:txBody>
      </p:sp>
    </p:spTree>
    <p:extLst>
      <p:ext uri="{BB962C8B-B14F-4D97-AF65-F5344CB8AC3E}">
        <p14:creationId xmlns:p14="http://schemas.microsoft.com/office/powerpoint/2010/main" val="2467270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en-GB" dirty="0">
                <a:latin typeface="+mn-lt"/>
              </a:rPr>
              <a:t>Documentation of risk assessment</a:t>
            </a:r>
            <a:endParaRPr lang="en-GB" noProof="0" dirty="0">
              <a:latin typeface="+mn-lt"/>
            </a:endParaRPr>
          </a:p>
        </p:txBody>
      </p:sp>
      <p:sp>
        <p:nvSpPr>
          <p:cNvPr id="3" name="Platshållare för innehåll 2"/>
          <p:cNvSpPr>
            <a:spLocks noGrp="1"/>
          </p:cNvSpPr>
          <p:nvPr>
            <p:ph idx="1"/>
          </p:nvPr>
        </p:nvSpPr>
        <p:spPr/>
        <p:txBody>
          <a:bodyPr/>
          <a:lstStyle/>
          <a:p>
            <a:pPr>
              <a:lnSpc>
                <a:spcPct val="120000"/>
              </a:lnSpc>
              <a:buFont typeface="+mj-lt"/>
              <a:buAutoNum type="arabicPeriod"/>
            </a:pPr>
            <a:r>
              <a:rPr lang="en-US" sz="2400" dirty="0"/>
              <a:t>Where is the product handled?</a:t>
            </a:r>
          </a:p>
          <a:p>
            <a:pPr>
              <a:lnSpc>
                <a:spcPct val="120000"/>
              </a:lnSpc>
              <a:buFont typeface="+mj-lt"/>
              <a:buAutoNum type="arabicPeriod"/>
            </a:pPr>
            <a:r>
              <a:rPr lang="en-GB" sz="2400" dirty="0"/>
              <a:t>What protective measures?</a:t>
            </a:r>
          </a:p>
          <a:p>
            <a:pPr>
              <a:lnSpc>
                <a:spcPct val="120000"/>
              </a:lnSpc>
              <a:buFont typeface="+mj-lt"/>
              <a:buAutoNum type="arabicPeriod"/>
            </a:pPr>
            <a:r>
              <a:rPr lang="en-GB" sz="2400" dirty="0"/>
              <a:t>Protective equipment</a:t>
            </a:r>
            <a:endParaRPr lang="en-GB" sz="2400" noProof="0" dirty="0">
              <a:latin typeface="+mn-lt"/>
            </a:endParaRPr>
          </a:p>
          <a:p>
            <a:pPr>
              <a:lnSpc>
                <a:spcPct val="120000"/>
              </a:lnSpc>
              <a:buFont typeface="+mj-lt"/>
              <a:buAutoNum type="arabicPeriod"/>
            </a:pPr>
            <a:r>
              <a:rPr lang="en-US" sz="2400" dirty="0"/>
              <a:t>The function of equipment and ventilation is to be checked</a:t>
            </a:r>
            <a:endParaRPr lang="en-GB" noProof="0" dirty="0">
              <a:latin typeface="+mn-lt"/>
            </a:endParaRPr>
          </a:p>
          <a:p>
            <a:pPr marL="0" indent="0">
              <a:buNone/>
            </a:pPr>
            <a:endParaRPr lang="en-GB" noProof="0" dirty="0">
              <a:latin typeface="+mn-lt"/>
            </a:endParaRPr>
          </a:p>
          <a:p>
            <a:pPr marL="0" indent="0">
              <a:buNone/>
            </a:pPr>
            <a:endParaRPr lang="en-GB" noProof="0" dirty="0">
              <a:latin typeface="+mn-lt"/>
            </a:endParaRPr>
          </a:p>
        </p:txBody>
      </p:sp>
      <p:sp>
        <p:nvSpPr>
          <p:cNvPr id="4" name="textruta 3"/>
          <p:cNvSpPr txBox="1"/>
          <p:nvPr/>
        </p:nvSpPr>
        <p:spPr>
          <a:xfrm>
            <a:off x="586854" y="4544704"/>
            <a:ext cx="7786048" cy="1631216"/>
          </a:xfrm>
          <a:prstGeom prst="rect">
            <a:avLst/>
          </a:prstGeom>
          <a:noFill/>
        </p:spPr>
        <p:txBody>
          <a:bodyPr wrap="square" rtlCol="0">
            <a:spAutoFit/>
          </a:bodyPr>
          <a:lstStyle/>
          <a:p>
            <a:r>
              <a:rPr lang="en-US" sz="2000" dirty="0"/>
              <a:t>As a basis, see www.fogfrittgolv.se:
- </a:t>
            </a:r>
            <a:r>
              <a:rPr lang="en-US" sz="2000" dirty="0" err="1"/>
              <a:t>Sveff</a:t>
            </a:r>
            <a:r>
              <a:rPr lang="en-US" sz="2000" dirty="0"/>
              <a:t> "Annex to occupational health and safety plan" for epoxy, acrylic and polyurethane
- Template for "Documentation of workplace risk assessment concerning chemical safety and health risks."</a:t>
            </a:r>
            <a:endParaRPr lang="sv-SE" sz="2000" dirty="0"/>
          </a:p>
        </p:txBody>
      </p:sp>
      <p:sp>
        <p:nvSpPr>
          <p:cNvPr id="5" name="Platshållare för datum 4">
            <a:extLst>
              <a:ext uri="{FF2B5EF4-FFF2-40B4-BE49-F238E27FC236}">
                <a16:creationId xmlns:a16="http://schemas.microsoft.com/office/drawing/2014/main" id="{85CA6715-B025-4A05-983A-C80CC211BAA7}"/>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45</a:t>
            </a:fld>
            <a:endParaRPr lang="sv-SE"/>
          </a:p>
        </p:txBody>
      </p:sp>
    </p:spTree>
    <p:extLst>
      <p:ext uri="{BB962C8B-B14F-4D97-AF65-F5344CB8AC3E}">
        <p14:creationId xmlns:p14="http://schemas.microsoft.com/office/powerpoint/2010/main" val="392921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792D8-6E9B-4AF1-A1B1-BF932834D4E5}"/>
              </a:ext>
            </a:extLst>
          </p:cNvPr>
          <p:cNvSpPr>
            <a:spLocks noGrp="1"/>
          </p:cNvSpPr>
          <p:nvPr>
            <p:ph type="title"/>
          </p:nvPr>
        </p:nvSpPr>
        <p:spPr/>
        <p:txBody>
          <a:bodyPr>
            <a:normAutofit/>
          </a:bodyPr>
          <a:lstStyle/>
          <a:p>
            <a:pPr>
              <a:defRPr/>
            </a:pPr>
            <a:r>
              <a:rPr lang="en-GB" dirty="0">
                <a:latin typeface="+mn-lt"/>
              </a:rPr>
              <a:t>Signage and information</a:t>
            </a:r>
            <a:endParaRPr lang="en-GB" noProof="0" dirty="0">
              <a:latin typeface="+mn-lt"/>
            </a:endParaRPr>
          </a:p>
        </p:txBody>
      </p:sp>
      <p:pic>
        <p:nvPicPr>
          <p:cNvPr id="54275" name="Bildobjekt 3">
            <a:extLst>
              <a:ext uri="{FF2B5EF4-FFF2-40B4-BE49-F238E27FC236}">
                <a16:creationId xmlns:a16="http://schemas.microsoft.com/office/drawing/2014/main" id="{A2FF7D09-DCEC-40EF-8EB1-8F73A5A33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4"/>
          <a:stretch>
            <a:fillRect/>
          </a:stretch>
        </p:blipFill>
        <p:spPr bwMode="auto">
          <a:xfrm>
            <a:off x="1652588" y="1851025"/>
            <a:ext cx="2997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innehåll 4">
            <a:extLst>
              <a:ext uri="{FF2B5EF4-FFF2-40B4-BE49-F238E27FC236}">
                <a16:creationId xmlns:a16="http://schemas.microsoft.com/office/drawing/2014/main" id="{6F40503C-2E23-4980-9E53-66C54E31F248}"/>
              </a:ext>
            </a:extLst>
          </p:cNvPr>
          <p:cNvSpPr>
            <a:spLocks noGrp="1"/>
          </p:cNvSpPr>
          <p:nvPr>
            <p:ph idx="1"/>
          </p:nvPr>
        </p:nvSpPr>
        <p:spPr>
          <a:xfrm>
            <a:off x="4776788" y="1851025"/>
            <a:ext cx="3910012" cy="4549775"/>
          </a:xfrm>
        </p:spPr>
        <p:txBody>
          <a:bodyPr rtlCol="0">
            <a:normAutofit/>
          </a:bodyPr>
          <a:lstStyle/>
          <a:p>
            <a:pPr>
              <a:defRPr/>
            </a:pPr>
            <a:r>
              <a:rPr lang="en-US" sz="2000" dirty="0"/>
              <a:t>If risk assessment shows that the work does not present a risk of exposure to other workers, the sign may be omitted.</a:t>
            </a:r>
          </a:p>
          <a:p>
            <a:pPr>
              <a:defRPr/>
            </a:pPr>
            <a:r>
              <a:rPr lang="en-US" sz="2000" dirty="0"/>
              <a:t>It is the employer's obligation that employer know the risks</a:t>
            </a:r>
            <a:endParaRPr lang="en-GB" sz="2000" noProof="0" dirty="0">
              <a:latin typeface="+mn-lt"/>
            </a:endParaRPr>
          </a:p>
          <a:p>
            <a:pPr eaLnBrk="1" hangingPunct="1">
              <a:defRPr/>
            </a:pPr>
            <a:endParaRPr lang="en-GB" sz="2000" noProof="0" dirty="0">
              <a:latin typeface="+mn-lt"/>
            </a:endParaRPr>
          </a:p>
        </p:txBody>
      </p:sp>
      <p:sp>
        <p:nvSpPr>
          <p:cNvPr id="3" name="Platshållare för datum 2">
            <a:extLst>
              <a:ext uri="{FF2B5EF4-FFF2-40B4-BE49-F238E27FC236}">
                <a16:creationId xmlns:a16="http://schemas.microsoft.com/office/drawing/2014/main" id="{885D57B4-AEE7-48FC-A2D1-94D4FBE89EE0}"/>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D921425E-9AB4-443D-BA1A-3CE9B09BD07B}"/>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37D418B0-842A-4940-8B2A-DD8C1459CAF9}"/>
              </a:ext>
            </a:extLst>
          </p:cNvPr>
          <p:cNvSpPr>
            <a:spLocks noGrp="1"/>
          </p:cNvSpPr>
          <p:nvPr>
            <p:ph type="sldNum" sz="quarter" idx="12"/>
          </p:nvPr>
        </p:nvSpPr>
        <p:spPr/>
        <p:txBody>
          <a:bodyPr/>
          <a:lstStyle/>
          <a:p>
            <a:fld id="{24B771AD-66DB-4BE0-9BC9-42B41F4325E8}" type="slidenum">
              <a:rPr lang="sv-SE" smtClean="0"/>
              <a:pPr/>
              <a:t>46</a:t>
            </a:fld>
            <a:endParaRPr lang="sv-SE"/>
          </a:p>
        </p:txBody>
      </p:sp>
    </p:spTree>
    <p:extLst>
      <p:ext uri="{BB962C8B-B14F-4D97-AF65-F5344CB8AC3E}">
        <p14:creationId xmlns:p14="http://schemas.microsoft.com/office/powerpoint/2010/main" val="1832565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00FB32-86FB-47C7-BFCE-2B65DCFB09AA}"/>
              </a:ext>
            </a:extLst>
          </p:cNvPr>
          <p:cNvSpPr>
            <a:spLocks noGrp="1"/>
          </p:cNvSpPr>
          <p:nvPr>
            <p:ph idx="1"/>
          </p:nvPr>
        </p:nvSpPr>
        <p:spPr>
          <a:xfrm>
            <a:off x="1446213" y="1738313"/>
            <a:ext cx="6899275" cy="2955925"/>
          </a:xfrm>
        </p:spPr>
        <p:txBody>
          <a:bodyPr rtlCol="0">
            <a:normAutofit fontScale="92500" lnSpcReduction="20000"/>
          </a:bodyPr>
          <a:lstStyle/>
          <a:p>
            <a:pPr marL="0" indent="0">
              <a:buNone/>
              <a:defRPr/>
            </a:pPr>
            <a:r>
              <a:rPr lang="en-US" sz="2400" dirty="0"/>
              <a:t>For exposure to chemical products labelled with H317 or H334 because of the content of:</a:t>
            </a:r>
          </a:p>
          <a:p>
            <a:pPr>
              <a:lnSpc>
                <a:spcPct val="110000"/>
              </a:lnSpc>
              <a:buFont typeface="+mj-lt"/>
              <a:buAutoNum type="arabicPeriod"/>
              <a:defRPr/>
            </a:pPr>
            <a:r>
              <a:rPr lang="en-GB" sz="2400" dirty="0" err="1"/>
              <a:t>Diisocyanates</a:t>
            </a:r>
            <a:r>
              <a:rPr lang="en-GB" sz="2400" dirty="0"/>
              <a:t> </a:t>
            </a:r>
          </a:p>
          <a:p>
            <a:pPr>
              <a:lnSpc>
                <a:spcPct val="110000"/>
              </a:lnSpc>
              <a:buFont typeface="+mj-lt"/>
              <a:buAutoNum type="arabicPeriod"/>
              <a:defRPr/>
            </a:pPr>
            <a:r>
              <a:rPr lang="en-GB" sz="2400" dirty="0"/>
              <a:t>Epoxy plastic components</a:t>
            </a:r>
          </a:p>
          <a:p>
            <a:pPr>
              <a:lnSpc>
                <a:spcPct val="110000"/>
              </a:lnSpc>
              <a:buFont typeface="+mj-lt"/>
              <a:buAutoNum type="arabicPeriod"/>
              <a:defRPr/>
            </a:pPr>
            <a:r>
              <a:rPr lang="en-GB" sz="2400" dirty="0"/>
              <a:t>Organic acid anhydrides</a:t>
            </a:r>
          </a:p>
          <a:p>
            <a:pPr>
              <a:lnSpc>
                <a:spcPct val="110000"/>
              </a:lnSpc>
              <a:buFont typeface="+mj-lt"/>
              <a:buAutoNum type="arabicPeriod"/>
              <a:defRPr/>
            </a:pPr>
            <a:r>
              <a:rPr lang="en-GB" sz="2400" dirty="0"/>
              <a:t>Formaldehyde resins</a:t>
            </a:r>
          </a:p>
          <a:p>
            <a:pPr>
              <a:lnSpc>
                <a:spcPct val="110000"/>
              </a:lnSpc>
              <a:buFont typeface="+mj-lt"/>
              <a:buAutoNum type="arabicPeriod"/>
              <a:defRPr/>
            </a:pPr>
            <a:r>
              <a:rPr lang="en-GB" sz="2400" noProof="0" dirty="0" err="1">
                <a:latin typeface="+mn-lt"/>
              </a:rPr>
              <a:t>Methylacrylates</a:t>
            </a:r>
            <a:endParaRPr lang="en-GB" sz="2400" noProof="0" dirty="0">
              <a:latin typeface="+mn-lt"/>
            </a:endParaRPr>
          </a:p>
          <a:p>
            <a:pPr marL="342900" indent="-342900" eaLnBrk="1" hangingPunct="1">
              <a:lnSpc>
                <a:spcPct val="110000"/>
              </a:lnSpc>
              <a:buFont typeface="+mj-lt"/>
              <a:buAutoNum type="arabicPeriod"/>
              <a:defRPr/>
            </a:pPr>
            <a:r>
              <a:rPr lang="en-GB" sz="2400" noProof="0" dirty="0">
                <a:latin typeface="+mn-lt"/>
              </a:rPr>
              <a:t>Acrylates </a:t>
            </a:r>
          </a:p>
          <a:p>
            <a:pPr marL="0" indent="0" eaLnBrk="1" hangingPunct="1">
              <a:buFont typeface="Arial" panose="020B0604020202020204" pitchFamily="34" charset="0"/>
              <a:buNone/>
              <a:defRPr/>
            </a:pPr>
            <a:endParaRPr lang="en-GB" noProof="0" dirty="0">
              <a:latin typeface="+mn-lt"/>
            </a:endParaRPr>
          </a:p>
          <a:p>
            <a:pPr marL="0" indent="0" eaLnBrk="1" hangingPunct="1">
              <a:buFont typeface="Arial" panose="020B0604020202020204" pitchFamily="34" charset="0"/>
              <a:buNone/>
              <a:defRPr/>
            </a:pPr>
            <a:endParaRPr lang="en-GB" noProof="0" dirty="0">
              <a:latin typeface="+mn-lt"/>
            </a:endParaRPr>
          </a:p>
        </p:txBody>
      </p:sp>
      <p:sp>
        <p:nvSpPr>
          <p:cNvPr id="4" name="Rubrik 3">
            <a:extLst>
              <a:ext uri="{FF2B5EF4-FFF2-40B4-BE49-F238E27FC236}">
                <a16:creationId xmlns:a16="http://schemas.microsoft.com/office/drawing/2014/main" id="{DB4FD455-C508-4450-BE92-63568E72922B}"/>
              </a:ext>
            </a:extLst>
          </p:cNvPr>
          <p:cNvSpPr>
            <a:spLocks noGrp="1"/>
          </p:cNvSpPr>
          <p:nvPr>
            <p:ph type="title"/>
          </p:nvPr>
        </p:nvSpPr>
        <p:spPr/>
        <p:txBody>
          <a:bodyPr vert="horz" lIns="91440" tIns="45720" rIns="91440" bIns="45720" rtlCol="0" anchor="ctr">
            <a:normAutofit/>
          </a:bodyPr>
          <a:lstStyle/>
          <a:p>
            <a:r>
              <a:rPr lang="en-GB" dirty="0">
                <a:latin typeface="+mn-lt"/>
              </a:rPr>
              <a:t>Training requirements</a:t>
            </a:r>
            <a:endParaRPr lang="en-GB" noProof="0" dirty="0">
              <a:latin typeface="+mn-lt"/>
            </a:endParaRPr>
          </a:p>
        </p:txBody>
      </p:sp>
      <p:pic>
        <p:nvPicPr>
          <p:cNvPr id="56324" name="Bildobjekt 37">
            <a:extLst>
              <a:ext uri="{FF2B5EF4-FFF2-40B4-BE49-F238E27FC236}">
                <a16:creationId xmlns:a16="http://schemas.microsoft.com/office/drawing/2014/main" id="{85333B3D-7F01-4766-8E36-B2F7CFE0A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3913188"/>
            <a:ext cx="9636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ktangel 7">
            <a:extLst>
              <a:ext uri="{FF2B5EF4-FFF2-40B4-BE49-F238E27FC236}">
                <a16:creationId xmlns:a16="http://schemas.microsoft.com/office/drawing/2014/main" id="{DD3FCD11-2A31-4457-BD48-80FA69A45DCC}"/>
              </a:ext>
            </a:extLst>
          </p:cNvPr>
          <p:cNvSpPr>
            <a:spLocks noChangeArrowheads="1"/>
          </p:cNvSpPr>
          <p:nvPr/>
        </p:nvSpPr>
        <p:spPr bwMode="auto">
          <a:xfrm>
            <a:off x="5691188" y="3533775"/>
            <a:ext cx="3711575" cy="140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27263" algn="l"/>
              </a:tabLst>
              <a:defRPr>
                <a:solidFill>
                  <a:schemeClr val="tx1"/>
                </a:solidFill>
                <a:latin typeface="Arial" panose="020B0604020202020204" pitchFamily="34" charset="0"/>
              </a:defRPr>
            </a:lvl1pPr>
            <a:lvl2pPr marL="742950" indent="-285750">
              <a:tabLst>
                <a:tab pos="2227263" algn="l"/>
              </a:tabLst>
              <a:defRPr>
                <a:solidFill>
                  <a:schemeClr val="tx1"/>
                </a:solidFill>
                <a:latin typeface="Arial" panose="020B0604020202020204" pitchFamily="34" charset="0"/>
              </a:defRPr>
            </a:lvl2pPr>
            <a:lvl3pPr marL="1143000" indent="-228600">
              <a:tabLst>
                <a:tab pos="2227263" algn="l"/>
              </a:tabLst>
              <a:defRPr>
                <a:solidFill>
                  <a:schemeClr val="tx1"/>
                </a:solidFill>
                <a:latin typeface="Arial" panose="020B0604020202020204" pitchFamily="34" charset="0"/>
              </a:defRPr>
            </a:lvl3pPr>
            <a:lvl4pPr marL="1600200" indent="-228600">
              <a:tabLst>
                <a:tab pos="2227263" algn="l"/>
              </a:tabLst>
              <a:defRPr>
                <a:solidFill>
                  <a:schemeClr val="tx1"/>
                </a:solidFill>
                <a:latin typeface="Arial" panose="020B0604020202020204" pitchFamily="34" charset="0"/>
              </a:defRPr>
            </a:lvl4pPr>
            <a:lvl5pPr marL="2057400" indent="-228600">
              <a:tabLst>
                <a:tab pos="2227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27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27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27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27263" algn="l"/>
              </a:tabLst>
              <a:defRPr>
                <a:solidFill>
                  <a:schemeClr val="tx1"/>
                </a:solidFill>
                <a:latin typeface="Arial" panose="020B0604020202020204" pitchFamily="34" charset="0"/>
              </a:defRPr>
            </a:lvl9pPr>
          </a:lstStyle>
          <a:p>
            <a:pPr>
              <a:lnSpc>
                <a:spcPct val="115000"/>
              </a:lnSpc>
              <a:spcAft>
                <a:spcPts val="450"/>
              </a:spcAft>
            </a:pPr>
            <a:r>
              <a:rPr lang="sv-SE" altLang="sv-SE" b="1" dirty="0" err="1">
                <a:ea typeface="Calibri" panose="020F0502020204030204" pitchFamily="34" charset="0"/>
                <a:cs typeface="Arial" panose="020B0604020202020204" pitchFamily="34" charset="0"/>
              </a:rPr>
              <a:t>Danger</a:t>
            </a:r>
            <a:endParaRPr lang="sv-SE" altLang="sv-SE" b="1" dirty="0">
              <a:ea typeface="Calibri" panose="020F0502020204030204" pitchFamily="34" charset="0"/>
              <a:cs typeface="Arial" panose="020B0604020202020204" pitchFamily="34" charset="0"/>
            </a:endParaRPr>
          </a:p>
          <a:p>
            <a:pPr>
              <a:lnSpc>
                <a:spcPct val="115000"/>
              </a:lnSpc>
              <a:spcAft>
                <a:spcPts val="750"/>
              </a:spcAft>
            </a:pPr>
            <a:r>
              <a:rPr lang="sv-SE" altLang="sv-SE" dirty="0">
                <a:ea typeface="Calibri" panose="020F0502020204030204" pitchFamily="34" charset="0"/>
                <a:cs typeface="Arial" panose="020B0604020202020204" pitchFamily="34" charset="0"/>
              </a:rPr>
              <a:t>H334: </a:t>
            </a:r>
            <a:r>
              <a:rPr lang="en-US" dirty="0"/>
              <a:t>May cause allergy or asthma symptoms or breathing difficulties if inhaled </a:t>
            </a:r>
            <a:endParaRPr lang="sv-SE" altLang="sv-SE" dirty="0">
              <a:ea typeface="Calibri" panose="020F0502020204030204" pitchFamily="34" charset="0"/>
              <a:cs typeface="Arial" panose="020B0604020202020204" pitchFamily="34" charset="0"/>
            </a:endParaRPr>
          </a:p>
        </p:txBody>
      </p:sp>
      <p:sp>
        <p:nvSpPr>
          <p:cNvPr id="56326" name="Rektangel 9">
            <a:extLst>
              <a:ext uri="{FF2B5EF4-FFF2-40B4-BE49-F238E27FC236}">
                <a16:creationId xmlns:a16="http://schemas.microsoft.com/office/drawing/2014/main" id="{866FFA3A-4EF9-48B6-B6B7-B3827DC766C6}"/>
              </a:ext>
            </a:extLst>
          </p:cNvPr>
          <p:cNvSpPr>
            <a:spLocks noChangeArrowheads="1"/>
          </p:cNvSpPr>
          <p:nvPr/>
        </p:nvSpPr>
        <p:spPr bwMode="auto">
          <a:xfrm>
            <a:off x="5691188" y="5256213"/>
            <a:ext cx="33480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27263" algn="l"/>
              </a:tabLst>
              <a:defRPr>
                <a:solidFill>
                  <a:schemeClr val="tx1"/>
                </a:solidFill>
                <a:latin typeface="Arial" panose="020B0604020202020204" pitchFamily="34" charset="0"/>
              </a:defRPr>
            </a:lvl1pPr>
            <a:lvl2pPr marL="742950" indent="-285750">
              <a:tabLst>
                <a:tab pos="2227263" algn="l"/>
              </a:tabLst>
              <a:defRPr>
                <a:solidFill>
                  <a:schemeClr val="tx1"/>
                </a:solidFill>
                <a:latin typeface="Arial" panose="020B0604020202020204" pitchFamily="34" charset="0"/>
              </a:defRPr>
            </a:lvl2pPr>
            <a:lvl3pPr marL="1143000" indent="-228600">
              <a:tabLst>
                <a:tab pos="2227263" algn="l"/>
              </a:tabLst>
              <a:defRPr>
                <a:solidFill>
                  <a:schemeClr val="tx1"/>
                </a:solidFill>
                <a:latin typeface="Arial" panose="020B0604020202020204" pitchFamily="34" charset="0"/>
              </a:defRPr>
            </a:lvl3pPr>
            <a:lvl4pPr marL="1600200" indent="-228600">
              <a:tabLst>
                <a:tab pos="2227263" algn="l"/>
              </a:tabLst>
              <a:defRPr>
                <a:solidFill>
                  <a:schemeClr val="tx1"/>
                </a:solidFill>
                <a:latin typeface="Arial" panose="020B0604020202020204" pitchFamily="34" charset="0"/>
              </a:defRPr>
            </a:lvl4pPr>
            <a:lvl5pPr marL="2057400" indent="-228600">
              <a:tabLst>
                <a:tab pos="2227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27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27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27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27263" algn="l"/>
              </a:tabLst>
              <a:defRPr>
                <a:solidFill>
                  <a:schemeClr val="tx1"/>
                </a:solidFill>
                <a:latin typeface="Arial" panose="020B0604020202020204" pitchFamily="34" charset="0"/>
              </a:defRPr>
            </a:lvl9pPr>
          </a:lstStyle>
          <a:p>
            <a:pPr>
              <a:lnSpc>
                <a:spcPct val="115000"/>
              </a:lnSpc>
              <a:spcAft>
                <a:spcPts val="450"/>
              </a:spcAft>
            </a:pPr>
            <a:r>
              <a:rPr lang="sv-SE" altLang="sv-SE" b="1" dirty="0" err="1">
                <a:ea typeface="Calibri" panose="020F0502020204030204" pitchFamily="34" charset="0"/>
                <a:cs typeface="Arial" panose="020B0604020202020204" pitchFamily="34" charset="0"/>
              </a:rPr>
              <a:t>Warning</a:t>
            </a:r>
            <a:endParaRPr lang="sv-SE" altLang="sv-SE" b="1" dirty="0">
              <a:ea typeface="Calibri" panose="020F0502020204030204" pitchFamily="34" charset="0"/>
              <a:cs typeface="Arial" panose="020B0604020202020204" pitchFamily="34" charset="0"/>
            </a:endParaRPr>
          </a:p>
          <a:p>
            <a:pPr>
              <a:lnSpc>
                <a:spcPct val="115000"/>
              </a:lnSpc>
              <a:spcAft>
                <a:spcPts val="750"/>
              </a:spcAft>
            </a:pPr>
            <a:r>
              <a:rPr lang="sv-SE" altLang="sv-SE" dirty="0">
                <a:ea typeface="Calibri" panose="020F0502020204030204" pitchFamily="34" charset="0"/>
                <a:cs typeface="Arial" panose="020B0604020202020204" pitchFamily="34" charset="0"/>
              </a:rPr>
              <a:t>H317: </a:t>
            </a:r>
            <a:r>
              <a:rPr lang="en-US" altLang="sv-SE" dirty="0">
                <a:ea typeface="Calibri" panose="020F0502020204030204" pitchFamily="34" charset="0"/>
                <a:cs typeface="Arial" panose="020B0604020202020204" pitchFamily="34" charset="0"/>
              </a:rPr>
              <a:t>May cause an allergic skin reaction.</a:t>
            </a:r>
            <a:endParaRPr lang="sv-SE" altLang="sv-SE" dirty="0">
              <a:ea typeface="Calibri" panose="020F0502020204030204" pitchFamily="34" charset="0"/>
              <a:cs typeface="Arial" panose="020B0604020202020204" pitchFamily="34" charset="0"/>
            </a:endParaRPr>
          </a:p>
        </p:txBody>
      </p:sp>
      <p:pic>
        <p:nvPicPr>
          <p:cNvPr id="56327" name="Bildobjekt 10">
            <a:extLst>
              <a:ext uri="{FF2B5EF4-FFF2-40B4-BE49-F238E27FC236}">
                <a16:creationId xmlns:a16="http://schemas.microsoft.com/office/drawing/2014/main" id="{603841A9-D6E4-473F-982E-63A54CAD3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5124450"/>
            <a:ext cx="9636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37E68236-391D-481B-B87D-B5978E00072F}"/>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BA46F03B-F0CC-44A3-9EBF-F11DD25AF6A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BEFAD0AA-779B-431B-A0A9-3D03B279B6D8}"/>
              </a:ext>
            </a:extLst>
          </p:cNvPr>
          <p:cNvSpPr>
            <a:spLocks noGrp="1"/>
          </p:cNvSpPr>
          <p:nvPr>
            <p:ph type="sldNum" sz="quarter" idx="12"/>
          </p:nvPr>
        </p:nvSpPr>
        <p:spPr/>
        <p:txBody>
          <a:bodyPr/>
          <a:lstStyle/>
          <a:p>
            <a:fld id="{24B771AD-66DB-4BE0-9BC9-42B41F4325E8}" type="slidenum">
              <a:rPr lang="sv-SE" smtClean="0"/>
              <a:pPr/>
              <a:t>47</a:t>
            </a:fld>
            <a:endParaRPr lang="sv-SE"/>
          </a:p>
        </p:txBody>
      </p:sp>
    </p:spTree>
    <p:extLst>
      <p:ext uri="{BB962C8B-B14F-4D97-AF65-F5344CB8AC3E}">
        <p14:creationId xmlns:p14="http://schemas.microsoft.com/office/powerpoint/2010/main" val="1521272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C5EB8AE-C08C-4BC9-BE42-4DA1425CFF31}"/>
              </a:ext>
            </a:extLst>
          </p:cNvPr>
          <p:cNvSpPr>
            <a:spLocks noGrp="1"/>
          </p:cNvSpPr>
          <p:nvPr>
            <p:ph idx="1"/>
          </p:nvPr>
        </p:nvSpPr>
        <p:spPr>
          <a:xfrm>
            <a:off x="700088" y="1541463"/>
            <a:ext cx="8086725" cy="3622675"/>
          </a:xfrm>
        </p:spPr>
        <p:txBody>
          <a:bodyPr rtlCol="0">
            <a:normAutofit lnSpcReduction="10000"/>
          </a:bodyPr>
          <a:lstStyle/>
          <a:p>
            <a:pPr>
              <a:defRPr/>
            </a:pPr>
            <a:r>
              <a:rPr lang="en-US" sz="2400" dirty="0"/>
              <a:t>The training must include information on the risks involved and the security measures that may be needed for the work to be carried out safely.</a:t>
            </a:r>
          </a:p>
          <a:p>
            <a:pPr>
              <a:defRPr/>
            </a:pPr>
            <a:endParaRPr lang="en-GB" sz="2400" noProof="0" dirty="0">
              <a:latin typeface="+mn-lt"/>
            </a:endParaRPr>
          </a:p>
          <a:p>
            <a:pPr>
              <a:defRPr/>
            </a:pPr>
            <a:r>
              <a:rPr lang="en-US" sz="2400" dirty="0"/>
              <a:t>The training must be certified by a maximum of five years old training certificate.</a:t>
            </a:r>
            <a:br>
              <a:rPr lang="en-GB" sz="2400" noProof="0" dirty="0">
                <a:latin typeface="+mn-lt"/>
              </a:rPr>
            </a:br>
            <a:endParaRPr lang="en-GB" sz="2400" noProof="0" dirty="0">
              <a:latin typeface="+mn-lt"/>
            </a:endParaRPr>
          </a:p>
          <a:p>
            <a:pPr>
              <a:defRPr/>
            </a:pPr>
            <a:r>
              <a:rPr lang="en-US" sz="2400" dirty="0"/>
              <a:t>Employers who allow someone to work without having completed their education must pay a </a:t>
            </a:r>
            <a:r>
              <a:rPr lang="en-US" sz="2400" u="sng" dirty="0">
                <a:solidFill>
                  <a:srgbClr val="FF0000"/>
                </a:solidFill>
              </a:rPr>
              <a:t>penalty fee </a:t>
            </a:r>
            <a:r>
              <a:rPr lang="en-US" sz="2400" dirty="0"/>
              <a:t>of 10 000 SEK per worker without training certificate.</a:t>
            </a:r>
            <a:endParaRPr lang="en-GB" noProof="0" dirty="0">
              <a:latin typeface="+mn-lt"/>
            </a:endParaRPr>
          </a:p>
        </p:txBody>
      </p:sp>
      <p:sp>
        <p:nvSpPr>
          <p:cNvPr id="6" name="Rubrik 3">
            <a:extLst>
              <a:ext uri="{FF2B5EF4-FFF2-40B4-BE49-F238E27FC236}">
                <a16:creationId xmlns:a16="http://schemas.microsoft.com/office/drawing/2014/main" id="{E5D6CDAE-64E9-442E-83A6-69BECC8E5F67}"/>
              </a:ext>
            </a:extLst>
          </p:cNvPr>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err="1">
                <a:latin typeface="+mn-lt"/>
              </a:rPr>
              <a:t>Training</a:t>
            </a:r>
            <a:r>
              <a:rPr lang="sv-SE" dirty="0">
                <a:latin typeface="+mn-lt"/>
              </a:rPr>
              <a:t> </a:t>
            </a:r>
            <a:r>
              <a:rPr lang="sv-SE" dirty="0" err="1">
                <a:latin typeface="+mn-lt"/>
              </a:rPr>
              <a:t>requirements</a:t>
            </a:r>
            <a:endParaRPr lang="sv-SE" dirty="0">
              <a:latin typeface="+mn-lt"/>
            </a:endParaRPr>
          </a:p>
        </p:txBody>
      </p:sp>
      <p:sp>
        <p:nvSpPr>
          <p:cNvPr id="2" name="Platshållare för datum 1">
            <a:extLst>
              <a:ext uri="{FF2B5EF4-FFF2-40B4-BE49-F238E27FC236}">
                <a16:creationId xmlns:a16="http://schemas.microsoft.com/office/drawing/2014/main" id="{4F4FF256-5887-448D-A862-968823305F91}"/>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F9EC4BE6-F285-4549-86E5-F485311C47E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58B700CE-9CA0-4B68-8073-EBF5BD15E888}"/>
              </a:ext>
            </a:extLst>
          </p:cNvPr>
          <p:cNvSpPr>
            <a:spLocks noGrp="1"/>
          </p:cNvSpPr>
          <p:nvPr>
            <p:ph type="sldNum" sz="quarter" idx="12"/>
          </p:nvPr>
        </p:nvSpPr>
        <p:spPr/>
        <p:txBody>
          <a:bodyPr/>
          <a:lstStyle/>
          <a:p>
            <a:fld id="{24B771AD-66DB-4BE0-9BC9-42B41F4325E8}" type="slidenum">
              <a:rPr lang="sv-SE" smtClean="0"/>
              <a:pPr/>
              <a:t>48</a:t>
            </a:fld>
            <a:endParaRPr lang="sv-SE"/>
          </a:p>
        </p:txBody>
      </p:sp>
    </p:spTree>
    <p:extLst>
      <p:ext uri="{BB962C8B-B14F-4D97-AF65-F5344CB8AC3E}">
        <p14:creationId xmlns:p14="http://schemas.microsoft.com/office/powerpoint/2010/main" val="2975526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B5851-782E-4869-9B0D-80DBB84B2270}"/>
              </a:ext>
            </a:extLst>
          </p:cNvPr>
          <p:cNvSpPr>
            <a:spLocks noGrp="1"/>
          </p:cNvSpPr>
          <p:nvPr>
            <p:ph type="title"/>
          </p:nvPr>
        </p:nvSpPr>
        <p:spPr/>
        <p:txBody>
          <a:bodyPr/>
          <a:lstStyle/>
          <a:p>
            <a:pPr eaLnBrk="1" hangingPunct="1">
              <a:defRPr/>
            </a:pPr>
            <a:r>
              <a:rPr lang="en-GB" noProof="0" dirty="0">
                <a:latin typeface="+mn-lt"/>
              </a:rPr>
              <a:t>Medical examination</a:t>
            </a:r>
          </a:p>
        </p:txBody>
      </p:sp>
      <p:sp>
        <p:nvSpPr>
          <p:cNvPr id="3" name="Platshållare för innehåll 2">
            <a:extLst>
              <a:ext uri="{FF2B5EF4-FFF2-40B4-BE49-F238E27FC236}">
                <a16:creationId xmlns:a16="http://schemas.microsoft.com/office/drawing/2014/main" id="{F3AEAF93-9688-4CEE-9BFC-CEDF32C1044D}"/>
              </a:ext>
            </a:extLst>
          </p:cNvPr>
          <p:cNvSpPr>
            <a:spLocks noGrp="1"/>
          </p:cNvSpPr>
          <p:nvPr>
            <p:ph idx="1"/>
          </p:nvPr>
        </p:nvSpPr>
        <p:spPr/>
        <p:txBody>
          <a:bodyPr rtlCol="0">
            <a:normAutofit/>
          </a:bodyPr>
          <a:lstStyle/>
          <a:p>
            <a:pPr>
              <a:lnSpc>
                <a:spcPct val="120000"/>
              </a:lnSpc>
              <a:defRPr/>
            </a:pPr>
            <a:r>
              <a:rPr lang="en-US" sz="2400" dirty="0"/>
              <a:t>The employer shall </a:t>
            </a:r>
            <a:r>
              <a:rPr lang="en-US" sz="2400" u="sng" dirty="0"/>
              <a:t>offer a</a:t>
            </a:r>
            <a:r>
              <a:rPr lang="en-US" sz="2400" dirty="0"/>
              <a:t> medical examination for employees who are or will be employed in work with</a:t>
            </a:r>
            <a:endParaRPr lang="en-GB" sz="2400" noProof="0" dirty="0">
              <a:latin typeface="+mn-lt"/>
            </a:endParaRPr>
          </a:p>
          <a:p>
            <a:pPr lvl="1" eaLnBrk="1" hangingPunct="1">
              <a:lnSpc>
                <a:spcPct val="120000"/>
              </a:lnSpc>
              <a:defRPr/>
            </a:pPr>
            <a:r>
              <a:rPr lang="en-GB" sz="2000" noProof="0" dirty="0">
                <a:latin typeface="+mn-lt"/>
              </a:rPr>
              <a:t>Epoxy resins</a:t>
            </a:r>
          </a:p>
          <a:p>
            <a:pPr lvl="1">
              <a:lnSpc>
                <a:spcPct val="120000"/>
              </a:lnSpc>
              <a:defRPr/>
            </a:pPr>
            <a:r>
              <a:rPr lang="en-GB" sz="2000" dirty="0"/>
              <a:t>Formaldehyde resins</a:t>
            </a:r>
          </a:p>
          <a:p>
            <a:pPr lvl="1">
              <a:lnSpc>
                <a:spcPct val="120000"/>
              </a:lnSpc>
              <a:defRPr/>
            </a:pPr>
            <a:r>
              <a:rPr lang="en-GB" sz="2000" dirty="0" err="1"/>
              <a:t>Methacrylates</a:t>
            </a:r>
            <a:r>
              <a:rPr lang="en-GB" sz="2000" dirty="0"/>
              <a:t> </a:t>
            </a:r>
            <a:r>
              <a:rPr lang="en-GB" sz="2000" noProof="0" dirty="0">
                <a:latin typeface="+mn-lt"/>
              </a:rPr>
              <a:t>labelled H317 or H334</a:t>
            </a:r>
          </a:p>
          <a:p>
            <a:pPr lvl="1" eaLnBrk="1" hangingPunct="1">
              <a:lnSpc>
                <a:spcPct val="120000"/>
              </a:lnSpc>
              <a:defRPr/>
            </a:pPr>
            <a:r>
              <a:rPr lang="en-GB" sz="2000" noProof="0" dirty="0">
                <a:latin typeface="+mn-lt"/>
              </a:rPr>
              <a:t>Acrylates labelled H317 or H334</a:t>
            </a:r>
          </a:p>
          <a:p>
            <a:pPr eaLnBrk="1" hangingPunct="1">
              <a:defRPr/>
            </a:pPr>
            <a:endParaRPr lang="en-GB" sz="2400" noProof="0" dirty="0">
              <a:latin typeface="+mn-lt"/>
            </a:endParaRPr>
          </a:p>
          <a:p>
            <a:pPr marL="0" indent="0" eaLnBrk="1" hangingPunct="1">
              <a:buFont typeface="Arial" panose="020B0604020202020204" pitchFamily="34" charset="0"/>
              <a:buNone/>
              <a:defRPr/>
            </a:pPr>
            <a:endParaRPr lang="en-GB" noProof="0" dirty="0">
              <a:latin typeface="+mn-lt"/>
            </a:endParaRPr>
          </a:p>
        </p:txBody>
      </p:sp>
      <p:sp>
        <p:nvSpPr>
          <p:cNvPr id="4" name="Platshållare för datum 3">
            <a:extLst>
              <a:ext uri="{FF2B5EF4-FFF2-40B4-BE49-F238E27FC236}">
                <a16:creationId xmlns:a16="http://schemas.microsoft.com/office/drawing/2014/main" id="{3D3CD3CD-AC09-4F20-84E6-2A65CED4D5EE}"/>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B5CEB9FD-29BC-49D8-9EEF-A447619C2DA9}"/>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29653E50-C702-4B9F-89ED-316A10D4D991}"/>
              </a:ext>
            </a:extLst>
          </p:cNvPr>
          <p:cNvSpPr>
            <a:spLocks noGrp="1"/>
          </p:cNvSpPr>
          <p:nvPr>
            <p:ph type="sldNum" sz="quarter" idx="12"/>
          </p:nvPr>
        </p:nvSpPr>
        <p:spPr/>
        <p:txBody>
          <a:bodyPr/>
          <a:lstStyle/>
          <a:p>
            <a:fld id="{24B771AD-66DB-4BE0-9BC9-42B41F4325E8}" type="slidenum">
              <a:rPr lang="sv-SE" smtClean="0"/>
              <a:pPr/>
              <a:t>49</a:t>
            </a:fld>
            <a:endParaRPr lang="sv-SE"/>
          </a:p>
        </p:txBody>
      </p:sp>
    </p:spTree>
    <p:extLst>
      <p:ext uri="{BB962C8B-B14F-4D97-AF65-F5344CB8AC3E}">
        <p14:creationId xmlns:p14="http://schemas.microsoft.com/office/powerpoint/2010/main" val="2126976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ACADD-F4CA-43A8-A6FB-F03F3CE1C8FE}"/>
              </a:ext>
            </a:extLst>
          </p:cNvPr>
          <p:cNvSpPr>
            <a:spLocks noGrp="1"/>
          </p:cNvSpPr>
          <p:nvPr>
            <p:ph type="title"/>
          </p:nvPr>
        </p:nvSpPr>
        <p:spPr/>
        <p:txBody>
          <a:bodyPr/>
          <a:lstStyle/>
          <a:p>
            <a:r>
              <a:rPr lang="en-GB" dirty="0"/>
              <a:t>Components of synthetic resins</a:t>
            </a:r>
            <a:endParaRPr lang="en-GB" noProof="0" dirty="0"/>
          </a:p>
        </p:txBody>
      </p:sp>
      <p:sp>
        <p:nvSpPr>
          <p:cNvPr id="3" name="Platshållare för text 2">
            <a:extLst>
              <a:ext uri="{FF2B5EF4-FFF2-40B4-BE49-F238E27FC236}">
                <a16:creationId xmlns:a16="http://schemas.microsoft.com/office/drawing/2014/main" id="{80C121BE-3A89-4D2B-9FC9-D5F12D405B50}"/>
              </a:ext>
            </a:extLst>
          </p:cNvPr>
          <p:cNvSpPr>
            <a:spLocks noGrp="1"/>
          </p:cNvSpPr>
          <p:nvPr>
            <p:ph type="body" sz="half" idx="1"/>
          </p:nvPr>
        </p:nvSpPr>
        <p:spPr>
          <a:xfrm>
            <a:off x="685800" y="1981200"/>
            <a:ext cx="7198568" cy="4114800"/>
          </a:xfrm>
        </p:spPr>
        <p:txBody>
          <a:bodyPr/>
          <a:lstStyle/>
          <a:p>
            <a:r>
              <a:rPr lang="en-GB" dirty="0"/>
              <a:t>Allergenic</a:t>
            </a:r>
            <a:endParaRPr lang="en-GB" noProof="0" dirty="0"/>
          </a:p>
          <a:p>
            <a:r>
              <a:rPr lang="en-GB" dirty="0"/>
              <a:t>Training requirements</a:t>
            </a:r>
          </a:p>
          <a:p>
            <a:pPr lvl="1"/>
            <a:r>
              <a:rPr lang="en-US" dirty="0"/>
              <a:t>To handle the product safely for oneself and for others.</a:t>
            </a:r>
          </a:p>
          <a:p>
            <a:r>
              <a:rPr lang="en-GB" dirty="0"/>
              <a:t>Medical examinations</a:t>
            </a:r>
            <a:endParaRPr lang="en-GB" noProof="0" dirty="0"/>
          </a:p>
          <a:p>
            <a:pPr lvl="1"/>
            <a:endParaRPr lang="en-GB" noProof="0" dirty="0"/>
          </a:p>
        </p:txBody>
      </p:sp>
      <p:sp>
        <p:nvSpPr>
          <p:cNvPr id="5" name="Platshållare för datum 4">
            <a:extLst>
              <a:ext uri="{FF2B5EF4-FFF2-40B4-BE49-F238E27FC236}">
                <a16:creationId xmlns:a16="http://schemas.microsoft.com/office/drawing/2014/main" id="{3658C3F0-59C3-42F1-9F44-13A209E2FA82}"/>
              </a:ext>
            </a:extLst>
          </p:cNvPr>
          <p:cNvSpPr>
            <a:spLocks noGrp="1"/>
          </p:cNvSpPr>
          <p:nvPr>
            <p:ph type="dt" sz="half" idx="10"/>
          </p:nvPr>
        </p:nvSpPr>
        <p:spPr/>
        <p:txBody>
          <a:bodyPr/>
          <a:lstStyle/>
          <a:p>
            <a:pPr>
              <a:defRPr/>
            </a:pPr>
            <a:r>
              <a:rPr lang="sv-SE"/>
              <a:t>June 2018</a:t>
            </a:r>
          </a:p>
        </p:txBody>
      </p:sp>
      <p:sp>
        <p:nvSpPr>
          <p:cNvPr id="6" name="Platshållare för sidfot 5">
            <a:extLst>
              <a:ext uri="{FF2B5EF4-FFF2-40B4-BE49-F238E27FC236}">
                <a16:creationId xmlns:a16="http://schemas.microsoft.com/office/drawing/2014/main" id="{6420D700-3D2C-4FBD-9EDF-869262A5300C}"/>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596F09E4-66A9-4052-A3FF-0B0F97AF257F}"/>
              </a:ext>
            </a:extLst>
          </p:cNvPr>
          <p:cNvSpPr>
            <a:spLocks noGrp="1"/>
          </p:cNvSpPr>
          <p:nvPr>
            <p:ph type="sldNum" sz="quarter" idx="12"/>
          </p:nvPr>
        </p:nvSpPr>
        <p:spPr/>
        <p:txBody>
          <a:bodyPr/>
          <a:lstStyle/>
          <a:p>
            <a:pPr>
              <a:defRPr/>
            </a:pPr>
            <a:fld id="{7C0B081A-A740-4577-9B09-000D1433D666}" type="slidenum">
              <a:rPr lang="sv-SE" smtClean="0"/>
              <a:pPr>
                <a:defRPr/>
              </a:pPr>
              <a:t>5</a:t>
            </a:fld>
            <a:endParaRPr lang="sv-SE"/>
          </a:p>
        </p:txBody>
      </p:sp>
    </p:spTree>
    <p:extLst>
      <p:ext uri="{BB962C8B-B14F-4D97-AF65-F5344CB8AC3E}">
        <p14:creationId xmlns:p14="http://schemas.microsoft.com/office/powerpoint/2010/main" val="2168733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E145E-652A-4619-8E7D-D2F965440455}"/>
              </a:ext>
            </a:extLst>
          </p:cNvPr>
          <p:cNvSpPr>
            <a:spLocks noGrp="1"/>
          </p:cNvSpPr>
          <p:nvPr>
            <p:ph type="title"/>
          </p:nvPr>
        </p:nvSpPr>
        <p:spPr/>
        <p:txBody>
          <a:bodyPr>
            <a:normAutofit fontScale="90000"/>
          </a:bodyPr>
          <a:lstStyle/>
          <a:p>
            <a:pPr>
              <a:defRPr/>
            </a:pPr>
            <a:r>
              <a:rPr lang="sv-SE" dirty="0" err="1"/>
              <a:t>Employability</a:t>
            </a:r>
            <a:r>
              <a:rPr lang="sv-SE" dirty="0"/>
              <a:t> </a:t>
            </a:r>
            <a:r>
              <a:rPr lang="sv-SE" dirty="0" err="1"/>
              <a:t>assessment</a:t>
            </a:r>
            <a:r>
              <a:rPr lang="sv-SE" dirty="0"/>
              <a:t> </a:t>
            </a:r>
            <a:r>
              <a:rPr lang="en-US" dirty="0">
                <a:latin typeface="+mn-lt"/>
              </a:rPr>
              <a:t>for respiratory </a:t>
            </a:r>
            <a:r>
              <a:rPr lang="en-US" dirty="0" err="1">
                <a:latin typeface="+mn-lt"/>
              </a:rPr>
              <a:t>sensitisers</a:t>
            </a:r>
            <a:endParaRPr lang="en-GB" noProof="0" dirty="0">
              <a:latin typeface="+mn-lt"/>
            </a:endParaRPr>
          </a:p>
        </p:txBody>
      </p:sp>
      <p:sp>
        <p:nvSpPr>
          <p:cNvPr id="3" name="Platshållare för innehåll 2">
            <a:extLst>
              <a:ext uri="{FF2B5EF4-FFF2-40B4-BE49-F238E27FC236}">
                <a16:creationId xmlns:a16="http://schemas.microsoft.com/office/drawing/2014/main" id="{7E646CFF-9191-42CA-97A1-45B7412ED72F}"/>
              </a:ext>
            </a:extLst>
          </p:cNvPr>
          <p:cNvSpPr>
            <a:spLocks noGrp="1"/>
          </p:cNvSpPr>
          <p:nvPr>
            <p:ph idx="1"/>
          </p:nvPr>
        </p:nvSpPr>
        <p:spPr/>
        <p:txBody>
          <a:bodyPr rtlCol="0">
            <a:normAutofit/>
          </a:bodyPr>
          <a:lstStyle/>
          <a:p>
            <a:pPr>
              <a:lnSpc>
                <a:spcPct val="120000"/>
              </a:lnSpc>
              <a:defRPr/>
            </a:pPr>
            <a:r>
              <a:rPr lang="en-GB" sz="2400" dirty="0" err="1"/>
              <a:t>Diisocyanates</a:t>
            </a:r>
            <a:endParaRPr lang="en-GB" sz="2400" noProof="0" dirty="0">
              <a:latin typeface="+mn-lt"/>
            </a:endParaRPr>
          </a:p>
          <a:p>
            <a:pPr>
              <a:lnSpc>
                <a:spcPct val="110000"/>
              </a:lnSpc>
              <a:defRPr/>
            </a:pPr>
            <a:r>
              <a:rPr lang="en-GB" sz="2400" dirty="0"/>
              <a:t>Organic acid anhydrides</a:t>
            </a:r>
          </a:p>
          <a:p>
            <a:pPr>
              <a:lnSpc>
                <a:spcPct val="120000"/>
              </a:lnSpc>
              <a:defRPr/>
            </a:pPr>
            <a:r>
              <a:rPr lang="en-US" sz="2400" dirty="0"/>
              <a:t>ethyl-2-cyanoacrylate or methyl-2-cyanoacrylate, if the work is carried out &gt; 30 min/week</a:t>
            </a:r>
          </a:p>
          <a:p>
            <a:pPr>
              <a:lnSpc>
                <a:spcPct val="120000"/>
              </a:lnSpc>
              <a:defRPr/>
            </a:pPr>
            <a:r>
              <a:rPr lang="en-US" sz="2400" dirty="0"/>
              <a:t>Work that may entail exposure to isocyanates formed through thermal degradation</a:t>
            </a:r>
            <a:endParaRPr lang="en-GB" noProof="0" dirty="0">
              <a:latin typeface="+mn-lt"/>
            </a:endParaRPr>
          </a:p>
        </p:txBody>
      </p:sp>
      <p:sp>
        <p:nvSpPr>
          <p:cNvPr id="4" name="Platshållare för datum 3">
            <a:extLst>
              <a:ext uri="{FF2B5EF4-FFF2-40B4-BE49-F238E27FC236}">
                <a16:creationId xmlns:a16="http://schemas.microsoft.com/office/drawing/2014/main" id="{5453E29E-887C-4048-8DF0-AF18F982802E}"/>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3D8C8BB6-2993-4EA1-9837-5378C150F6DD}"/>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6E2F99A9-3A09-4497-8CDE-04B73AA788B0}"/>
              </a:ext>
            </a:extLst>
          </p:cNvPr>
          <p:cNvSpPr>
            <a:spLocks noGrp="1"/>
          </p:cNvSpPr>
          <p:nvPr>
            <p:ph type="sldNum" sz="quarter" idx="12"/>
          </p:nvPr>
        </p:nvSpPr>
        <p:spPr/>
        <p:txBody>
          <a:bodyPr/>
          <a:lstStyle/>
          <a:p>
            <a:fld id="{24B771AD-66DB-4BE0-9BC9-42B41F4325E8}" type="slidenum">
              <a:rPr lang="sv-SE" smtClean="0"/>
              <a:pPr/>
              <a:t>50</a:t>
            </a:fld>
            <a:endParaRPr lang="sv-SE"/>
          </a:p>
        </p:txBody>
      </p:sp>
    </p:spTree>
    <p:extLst>
      <p:ext uri="{BB962C8B-B14F-4D97-AF65-F5344CB8AC3E}">
        <p14:creationId xmlns:p14="http://schemas.microsoft.com/office/powerpoint/2010/main" val="717448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9" name="Rectangle 1027"/>
          <p:cNvSpPr>
            <a:spLocks noChangeArrowheads="1"/>
          </p:cNvSpPr>
          <p:nvPr/>
        </p:nvSpPr>
        <p:spPr bwMode="auto">
          <a:xfrm>
            <a:off x="381000" y="2165350"/>
            <a:ext cx="3182888" cy="1815882"/>
          </a:xfrm>
          <a:prstGeom prst="rect">
            <a:avLst/>
          </a:prstGeom>
          <a:noFill/>
          <a:ln w="9525">
            <a:noFill/>
            <a:miter lim="800000"/>
            <a:headEnd/>
            <a:tailEnd/>
          </a:ln>
        </p:spPr>
        <p:txBody>
          <a:bodyPr wrap="square">
            <a:spAutoFit/>
          </a:bodyPr>
          <a:lstStyle/>
          <a:p>
            <a:pPr marL="457200" indent="-457200">
              <a:buClr>
                <a:srgbClr val="FF0000"/>
              </a:buClr>
              <a:buFont typeface="+mj-lt"/>
              <a:buAutoNum type="arabicPeriod"/>
            </a:pPr>
            <a:r>
              <a:rPr lang="sv-SE" sz="2800" dirty="0" err="1"/>
              <a:t>Occupational</a:t>
            </a:r>
            <a:r>
              <a:rPr lang="sv-SE" sz="2800" dirty="0"/>
              <a:t> and </a:t>
            </a:r>
            <a:r>
              <a:rPr lang="sv-SE" sz="2800" dirty="0" err="1"/>
              <a:t>medical</a:t>
            </a:r>
            <a:r>
              <a:rPr lang="sv-SE" sz="2800" dirty="0"/>
              <a:t> </a:t>
            </a:r>
            <a:r>
              <a:rPr lang="sv-SE" sz="2800" dirty="0" err="1"/>
              <a:t>history</a:t>
            </a:r>
            <a:r>
              <a:rPr lang="sv-SE" sz="2800" dirty="0"/>
              <a:t>- so-</a:t>
            </a:r>
            <a:r>
              <a:rPr lang="sv-SE" sz="2800" dirty="0" err="1"/>
              <a:t>called</a:t>
            </a:r>
            <a:r>
              <a:rPr lang="sv-SE" sz="2800" dirty="0"/>
              <a:t> </a:t>
            </a:r>
            <a:r>
              <a:rPr lang="sv-SE" sz="2800" dirty="0" err="1"/>
              <a:t>anamnesis</a:t>
            </a:r>
            <a:endParaRPr lang="sv-SE" sz="2800" dirty="0"/>
          </a:p>
        </p:txBody>
      </p:sp>
      <p:pic>
        <p:nvPicPr>
          <p:cNvPr id="31751" name="Picture 1029" descr="C:\Documents and Settings\Håkan\Skrivbord\GOLVANALYS Sverige AB\SVEFF\PREVENT\Bild8A.jpg"/>
          <p:cNvPicPr>
            <a:picLocks noChangeAspect="1" noChangeArrowheads="1"/>
          </p:cNvPicPr>
          <p:nvPr/>
        </p:nvPicPr>
        <p:blipFill>
          <a:blip r:embed="rId3"/>
          <a:srcRect/>
          <a:stretch>
            <a:fillRect/>
          </a:stretch>
        </p:blipFill>
        <p:spPr bwMode="auto">
          <a:xfrm>
            <a:off x="3778188" y="2276872"/>
            <a:ext cx="4330824" cy="3748339"/>
          </a:xfrm>
          <a:prstGeom prst="rect">
            <a:avLst/>
          </a:prstGeom>
          <a:noFill/>
          <a:ln w="9525">
            <a:noFill/>
            <a:miter lim="800000"/>
            <a:headEnd/>
            <a:tailEnd/>
          </a:ln>
        </p:spPr>
      </p:pic>
      <p:sp>
        <p:nvSpPr>
          <p:cNvPr id="8" name="Rubrik 1">
            <a:extLst>
              <a:ext uri="{FF2B5EF4-FFF2-40B4-BE49-F238E27FC236}">
                <a16:creationId xmlns:a16="http://schemas.microsoft.com/office/drawing/2014/main" id="{D1E7A241-F3AB-4A33-BBC0-5983D39A154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Medical examination</a:t>
            </a:r>
            <a:endParaRPr lang="sv-SE" dirty="0">
              <a:latin typeface="+mn-lt"/>
            </a:endParaRPr>
          </a:p>
        </p:txBody>
      </p:sp>
      <p:sp>
        <p:nvSpPr>
          <p:cNvPr id="3" name="textruta 2">
            <a:extLst>
              <a:ext uri="{FF2B5EF4-FFF2-40B4-BE49-F238E27FC236}">
                <a16:creationId xmlns:a16="http://schemas.microsoft.com/office/drawing/2014/main" id="{6B46BD64-B69D-4418-A33A-6E0CBAC2C422}"/>
              </a:ext>
            </a:extLst>
          </p:cNvPr>
          <p:cNvSpPr txBox="1"/>
          <p:nvPr/>
        </p:nvSpPr>
        <p:spPr>
          <a:xfrm>
            <a:off x="827584" y="1417638"/>
            <a:ext cx="7859216" cy="523220"/>
          </a:xfrm>
          <a:prstGeom prst="rect">
            <a:avLst/>
          </a:prstGeom>
          <a:noFill/>
        </p:spPr>
        <p:txBody>
          <a:bodyPr wrap="square" rtlCol="0">
            <a:spAutoFit/>
          </a:bodyPr>
          <a:lstStyle/>
          <a:p>
            <a:r>
              <a:rPr lang="en-US" sz="2800" dirty="0"/>
              <a:t>Must include of three parts</a:t>
            </a:r>
            <a:r>
              <a:rPr lang="sv-SE" sz="2800" dirty="0"/>
              <a:t>:</a:t>
            </a:r>
          </a:p>
        </p:txBody>
      </p:sp>
      <p:sp>
        <p:nvSpPr>
          <p:cNvPr id="2" name="Platshållare för datum 1">
            <a:extLst>
              <a:ext uri="{FF2B5EF4-FFF2-40B4-BE49-F238E27FC236}">
                <a16:creationId xmlns:a16="http://schemas.microsoft.com/office/drawing/2014/main" id="{B0F22362-0ABA-4283-8D0F-7FDC176B6F46}"/>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1164B20A-2BF5-49C4-9B21-F9A678C7D6C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6F425887-2B6B-41F5-825E-9B163BC99770}"/>
              </a:ext>
            </a:extLst>
          </p:cNvPr>
          <p:cNvSpPr>
            <a:spLocks noGrp="1"/>
          </p:cNvSpPr>
          <p:nvPr>
            <p:ph type="sldNum" sz="quarter" idx="12"/>
          </p:nvPr>
        </p:nvSpPr>
        <p:spPr/>
        <p:txBody>
          <a:bodyPr/>
          <a:lstStyle/>
          <a:p>
            <a:fld id="{24B771AD-66DB-4BE0-9BC9-42B41F4325E8}" type="slidenum">
              <a:rPr lang="sv-SE" smtClean="0"/>
              <a:pPr/>
              <a:t>51</a:t>
            </a:fld>
            <a:endParaRPr lang="sv-SE"/>
          </a:p>
        </p:txBody>
      </p:sp>
    </p:spTree>
    <p:extLst>
      <p:ext uri="{BB962C8B-B14F-4D97-AF65-F5344CB8AC3E}">
        <p14:creationId xmlns:p14="http://schemas.microsoft.com/office/powerpoint/2010/main" val="150057879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381000" y="2165350"/>
            <a:ext cx="2895600" cy="1077218"/>
          </a:xfrm>
          <a:prstGeom prst="rect">
            <a:avLst/>
          </a:prstGeom>
          <a:noFill/>
          <a:ln w="9525">
            <a:noFill/>
            <a:miter lim="800000"/>
            <a:headEnd/>
            <a:tailEnd/>
          </a:ln>
        </p:spPr>
        <p:txBody>
          <a:bodyPr>
            <a:spAutoFit/>
          </a:bodyPr>
          <a:lstStyle/>
          <a:p>
            <a:pPr marL="457200" indent="-457200">
              <a:buClr>
                <a:srgbClr val="FF0000"/>
              </a:buClr>
              <a:buFont typeface="+mj-lt"/>
              <a:buAutoNum type="arabicPeriod" startAt="2"/>
            </a:pPr>
            <a:r>
              <a:rPr lang="sv-SE" sz="3200" dirty="0"/>
              <a:t> Skin </a:t>
            </a:r>
          </a:p>
          <a:p>
            <a:pPr>
              <a:buClr>
                <a:srgbClr val="FF0000"/>
              </a:buClr>
            </a:pPr>
            <a:r>
              <a:rPr lang="sv-SE" sz="3200" dirty="0"/>
              <a:t>examination</a:t>
            </a:r>
          </a:p>
        </p:txBody>
      </p:sp>
      <p:pic>
        <p:nvPicPr>
          <p:cNvPr id="32775" name="Picture 5" descr="C:\Documents and Settings\Håkan\Skrivbord\GOLVANALYS Sverige AB\SVEFF\PREVENT\Bild8B.jpg"/>
          <p:cNvPicPr>
            <a:picLocks noChangeAspect="1" noChangeArrowheads="1"/>
          </p:cNvPicPr>
          <p:nvPr/>
        </p:nvPicPr>
        <p:blipFill>
          <a:blip r:embed="rId2"/>
          <a:srcRect/>
          <a:stretch>
            <a:fillRect/>
          </a:stretch>
        </p:blipFill>
        <p:spPr bwMode="auto">
          <a:xfrm>
            <a:off x="4191000" y="1524000"/>
            <a:ext cx="4548188" cy="4648200"/>
          </a:xfrm>
          <a:prstGeom prst="rect">
            <a:avLst/>
          </a:prstGeom>
          <a:noFill/>
          <a:ln w="9525">
            <a:noFill/>
            <a:miter lim="800000"/>
            <a:headEnd/>
            <a:tailEnd/>
          </a:ln>
        </p:spPr>
      </p:pic>
      <p:sp>
        <p:nvSpPr>
          <p:cNvPr id="8" name="Rubrik 1">
            <a:extLst>
              <a:ext uri="{FF2B5EF4-FFF2-40B4-BE49-F238E27FC236}">
                <a16:creationId xmlns:a16="http://schemas.microsoft.com/office/drawing/2014/main" id="{C7B6728C-6B4B-4FC3-903F-E5AE430FB8E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Medical examination</a:t>
            </a:r>
            <a:endParaRPr lang="sv-SE" sz="8800" dirty="0"/>
          </a:p>
          <a:p>
            <a:pPr>
              <a:defRPr/>
            </a:pPr>
            <a:endParaRPr lang="sv-SE" dirty="0">
              <a:latin typeface="+mn-lt"/>
            </a:endParaRPr>
          </a:p>
        </p:txBody>
      </p:sp>
      <p:sp>
        <p:nvSpPr>
          <p:cNvPr id="2" name="Platshållare för datum 1">
            <a:extLst>
              <a:ext uri="{FF2B5EF4-FFF2-40B4-BE49-F238E27FC236}">
                <a16:creationId xmlns:a16="http://schemas.microsoft.com/office/drawing/2014/main" id="{5BE0E4C5-BD94-4191-9A19-A161BB1439DA}"/>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61F88AC6-EA2F-4D0B-BCCE-9537C7FAA0B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05EF39B4-7CB9-487C-AD34-4AA1DE782D76}"/>
              </a:ext>
            </a:extLst>
          </p:cNvPr>
          <p:cNvSpPr>
            <a:spLocks noGrp="1"/>
          </p:cNvSpPr>
          <p:nvPr>
            <p:ph type="sldNum" sz="quarter" idx="12"/>
          </p:nvPr>
        </p:nvSpPr>
        <p:spPr/>
        <p:txBody>
          <a:bodyPr/>
          <a:lstStyle/>
          <a:p>
            <a:fld id="{24B771AD-66DB-4BE0-9BC9-42B41F4325E8}" type="slidenum">
              <a:rPr lang="sv-SE" smtClean="0"/>
              <a:pPr/>
              <a:t>52</a:t>
            </a:fld>
            <a:endParaRPr lang="sv-SE"/>
          </a:p>
        </p:txBody>
      </p:sp>
    </p:spTree>
    <p:extLst>
      <p:ext uri="{BB962C8B-B14F-4D97-AF65-F5344CB8AC3E}">
        <p14:creationId xmlns:p14="http://schemas.microsoft.com/office/powerpoint/2010/main" val="4190064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ChangeArrowheads="1"/>
          </p:cNvSpPr>
          <p:nvPr/>
        </p:nvSpPr>
        <p:spPr bwMode="auto">
          <a:xfrm>
            <a:off x="685800" y="2209800"/>
            <a:ext cx="3505200" cy="584775"/>
          </a:xfrm>
          <a:prstGeom prst="rect">
            <a:avLst/>
          </a:prstGeom>
          <a:noFill/>
          <a:ln w="9525">
            <a:noFill/>
            <a:miter lim="800000"/>
            <a:headEnd/>
            <a:tailEnd/>
          </a:ln>
        </p:spPr>
        <p:txBody>
          <a:bodyPr>
            <a:spAutoFit/>
          </a:bodyPr>
          <a:lstStyle/>
          <a:p>
            <a:pPr marL="514350" indent="-514350">
              <a:buClr>
                <a:srgbClr val="FF0000"/>
              </a:buClr>
              <a:buFont typeface="+mj-lt"/>
              <a:buAutoNum type="arabicPeriod" startAt="3"/>
            </a:pPr>
            <a:r>
              <a:rPr lang="sv-SE" sz="3200" dirty="0">
                <a:cs typeface="Times New Roman" pitchFamily="18" charset="0"/>
              </a:rPr>
              <a:t> </a:t>
            </a:r>
            <a:r>
              <a:rPr lang="sv-SE" sz="3200" dirty="0" err="1"/>
              <a:t>Spirometry</a:t>
            </a:r>
            <a:endParaRPr lang="en-US" sz="3200" dirty="0"/>
          </a:p>
        </p:txBody>
      </p:sp>
      <p:pic>
        <p:nvPicPr>
          <p:cNvPr id="33799" name="Picture 5" descr="C:\Documents and Settings\Håkan\Skrivbord\GOLVANALYS Sverige AB\SVEFF\PREVENT\Bild9.jpg"/>
          <p:cNvPicPr>
            <a:picLocks noChangeAspect="1" noChangeArrowheads="1"/>
          </p:cNvPicPr>
          <p:nvPr/>
        </p:nvPicPr>
        <p:blipFill>
          <a:blip r:embed="rId2"/>
          <a:srcRect/>
          <a:stretch>
            <a:fillRect/>
          </a:stretch>
        </p:blipFill>
        <p:spPr bwMode="auto">
          <a:xfrm>
            <a:off x="533400" y="3429000"/>
            <a:ext cx="8001000" cy="2789238"/>
          </a:xfrm>
          <a:prstGeom prst="rect">
            <a:avLst/>
          </a:prstGeom>
          <a:noFill/>
          <a:ln w="9525">
            <a:noFill/>
            <a:miter lim="800000"/>
            <a:headEnd/>
            <a:tailEnd/>
          </a:ln>
        </p:spPr>
      </p:pic>
      <p:pic>
        <p:nvPicPr>
          <p:cNvPr id="33800" name="Picture 6" descr="C:\Documents and Settings\Håkan\Skrivbord\GOLVANALYS Sverige AB\SVEFF\PREVENT\Bild9.jpg"/>
          <p:cNvPicPr>
            <a:picLocks noChangeAspect="1" noChangeArrowheads="1"/>
          </p:cNvPicPr>
          <p:nvPr/>
        </p:nvPicPr>
        <p:blipFill>
          <a:blip r:embed="rId3"/>
          <a:srcRect/>
          <a:stretch>
            <a:fillRect/>
          </a:stretch>
        </p:blipFill>
        <p:spPr bwMode="auto">
          <a:xfrm>
            <a:off x="3581400" y="1450975"/>
            <a:ext cx="3810000" cy="2054225"/>
          </a:xfrm>
          <a:prstGeom prst="rect">
            <a:avLst/>
          </a:prstGeom>
          <a:noFill/>
          <a:ln w="9525">
            <a:noFill/>
            <a:miter lim="800000"/>
            <a:headEnd/>
            <a:tailEnd/>
          </a:ln>
        </p:spPr>
      </p:pic>
      <p:sp>
        <p:nvSpPr>
          <p:cNvPr id="9" name="Rubrik 1">
            <a:extLst>
              <a:ext uri="{FF2B5EF4-FFF2-40B4-BE49-F238E27FC236}">
                <a16:creationId xmlns:a16="http://schemas.microsoft.com/office/drawing/2014/main" id="{842241C6-236B-40EB-8F97-866016F07D86}"/>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Medical examination</a:t>
            </a:r>
            <a:endParaRPr lang="sv-SE" sz="8800" dirty="0"/>
          </a:p>
          <a:p>
            <a:pPr>
              <a:defRPr/>
            </a:pPr>
            <a:endParaRPr lang="sv-SE" dirty="0">
              <a:latin typeface="+mn-lt"/>
            </a:endParaRPr>
          </a:p>
        </p:txBody>
      </p:sp>
      <p:sp>
        <p:nvSpPr>
          <p:cNvPr id="2" name="Platshållare för datum 1">
            <a:extLst>
              <a:ext uri="{FF2B5EF4-FFF2-40B4-BE49-F238E27FC236}">
                <a16:creationId xmlns:a16="http://schemas.microsoft.com/office/drawing/2014/main" id="{41A55081-8AB4-40F5-BD39-896000AF551B}"/>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9C512F57-E296-48E8-B6F0-414A3C9CCE9A}"/>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FA6ACCBE-E9BF-4054-9EF0-8C79EABE52AE}"/>
              </a:ext>
            </a:extLst>
          </p:cNvPr>
          <p:cNvSpPr>
            <a:spLocks noGrp="1"/>
          </p:cNvSpPr>
          <p:nvPr>
            <p:ph type="sldNum" sz="quarter" idx="12"/>
          </p:nvPr>
        </p:nvSpPr>
        <p:spPr/>
        <p:txBody>
          <a:bodyPr/>
          <a:lstStyle/>
          <a:p>
            <a:fld id="{24B771AD-66DB-4BE0-9BC9-42B41F4325E8}" type="slidenum">
              <a:rPr lang="sv-SE" smtClean="0"/>
              <a:pPr/>
              <a:t>53</a:t>
            </a:fld>
            <a:endParaRPr lang="sv-SE"/>
          </a:p>
        </p:txBody>
      </p:sp>
    </p:spTree>
    <p:extLst>
      <p:ext uri="{BB962C8B-B14F-4D97-AF65-F5344CB8AC3E}">
        <p14:creationId xmlns:p14="http://schemas.microsoft.com/office/powerpoint/2010/main" val="1577190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83017-D639-4A8A-B071-52D4BD5D35DB}"/>
              </a:ext>
            </a:extLst>
          </p:cNvPr>
          <p:cNvSpPr>
            <a:spLocks noGrp="1"/>
          </p:cNvSpPr>
          <p:nvPr>
            <p:ph type="title"/>
          </p:nvPr>
        </p:nvSpPr>
        <p:spPr/>
        <p:txBody>
          <a:bodyPr>
            <a:noAutofit/>
          </a:bodyPr>
          <a:lstStyle/>
          <a:p>
            <a:pPr>
              <a:defRPr/>
            </a:pPr>
            <a:r>
              <a:rPr lang="en-US" dirty="0"/>
              <a:t>Periodic medical examination with employability assessment</a:t>
            </a:r>
            <a:endParaRPr lang="en-GB" noProof="0" dirty="0">
              <a:latin typeface="+mn-lt"/>
            </a:endParaRPr>
          </a:p>
        </p:txBody>
      </p:sp>
      <p:sp>
        <p:nvSpPr>
          <p:cNvPr id="7" name="textruta 6">
            <a:extLst>
              <a:ext uri="{FF2B5EF4-FFF2-40B4-BE49-F238E27FC236}">
                <a16:creationId xmlns:a16="http://schemas.microsoft.com/office/drawing/2014/main" id="{ABC92FDD-C8A4-42AE-B6FF-476D95223F9D}"/>
              </a:ext>
            </a:extLst>
          </p:cNvPr>
          <p:cNvSpPr txBox="1"/>
          <p:nvPr/>
        </p:nvSpPr>
        <p:spPr>
          <a:xfrm rot="18471067">
            <a:off x="430213" y="3252008"/>
            <a:ext cx="1512887" cy="646331"/>
          </a:xfrm>
          <a:prstGeom prst="rect">
            <a:avLst/>
          </a:prstGeom>
          <a:solidFill>
            <a:schemeClr val="tx2">
              <a:lumMod val="20000"/>
              <a:lumOff val="80000"/>
            </a:schemeClr>
          </a:solidFill>
          <a:ln>
            <a:solidFill>
              <a:schemeClr val="tx1"/>
            </a:solidFill>
          </a:ln>
        </p:spPr>
        <p:txBody>
          <a:bodyPr>
            <a:spAutoFit/>
          </a:bodyPr>
          <a:lstStyle/>
          <a:p>
            <a:pPr>
              <a:defRPr/>
            </a:pPr>
            <a:r>
              <a:rPr lang="en-US" sz="1200" dirty="0"/>
              <a:t>Medical examination with employability assessment</a:t>
            </a:r>
            <a:endParaRPr lang="sv-SE" sz="1200" kern="0" dirty="0">
              <a:solidFill>
                <a:sysClr val="windowText" lastClr="000000"/>
              </a:solidFill>
            </a:endParaRPr>
          </a:p>
        </p:txBody>
      </p:sp>
      <p:cxnSp>
        <p:nvCxnSpPr>
          <p:cNvPr id="8" name="Rak 7">
            <a:extLst>
              <a:ext uri="{FF2B5EF4-FFF2-40B4-BE49-F238E27FC236}">
                <a16:creationId xmlns:a16="http://schemas.microsoft.com/office/drawing/2014/main" id="{B693C66A-689B-44DD-8450-477246958965}"/>
              </a:ext>
            </a:extLst>
          </p:cNvPr>
          <p:cNvCxnSpPr/>
          <p:nvPr/>
        </p:nvCxnSpPr>
        <p:spPr>
          <a:xfrm rot="5400000">
            <a:off x="421482" y="4832473"/>
            <a:ext cx="1028700" cy="1587"/>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textruta 8">
            <a:extLst>
              <a:ext uri="{FF2B5EF4-FFF2-40B4-BE49-F238E27FC236}">
                <a16:creationId xmlns:a16="http://schemas.microsoft.com/office/drawing/2014/main" id="{3E8DCBA3-1438-4AA9-B1BD-F412C5368401}"/>
              </a:ext>
            </a:extLst>
          </p:cNvPr>
          <p:cNvSpPr txBox="1"/>
          <p:nvPr/>
        </p:nvSpPr>
        <p:spPr>
          <a:xfrm rot="18426841">
            <a:off x="815975" y="3698205"/>
            <a:ext cx="1512887" cy="369888"/>
          </a:xfrm>
          <a:prstGeom prst="rect">
            <a:avLst/>
          </a:prstGeom>
          <a:solidFill>
            <a:schemeClr val="accent3"/>
          </a:solidFill>
          <a:ln>
            <a:noFill/>
          </a:ln>
        </p:spPr>
        <p:txBody>
          <a:bodyPr>
            <a:spAutoFit/>
          </a:bodyPr>
          <a:lstStyle/>
          <a:p>
            <a:pPr eaLnBrk="1" fontAlgn="auto" hangingPunct="1">
              <a:spcBef>
                <a:spcPts val="0"/>
              </a:spcBef>
              <a:spcAft>
                <a:spcPts val="0"/>
              </a:spcAft>
              <a:defRPr/>
            </a:pPr>
            <a:r>
              <a:rPr lang="sv-SE" kern="0" dirty="0">
                <a:solidFill>
                  <a:schemeClr val="bg1"/>
                </a:solidFill>
              </a:rPr>
              <a:t>Start </a:t>
            </a:r>
            <a:r>
              <a:rPr lang="sv-SE" kern="0" dirty="0" err="1">
                <a:solidFill>
                  <a:schemeClr val="bg1"/>
                </a:solidFill>
              </a:rPr>
              <a:t>work</a:t>
            </a:r>
            <a:endParaRPr lang="sv-SE" kern="0" dirty="0">
              <a:solidFill>
                <a:schemeClr val="bg1"/>
              </a:solidFill>
            </a:endParaRPr>
          </a:p>
        </p:txBody>
      </p:sp>
      <p:cxnSp>
        <p:nvCxnSpPr>
          <p:cNvPr id="10" name="Rak 10">
            <a:extLst>
              <a:ext uri="{FF2B5EF4-FFF2-40B4-BE49-F238E27FC236}">
                <a16:creationId xmlns:a16="http://schemas.microsoft.com/office/drawing/2014/main" id="{7054C39A-CF7A-47DA-8935-A94F08D18FF4}"/>
              </a:ext>
            </a:extLst>
          </p:cNvPr>
          <p:cNvCxnSpPr>
            <a:endCxn id="13" idx="1"/>
          </p:cNvCxnSpPr>
          <p:nvPr/>
        </p:nvCxnSpPr>
        <p:spPr>
          <a:xfrm rot="5400000">
            <a:off x="287338" y="5066630"/>
            <a:ext cx="140335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1" name="Rak 12">
            <a:extLst>
              <a:ext uri="{FF2B5EF4-FFF2-40B4-BE49-F238E27FC236}">
                <a16:creationId xmlns:a16="http://schemas.microsoft.com/office/drawing/2014/main" id="{B331FD64-3505-4ABB-9B45-FFE8E4AC735B}"/>
              </a:ext>
            </a:extLst>
          </p:cNvPr>
          <p:cNvCxnSpPr/>
          <p:nvPr/>
        </p:nvCxnSpPr>
        <p:spPr>
          <a:xfrm rot="5400000">
            <a:off x="2393156" y="4832474"/>
            <a:ext cx="936625"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Höger 13">
            <a:extLst>
              <a:ext uri="{FF2B5EF4-FFF2-40B4-BE49-F238E27FC236}">
                <a16:creationId xmlns:a16="http://schemas.microsoft.com/office/drawing/2014/main" id="{219BB768-BB03-4145-96B0-4175236530C7}"/>
              </a:ext>
            </a:extLst>
          </p:cNvPr>
          <p:cNvSpPr/>
          <p:nvPr/>
        </p:nvSpPr>
        <p:spPr>
          <a:xfrm>
            <a:off x="989013" y="5157117"/>
            <a:ext cx="18716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sz="1600" kern="0" dirty="0">
                <a:solidFill>
                  <a:sysClr val="windowText" lastClr="000000"/>
                </a:solidFill>
              </a:rPr>
              <a:t>3-6 </a:t>
            </a:r>
            <a:r>
              <a:rPr lang="sv-SE" sz="1600" kern="0" dirty="0" err="1">
                <a:solidFill>
                  <a:sysClr val="windowText" lastClr="000000"/>
                </a:solidFill>
              </a:rPr>
              <a:t>months</a:t>
            </a:r>
            <a:endParaRPr lang="sv-SE" sz="1600" kern="0" dirty="0">
              <a:solidFill>
                <a:sysClr val="windowText" lastClr="000000"/>
              </a:solidFill>
            </a:endParaRPr>
          </a:p>
        </p:txBody>
      </p:sp>
      <p:sp>
        <p:nvSpPr>
          <p:cNvPr id="13" name="Höger 14">
            <a:extLst>
              <a:ext uri="{FF2B5EF4-FFF2-40B4-BE49-F238E27FC236}">
                <a16:creationId xmlns:a16="http://schemas.microsoft.com/office/drawing/2014/main" id="{699316F8-AB71-456B-A798-2C4C0563915E}"/>
              </a:ext>
            </a:extLst>
          </p:cNvPr>
          <p:cNvSpPr/>
          <p:nvPr/>
        </p:nvSpPr>
        <p:spPr>
          <a:xfrm>
            <a:off x="989013" y="5588917"/>
            <a:ext cx="547211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kern="0" dirty="0">
                <a:solidFill>
                  <a:sysClr val="windowText" lastClr="000000"/>
                </a:solidFill>
              </a:rPr>
              <a:t>24 </a:t>
            </a:r>
            <a:r>
              <a:rPr lang="sv-SE" kern="0" dirty="0" err="1">
                <a:solidFill>
                  <a:sysClr val="windowText" lastClr="000000"/>
                </a:solidFill>
              </a:rPr>
              <a:t>months</a:t>
            </a:r>
            <a:endParaRPr lang="sv-SE" kern="0" dirty="0">
              <a:solidFill>
                <a:sysClr val="windowText" lastClr="000000"/>
              </a:solidFill>
            </a:endParaRPr>
          </a:p>
        </p:txBody>
      </p:sp>
      <p:cxnSp>
        <p:nvCxnSpPr>
          <p:cNvPr id="14" name="Rak 16">
            <a:extLst>
              <a:ext uri="{FF2B5EF4-FFF2-40B4-BE49-F238E27FC236}">
                <a16:creationId xmlns:a16="http://schemas.microsoft.com/office/drawing/2014/main" id="{919223E0-2FF8-49B3-AA34-E6E47BCBC1E1}"/>
              </a:ext>
            </a:extLst>
          </p:cNvPr>
          <p:cNvCxnSpPr>
            <a:endCxn id="13" idx="3"/>
          </p:cNvCxnSpPr>
          <p:nvPr/>
        </p:nvCxnSpPr>
        <p:spPr>
          <a:xfrm rot="5400000">
            <a:off x="5760244" y="5065836"/>
            <a:ext cx="1403350"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15" name="textruta 14">
            <a:extLst>
              <a:ext uri="{FF2B5EF4-FFF2-40B4-BE49-F238E27FC236}">
                <a16:creationId xmlns:a16="http://schemas.microsoft.com/office/drawing/2014/main" id="{954E4C94-1790-4FA8-BE42-A68AD904ED89}"/>
              </a:ext>
            </a:extLst>
          </p:cNvPr>
          <p:cNvSpPr txBox="1"/>
          <p:nvPr/>
        </p:nvSpPr>
        <p:spPr>
          <a:xfrm rot="18429320">
            <a:off x="2874169" y="3588300"/>
            <a:ext cx="1512887" cy="830997"/>
          </a:xfrm>
          <a:prstGeom prst="rect">
            <a:avLst/>
          </a:prstGeom>
          <a:solidFill>
            <a:schemeClr val="tx2">
              <a:lumMod val="20000"/>
              <a:lumOff val="80000"/>
            </a:schemeClr>
          </a:solidFill>
          <a:ln>
            <a:solidFill>
              <a:schemeClr val="tx1"/>
            </a:solidFill>
          </a:ln>
        </p:spPr>
        <p:txBody>
          <a:bodyPr>
            <a:spAutoFit/>
          </a:bodyPr>
          <a:lstStyle/>
          <a:p>
            <a:pPr>
              <a:defRPr/>
            </a:pPr>
            <a:r>
              <a:rPr lang="en-US" sz="1200" dirty="0"/>
              <a:t>Renewed medical examination with employability assessment</a:t>
            </a:r>
            <a:endParaRPr lang="sv-SE" sz="1200" kern="0" dirty="0">
              <a:solidFill>
                <a:sysClr val="windowText" lastClr="000000"/>
              </a:solidFill>
            </a:endParaRPr>
          </a:p>
        </p:txBody>
      </p:sp>
      <p:sp>
        <p:nvSpPr>
          <p:cNvPr id="17" name="Höger 14">
            <a:extLst>
              <a:ext uri="{FF2B5EF4-FFF2-40B4-BE49-F238E27FC236}">
                <a16:creationId xmlns:a16="http://schemas.microsoft.com/office/drawing/2014/main" id="{4C760192-F24F-46DA-B3BE-6044357473BE}"/>
              </a:ext>
            </a:extLst>
          </p:cNvPr>
          <p:cNvSpPr/>
          <p:nvPr/>
        </p:nvSpPr>
        <p:spPr>
          <a:xfrm>
            <a:off x="6461125" y="5588917"/>
            <a:ext cx="160337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kern="0" dirty="0">
                <a:solidFill>
                  <a:sysClr val="windowText" lastClr="000000"/>
                </a:solidFill>
              </a:rPr>
              <a:t>24 </a:t>
            </a:r>
            <a:r>
              <a:rPr lang="sv-SE" kern="0" dirty="0" err="1">
                <a:solidFill>
                  <a:sysClr val="windowText" lastClr="000000"/>
                </a:solidFill>
              </a:rPr>
              <a:t>months</a:t>
            </a:r>
            <a:endParaRPr lang="sv-SE" kern="0" dirty="0">
              <a:solidFill>
                <a:sysClr val="windowText" lastClr="000000"/>
              </a:solidFill>
            </a:endParaRPr>
          </a:p>
        </p:txBody>
      </p:sp>
      <p:sp>
        <p:nvSpPr>
          <p:cNvPr id="18" name="textruta 17">
            <a:extLst>
              <a:ext uri="{FF2B5EF4-FFF2-40B4-BE49-F238E27FC236}">
                <a16:creationId xmlns:a16="http://schemas.microsoft.com/office/drawing/2014/main" id="{5A776DC6-5FD4-4D6A-97AE-5A202AACACD3}"/>
              </a:ext>
            </a:extLst>
          </p:cNvPr>
          <p:cNvSpPr txBox="1"/>
          <p:nvPr/>
        </p:nvSpPr>
        <p:spPr>
          <a:xfrm rot="18429320">
            <a:off x="6486525" y="3604542"/>
            <a:ext cx="1511300" cy="831850"/>
          </a:xfrm>
          <a:prstGeom prst="rect">
            <a:avLst/>
          </a:prstGeom>
          <a:solidFill>
            <a:schemeClr val="tx2">
              <a:lumMod val="20000"/>
              <a:lumOff val="80000"/>
            </a:schemeClr>
          </a:solidFill>
          <a:ln>
            <a:solidFill>
              <a:schemeClr val="tx1"/>
            </a:solidFill>
          </a:ln>
        </p:spPr>
        <p:txBody>
          <a:bodyPr>
            <a:spAutoFit/>
          </a:bodyPr>
          <a:lstStyle/>
          <a:p>
            <a:pPr>
              <a:defRPr/>
            </a:pPr>
            <a:r>
              <a:rPr lang="en-US" sz="1200" dirty="0"/>
              <a:t>Renewed medical examination with employability assessment</a:t>
            </a:r>
            <a:endParaRPr lang="sv-SE" sz="1200" kern="0" dirty="0">
              <a:solidFill>
                <a:sysClr val="windowText" lastClr="000000"/>
              </a:solidFill>
            </a:endParaRPr>
          </a:p>
        </p:txBody>
      </p:sp>
      <p:sp>
        <p:nvSpPr>
          <p:cNvPr id="3" name="Rektangel 2">
            <a:extLst>
              <a:ext uri="{FF2B5EF4-FFF2-40B4-BE49-F238E27FC236}">
                <a16:creationId xmlns:a16="http://schemas.microsoft.com/office/drawing/2014/main" id="{9475CF6B-8FD9-415E-9214-079A9FB917D5}"/>
              </a:ext>
            </a:extLst>
          </p:cNvPr>
          <p:cNvSpPr/>
          <p:nvPr/>
        </p:nvSpPr>
        <p:spPr>
          <a:xfrm>
            <a:off x="574674" y="1828878"/>
            <a:ext cx="7669734" cy="923330"/>
          </a:xfrm>
          <a:prstGeom prst="rect">
            <a:avLst/>
          </a:prstGeom>
        </p:spPr>
        <p:txBody>
          <a:bodyPr wrap="square">
            <a:spAutoFit/>
          </a:bodyPr>
          <a:lstStyle/>
          <a:p>
            <a:r>
              <a:rPr lang="sv-SE" dirty="0"/>
              <a:t>Examinations must be </a:t>
            </a:r>
            <a:r>
              <a:rPr lang="sv-SE" dirty="0" err="1"/>
              <a:t>carried</a:t>
            </a:r>
            <a:r>
              <a:rPr lang="sv-SE" dirty="0"/>
              <a:t> </a:t>
            </a:r>
            <a:r>
              <a:rPr lang="sv-SE" dirty="0" err="1"/>
              <a:t>out</a:t>
            </a:r>
            <a:r>
              <a:rPr lang="sv-SE" dirty="0"/>
              <a:t> </a:t>
            </a:r>
            <a:r>
              <a:rPr lang="sv-SE" dirty="0" err="1"/>
              <a:t>before</a:t>
            </a:r>
            <a:r>
              <a:rPr lang="sv-SE" dirty="0"/>
              <a:t> an </a:t>
            </a:r>
            <a:r>
              <a:rPr lang="sv-SE" dirty="0" err="1"/>
              <a:t>employer</a:t>
            </a:r>
            <a:r>
              <a:rPr lang="sv-SE" dirty="0"/>
              <a:t> </a:t>
            </a:r>
            <a:r>
              <a:rPr lang="sv-SE" dirty="0" err="1"/>
              <a:t>begins</a:t>
            </a:r>
            <a:r>
              <a:rPr lang="sv-SE" dirty="0"/>
              <a:t> </a:t>
            </a:r>
            <a:r>
              <a:rPr lang="sv-SE" dirty="0" err="1"/>
              <a:t>work</a:t>
            </a:r>
            <a:r>
              <a:rPr lang="sv-SE" dirty="0"/>
              <a:t> and a </a:t>
            </a:r>
            <a:r>
              <a:rPr lang="sv-SE" dirty="0" err="1"/>
              <a:t>renewed</a:t>
            </a:r>
            <a:r>
              <a:rPr lang="sv-SE" dirty="0"/>
              <a:t> examination </a:t>
            </a:r>
            <a:r>
              <a:rPr lang="sv-SE" dirty="0" err="1"/>
              <a:t>after</a:t>
            </a:r>
            <a:r>
              <a:rPr lang="sv-SE" dirty="0"/>
              <a:t> at </a:t>
            </a:r>
            <a:r>
              <a:rPr lang="sv-SE" dirty="0" err="1"/>
              <a:t>least</a:t>
            </a:r>
            <a:r>
              <a:rPr lang="sv-SE" dirty="0"/>
              <a:t> 3 </a:t>
            </a:r>
            <a:r>
              <a:rPr lang="sv-SE" dirty="0" err="1"/>
              <a:t>but</a:t>
            </a:r>
            <a:r>
              <a:rPr lang="sv-SE" dirty="0"/>
              <a:t> no </a:t>
            </a:r>
            <a:r>
              <a:rPr lang="sv-SE" dirty="0" err="1"/>
              <a:t>more</a:t>
            </a:r>
            <a:r>
              <a:rPr lang="sv-SE" dirty="0"/>
              <a:t> </a:t>
            </a:r>
            <a:r>
              <a:rPr lang="sv-SE" dirty="0" err="1"/>
              <a:t>than</a:t>
            </a:r>
            <a:r>
              <a:rPr lang="sv-SE" dirty="0"/>
              <a:t> </a:t>
            </a:r>
            <a:r>
              <a:rPr lang="sv-SE" dirty="0" err="1"/>
              <a:t>six</a:t>
            </a:r>
            <a:r>
              <a:rPr lang="sv-SE" dirty="0"/>
              <a:t> </a:t>
            </a:r>
            <a:r>
              <a:rPr lang="sv-SE" dirty="0" err="1"/>
              <a:t>months</a:t>
            </a:r>
            <a:r>
              <a:rPr lang="sv-SE" dirty="0"/>
              <a:t> </a:t>
            </a:r>
            <a:r>
              <a:rPr lang="sv-SE" dirty="0" err="1"/>
              <a:t>after</a:t>
            </a:r>
            <a:r>
              <a:rPr lang="sv-SE" dirty="0"/>
              <a:t> </a:t>
            </a:r>
            <a:r>
              <a:rPr lang="sv-SE" dirty="0" err="1"/>
              <a:t>work</a:t>
            </a:r>
            <a:r>
              <a:rPr lang="sv-SE" dirty="0"/>
              <a:t> </a:t>
            </a:r>
            <a:r>
              <a:rPr lang="sv-SE" dirty="0" err="1"/>
              <a:t>began</a:t>
            </a:r>
            <a:r>
              <a:rPr lang="sv-SE" dirty="0"/>
              <a:t> and </a:t>
            </a:r>
            <a:r>
              <a:rPr lang="sv-SE" dirty="0" err="1"/>
              <a:t>then</a:t>
            </a:r>
            <a:r>
              <a:rPr lang="sv-SE" dirty="0"/>
              <a:t> </a:t>
            </a:r>
            <a:r>
              <a:rPr lang="sv-SE" dirty="0" err="1"/>
              <a:t>with</a:t>
            </a:r>
            <a:r>
              <a:rPr lang="sv-SE" dirty="0"/>
              <a:t> at </a:t>
            </a:r>
            <a:r>
              <a:rPr lang="sv-SE" dirty="0" err="1"/>
              <a:t>most</a:t>
            </a:r>
            <a:r>
              <a:rPr lang="sv-SE" dirty="0"/>
              <a:t> 24-months </a:t>
            </a:r>
            <a:r>
              <a:rPr lang="sv-SE" dirty="0" err="1"/>
              <a:t>intervals</a:t>
            </a:r>
            <a:r>
              <a:rPr lang="sv-SE" dirty="0"/>
              <a:t>.</a:t>
            </a:r>
          </a:p>
        </p:txBody>
      </p:sp>
      <p:sp>
        <p:nvSpPr>
          <p:cNvPr id="4" name="Platshållare för datum 3">
            <a:extLst>
              <a:ext uri="{FF2B5EF4-FFF2-40B4-BE49-F238E27FC236}">
                <a16:creationId xmlns:a16="http://schemas.microsoft.com/office/drawing/2014/main" id="{0410F59C-47F6-4B3D-8D07-AF0FACC9F68C}"/>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D9B1FEEC-1D3F-4DF3-B046-6293244C7745}"/>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6" name="Platshållare för bildnummer 15">
            <a:extLst>
              <a:ext uri="{FF2B5EF4-FFF2-40B4-BE49-F238E27FC236}">
                <a16:creationId xmlns:a16="http://schemas.microsoft.com/office/drawing/2014/main" id="{B77A1B07-DCEA-4436-8F74-108E10214FDF}"/>
              </a:ext>
            </a:extLst>
          </p:cNvPr>
          <p:cNvSpPr>
            <a:spLocks noGrp="1"/>
          </p:cNvSpPr>
          <p:nvPr>
            <p:ph type="sldNum" sz="quarter" idx="12"/>
          </p:nvPr>
        </p:nvSpPr>
        <p:spPr/>
        <p:txBody>
          <a:bodyPr/>
          <a:lstStyle/>
          <a:p>
            <a:fld id="{24B771AD-66DB-4BE0-9BC9-42B41F4325E8}" type="slidenum">
              <a:rPr lang="sv-SE" smtClean="0"/>
              <a:pPr/>
              <a:t>54</a:t>
            </a:fld>
            <a:endParaRPr lang="sv-SE"/>
          </a:p>
        </p:txBody>
      </p:sp>
    </p:spTree>
    <p:extLst>
      <p:ext uri="{BB962C8B-B14F-4D97-AF65-F5344CB8AC3E}">
        <p14:creationId xmlns:p14="http://schemas.microsoft.com/office/powerpoint/2010/main" val="610247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D8000-B795-4A64-8243-BD64A5BF0B01}"/>
              </a:ext>
            </a:extLst>
          </p:cNvPr>
          <p:cNvSpPr>
            <a:spLocks noGrp="1"/>
          </p:cNvSpPr>
          <p:nvPr>
            <p:ph type="title"/>
          </p:nvPr>
        </p:nvSpPr>
        <p:spPr/>
        <p:txBody>
          <a:bodyPr>
            <a:noAutofit/>
          </a:bodyPr>
          <a:lstStyle/>
          <a:p>
            <a:pPr>
              <a:defRPr/>
            </a:pPr>
            <a:r>
              <a:rPr lang="en-US" dirty="0"/>
              <a:t>Periodic medical examination with employability assessment</a:t>
            </a:r>
            <a:endParaRPr lang="en-GB" noProof="0" dirty="0">
              <a:latin typeface="+mn-lt"/>
            </a:endParaRPr>
          </a:p>
        </p:txBody>
      </p:sp>
      <p:sp>
        <p:nvSpPr>
          <p:cNvPr id="3" name="Platshållare för innehåll 2">
            <a:extLst>
              <a:ext uri="{FF2B5EF4-FFF2-40B4-BE49-F238E27FC236}">
                <a16:creationId xmlns:a16="http://schemas.microsoft.com/office/drawing/2014/main" id="{9B8EDCFE-FA4F-497A-A8A1-F33C616B70C3}"/>
              </a:ext>
            </a:extLst>
          </p:cNvPr>
          <p:cNvSpPr>
            <a:spLocks noGrp="1"/>
          </p:cNvSpPr>
          <p:nvPr>
            <p:ph idx="1"/>
          </p:nvPr>
        </p:nvSpPr>
        <p:spPr>
          <a:xfrm>
            <a:off x="457200" y="1589088"/>
            <a:ext cx="8229600" cy="2333625"/>
          </a:xfrm>
        </p:spPr>
        <p:txBody>
          <a:bodyPr rtlCol="0">
            <a:noAutofit/>
          </a:bodyPr>
          <a:lstStyle/>
          <a:p>
            <a:pPr>
              <a:defRPr/>
            </a:pPr>
            <a:r>
              <a:rPr lang="en-US" sz="2400" dirty="0"/>
              <a:t>If you have new signs of work-related respiratory disease, skin disease or allergy, you should carry out a new medical examination.</a:t>
            </a:r>
          </a:p>
          <a:p>
            <a:pPr>
              <a:defRPr/>
            </a:pPr>
            <a:endParaRPr lang="en-GB" sz="2400" noProof="0" dirty="0"/>
          </a:p>
          <a:p>
            <a:pPr>
              <a:defRPr/>
            </a:pPr>
            <a:r>
              <a:rPr lang="en-US" sz="2400" dirty="0"/>
              <a:t>If there is no </a:t>
            </a:r>
            <a:r>
              <a:rPr lang="sv-SE" sz="2400" dirty="0" err="1"/>
              <a:t>employability</a:t>
            </a:r>
            <a:r>
              <a:rPr lang="sv-SE" sz="2400" dirty="0"/>
              <a:t> </a:t>
            </a:r>
            <a:r>
              <a:rPr lang="sv-SE" sz="2400" dirty="0" err="1"/>
              <a:t>assessment</a:t>
            </a:r>
            <a:r>
              <a:rPr lang="sv-SE" sz="2400" dirty="0"/>
              <a:t> </a:t>
            </a:r>
            <a:r>
              <a:rPr lang="en-US" sz="2400" dirty="0"/>
              <a:t>certificate, a penalty fee of between 15 000 and 150 000 is imposed. The amount of the fee is determined by the number of employees</a:t>
            </a:r>
            <a:endParaRPr lang="en-GB" sz="2400" noProof="0" dirty="0"/>
          </a:p>
        </p:txBody>
      </p:sp>
      <p:sp>
        <p:nvSpPr>
          <p:cNvPr id="4" name="Platshållare för datum 3">
            <a:extLst>
              <a:ext uri="{FF2B5EF4-FFF2-40B4-BE49-F238E27FC236}">
                <a16:creationId xmlns:a16="http://schemas.microsoft.com/office/drawing/2014/main" id="{0E885B08-9B63-4654-AE7A-04F2049F4431}"/>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CC2196BB-C4C0-4A77-A678-2A35EB9245A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D240DFBA-42BB-490C-9E70-CF6331173C7D}"/>
              </a:ext>
            </a:extLst>
          </p:cNvPr>
          <p:cNvSpPr>
            <a:spLocks noGrp="1"/>
          </p:cNvSpPr>
          <p:nvPr>
            <p:ph type="sldNum" sz="quarter" idx="12"/>
          </p:nvPr>
        </p:nvSpPr>
        <p:spPr/>
        <p:txBody>
          <a:bodyPr/>
          <a:lstStyle/>
          <a:p>
            <a:fld id="{24B771AD-66DB-4BE0-9BC9-42B41F4325E8}" type="slidenum">
              <a:rPr lang="sv-SE" smtClean="0"/>
              <a:pPr/>
              <a:t>55</a:t>
            </a:fld>
            <a:endParaRPr lang="sv-SE"/>
          </a:p>
        </p:txBody>
      </p:sp>
    </p:spTree>
    <p:extLst>
      <p:ext uri="{BB962C8B-B14F-4D97-AF65-F5344CB8AC3E}">
        <p14:creationId xmlns:p14="http://schemas.microsoft.com/office/powerpoint/2010/main" val="2689628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440A3-CA8D-4286-8B46-DAD02157DB05}"/>
              </a:ext>
            </a:extLst>
          </p:cNvPr>
          <p:cNvSpPr>
            <a:spLocks noGrp="1"/>
          </p:cNvSpPr>
          <p:nvPr>
            <p:ph type="title"/>
          </p:nvPr>
        </p:nvSpPr>
        <p:spPr/>
        <p:txBody>
          <a:bodyPr/>
          <a:lstStyle/>
          <a:p>
            <a:r>
              <a:rPr lang="en-GB" dirty="0"/>
              <a:t>How to work safely?</a:t>
            </a:r>
            <a:endParaRPr lang="en-GB" noProof="0" dirty="0"/>
          </a:p>
        </p:txBody>
      </p:sp>
      <p:sp>
        <p:nvSpPr>
          <p:cNvPr id="3" name="Platshållare för text 2">
            <a:extLst>
              <a:ext uri="{FF2B5EF4-FFF2-40B4-BE49-F238E27FC236}">
                <a16:creationId xmlns:a16="http://schemas.microsoft.com/office/drawing/2014/main" id="{8B088594-3F01-4C57-8513-7479BD4B5767}"/>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092318F2-3624-4DCC-948F-7FD69E451FF1}"/>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F0C58BF9-D838-4472-AAD0-26F2A73536AD}"/>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62FFE1F1-0DCA-4467-9DD7-2B03B312F16B}"/>
              </a:ext>
            </a:extLst>
          </p:cNvPr>
          <p:cNvSpPr>
            <a:spLocks noGrp="1"/>
          </p:cNvSpPr>
          <p:nvPr>
            <p:ph type="sldNum" sz="quarter" idx="12"/>
          </p:nvPr>
        </p:nvSpPr>
        <p:spPr/>
        <p:txBody>
          <a:bodyPr/>
          <a:lstStyle/>
          <a:p>
            <a:fld id="{24B771AD-66DB-4BE0-9BC9-42B41F4325E8}" type="slidenum">
              <a:rPr lang="sv-SE" smtClean="0"/>
              <a:pPr/>
              <a:t>56</a:t>
            </a:fld>
            <a:endParaRPr lang="sv-SE"/>
          </a:p>
        </p:txBody>
      </p:sp>
    </p:spTree>
    <p:extLst>
      <p:ext uri="{BB962C8B-B14F-4D97-AF65-F5344CB8AC3E}">
        <p14:creationId xmlns:p14="http://schemas.microsoft.com/office/powerpoint/2010/main" val="4191106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9" descr="C:\Documents and Settings\Håkan\Skrivbord\GOLVANALYS Sverige AB\SVEFF\PREVENT\Bild18.jpg"/>
          <p:cNvPicPr>
            <a:picLocks noChangeAspect="1" noChangeArrowheads="1"/>
          </p:cNvPicPr>
          <p:nvPr/>
        </p:nvPicPr>
        <p:blipFill>
          <a:blip r:embed="rId3"/>
          <a:srcRect/>
          <a:stretch>
            <a:fillRect/>
          </a:stretch>
        </p:blipFill>
        <p:spPr bwMode="auto">
          <a:xfrm>
            <a:off x="3276600" y="2286000"/>
            <a:ext cx="5276850" cy="3286125"/>
          </a:xfrm>
          <a:prstGeom prst="rect">
            <a:avLst/>
          </a:prstGeom>
          <a:noFill/>
          <a:ln w="9525">
            <a:noFill/>
            <a:miter lim="800000"/>
            <a:headEnd/>
            <a:tailEnd/>
          </a:ln>
        </p:spPr>
      </p:pic>
      <p:sp>
        <p:nvSpPr>
          <p:cNvPr id="46085" name="Rectangle 3"/>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6086" name="Rectangle 5"/>
          <p:cNvSpPr>
            <a:spLocks noGrp="1" noChangeArrowheads="1"/>
          </p:cNvSpPr>
          <p:nvPr>
            <p:ph type="title"/>
          </p:nvPr>
        </p:nvSpPr>
        <p:spPr/>
        <p:txBody>
          <a:bodyPr/>
          <a:lstStyle/>
          <a:p>
            <a:r>
              <a:rPr lang="en-US" dirty="0">
                <a:latin typeface="+mn-lt"/>
              </a:rPr>
              <a:t>Prevent injury and accident risk</a:t>
            </a:r>
            <a:endParaRPr lang="en-GB" noProof="0" dirty="0">
              <a:latin typeface="+mn-lt"/>
            </a:endParaRPr>
          </a:p>
        </p:txBody>
      </p:sp>
      <p:sp>
        <p:nvSpPr>
          <p:cNvPr id="46087" name="Rectangle 7"/>
          <p:cNvSpPr>
            <a:spLocks noGrp="1" noChangeArrowheads="1"/>
          </p:cNvSpPr>
          <p:nvPr>
            <p:ph type="body" sz="half" idx="1"/>
          </p:nvPr>
        </p:nvSpPr>
        <p:spPr>
          <a:xfrm>
            <a:off x="685800" y="1765738"/>
            <a:ext cx="5038328" cy="4330262"/>
          </a:xfrm>
        </p:spPr>
        <p:txBody>
          <a:bodyPr/>
          <a:lstStyle/>
          <a:p>
            <a:pPr>
              <a:lnSpc>
                <a:spcPct val="90000"/>
              </a:lnSpc>
              <a:buClr>
                <a:srgbClr val="FF0000"/>
              </a:buClr>
              <a:buNone/>
            </a:pPr>
            <a:r>
              <a:rPr lang="en-GB" sz="2800" dirty="0"/>
              <a:t>Think before!</a:t>
            </a:r>
          </a:p>
          <a:p>
            <a:pPr>
              <a:lnSpc>
                <a:spcPct val="90000"/>
              </a:lnSpc>
              <a:buClr>
                <a:srgbClr val="FF0000"/>
              </a:buClr>
              <a:buNone/>
            </a:pPr>
            <a:r>
              <a:rPr lang="en-US" sz="2800" dirty="0"/>
              <a:t>Make a risk assessment of the workplace</a:t>
            </a:r>
            <a:endParaRPr lang="en-GB" sz="2800" noProof="0" dirty="0">
              <a:latin typeface="+mn-lt"/>
            </a:endParaRPr>
          </a:p>
        </p:txBody>
      </p:sp>
      <p:sp>
        <p:nvSpPr>
          <p:cNvPr id="2" name="Platshållare för datum 1">
            <a:extLst>
              <a:ext uri="{FF2B5EF4-FFF2-40B4-BE49-F238E27FC236}">
                <a16:creationId xmlns:a16="http://schemas.microsoft.com/office/drawing/2014/main" id="{7C6EC729-0D62-4FBB-A7F1-A3D9364D991C}"/>
              </a:ext>
            </a:extLst>
          </p:cNvPr>
          <p:cNvSpPr>
            <a:spLocks noGrp="1"/>
          </p:cNvSpPr>
          <p:nvPr>
            <p:ph type="dt" sz="half" idx="10"/>
          </p:nvPr>
        </p:nvSpPr>
        <p:spPr/>
        <p:txBody>
          <a:bodyPr/>
          <a:lstStyle/>
          <a:p>
            <a:pPr>
              <a:defRPr/>
            </a:pPr>
            <a:r>
              <a:rPr lang="sv-SE"/>
              <a:t>June 2018</a:t>
            </a:r>
          </a:p>
        </p:txBody>
      </p:sp>
      <p:sp>
        <p:nvSpPr>
          <p:cNvPr id="3" name="Platshållare för sidfot 2">
            <a:extLst>
              <a:ext uri="{FF2B5EF4-FFF2-40B4-BE49-F238E27FC236}">
                <a16:creationId xmlns:a16="http://schemas.microsoft.com/office/drawing/2014/main" id="{1F4700D0-CF52-4D51-BEA5-626D482F132F}"/>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86B6799A-C743-4ED5-9059-4B5392E44575}"/>
              </a:ext>
            </a:extLst>
          </p:cNvPr>
          <p:cNvSpPr>
            <a:spLocks noGrp="1"/>
          </p:cNvSpPr>
          <p:nvPr>
            <p:ph type="sldNum" sz="quarter" idx="12"/>
          </p:nvPr>
        </p:nvSpPr>
        <p:spPr/>
        <p:txBody>
          <a:bodyPr/>
          <a:lstStyle/>
          <a:p>
            <a:pPr>
              <a:defRPr/>
            </a:pPr>
            <a:fld id="{7C0B081A-A740-4577-9B09-000D1433D666}" type="slidenum">
              <a:rPr lang="sv-SE" smtClean="0"/>
              <a:pPr>
                <a:defRPr/>
              </a:pPr>
              <a:t>57</a:t>
            </a:fld>
            <a:endParaRPr lang="sv-SE"/>
          </a:p>
        </p:txBody>
      </p:sp>
    </p:spTree>
    <p:extLst>
      <p:ext uri="{BB962C8B-B14F-4D97-AF65-F5344CB8AC3E}">
        <p14:creationId xmlns:p14="http://schemas.microsoft.com/office/powerpoint/2010/main" val="2070224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91985-8AE2-4D2A-8485-5241894E7A5A}"/>
              </a:ext>
            </a:extLst>
          </p:cNvPr>
          <p:cNvSpPr>
            <a:spLocks noGrp="1"/>
          </p:cNvSpPr>
          <p:nvPr>
            <p:ph type="title"/>
          </p:nvPr>
        </p:nvSpPr>
        <p:spPr>
          <a:xfrm>
            <a:off x="1979712" y="274638"/>
            <a:ext cx="6707088" cy="1143000"/>
          </a:xfrm>
        </p:spPr>
        <p:txBody>
          <a:bodyPr/>
          <a:lstStyle/>
          <a:p>
            <a:r>
              <a:rPr lang="en-GB" dirty="0"/>
              <a:t>Handling and protection</a:t>
            </a:r>
            <a:endParaRPr lang="en-GB" noProof="0" dirty="0"/>
          </a:p>
        </p:txBody>
      </p:sp>
      <p:sp>
        <p:nvSpPr>
          <p:cNvPr id="3" name="Platshållare för innehåll 2">
            <a:extLst>
              <a:ext uri="{FF2B5EF4-FFF2-40B4-BE49-F238E27FC236}">
                <a16:creationId xmlns:a16="http://schemas.microsoft.com/office/drawing/2014/main" id="{32D79303-3675-4BDD-A196-81D93AC6E421}"/>
              </a:ext>
            </a:extLst>
          </p:cNvPr>
          <p:cNvSpPr>
            <a:spLocks noGrp="1"/>
          </p:cNvSpPr>
          <p:nvPr>
            <p:ph idx="1"/>
          </p:nvPr>
        </p:nvSpPr>
        <p:spPr/>
        <p:txBody>
          <a:bodyPr>
            <a:normAutofit/>
          </a:bodyPr>
          <a:lstStyle/>
          <a:p>
            <a:pPr marL="0" indent="0">
              <a:buNone/>
            </a:pPr>
            <a:r>
              <a:rPr lang="en-GB" b="1" dirty="0"/>
              <a:t>Information requirements</a:t>
            </a:r>
          </a:p>
          <a:p>
            <a:pPr lvl="0">
              <a:buFont typeface="Wingdings" panose="05000000000000000000" pitchFamily="2" charset="2"/>
              <a:buChar char="q"/>
            </a:pPr>
            <a:r>
              <a:rPr lang="en-GB" sz="2400" dirty="0"/>
              <a:t>Inform and hand over</a:t>
            </a:r>
            <a:br>
              <a:rPr lang="en-GB" sz="2400" dirty="0"/>
            </a:br>
            <a:r>
              <a:rPr lang="en-GB" sz="2400" dirty="0"/>
              <a:t>” Information for 3rd person at installation of synthetic resins”</a:t>
            </a:r>
            <a:endParaRPr lang="en-GB" sz="2400" noProof="0" dirty="0"/>
          </a:p>
          <a:p>
            <a:pPr lvl="0">
              <a:buFont typeface="Wingdings" panose="05000000000000000000" pitchFamily="2" charset="2"/>
              <a:buChar char="q"/>
            </a:pPr>
            <a:r>
              <a:rPr lang="en-GB" sz="2400" noProof="0" dirty="0"/>
              <a:t>Provide the workplace coordinator with ”</a:t>
            </a:r>
            <a:r>
              <a:rPr lang="en-US" sz="2400" dirty="0"/>
              <a:t> Annex to occupational health and safety plan</a:t>
            </a:r>
            <a:r>
              <a:rPr lang="en-GB" sz="2400" noProof="0" dirty="0"/>
              <a:t>”.</a:t>
            </a:r>
          </a:p>
          <a:p>
            <a:pPr lvl="0">
              <a:buFont typeface="Wingdings" panose="05000000000000000000" pitchFamily="2" charset="2"/>
              <a:buChar char="q"/>
            </a:pPr>
            <a:r>
              <a:rPr lang="en-US" sz="2400" dirty="0"/>
              <a:t>Safety Data sheets shall be available at the workplace.</a:t>
            </a:r>
          </a:p>
          <a:p>
            <a:pPr lvl="0">
              <a:buFont typeface="Wingdings" panose="05000000000000000000" pitchFamily="2" charset="2"/>
              <a:buChar char="q"/>
            </a:pPr>
            <a:r>
              <a:rPr lang="en-US" sz="2400" dirty="0"/>
              <a:t>Product packaging must be clearly labelled in Swedish.</a:t>
            </a:r>
            <a:endParaRPr lang="en-GB" sz="2400" noProof="0" dirty="0"/>
          </a:p>
        </p:txBody>
      </p:sp>
      <p:sp>
        <p:nvSpPr>
          <p:cNvPr id="4" name="Flödesschema: Dokument 3">
            <a:extLst>
              <a:ext uri="{FF2B5EF4-FFF2-40B4-BE49-F238E27FC236}">
                <a16:creationId xmlns:a16="http://schemas.microsoft.com/office/drawing/2014/main" id="{53FD953D-3221-4293-A3F1-037246E94180}"/>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Platshållare för datum 4">
            <a:extLst>
              <a:ext uri="{FF2B5EF4-FFF2-40B4-BE49-F238E27FC236}">
                <a16:creationId xmlns:a16="http://schemas.microsoft.com/office/drawing/2014/main" id="{28496CDA-F59A-4011-81D3-8098E8A4B1A6}"/>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62068B65-DA4F-4643-8092-D0A1D8F1377A}"/>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4CE56C82-99E2-4BFC-9342-BD13AB3B00C4}"/>
              </a:ext>
            </a:extLst>
          </p:cNvPr>
          <p:cNvSpPr>
            <a:spLocks noGrp="1"/>
          </p:cNvSpPr>
          <p:nvPr>
            <p:ph type="sldNum" sz="quarter" idx="12"/>
          </p:nvPr>
        </p:nvSpPr>
        <p:spPr/>
        <p:txBody>
          <a:bodyPr/>
          <a:lstStyle/>
          <a:p>
            <a:fld id="{24B771AD-66DB-4BE0-9BC9-42B41F4325E8}" type="slidenum">
              <a:rPr lang="sv-SE" smtClean="0"/>
              <a:pPr/>
              <a:t>58</a:t>
            </a:fld>
            <a:endParaRPr lang="sv-SE"/>
          </a:p>
        </p:txBody>
      </p:sp>
    </p:spTree>
    <p:extLst>
      <p:ext uri="{BB962C8B-B14F-4D97-AF65-F5344CB8AC3E}">
        <p14:creationId xmlns:p14="http://schemas.microsoft.com/office/powerpoint/2010/main" val="754958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FAEA897-DC61-4D5F-9447-ED9F2F70243F}"/>
              </a:ext>
            </a:extLst>
          </p:cNvPr>
          <p:cNvSpPr>
            <a:spLocks noGrp="1"/>
          </p:cNvSpPr>
          <p:nvPr>
            <p:ph idx="1"/>
          </p:nvPr>
        </p:nvSpPr>
        <p:spPr>
          <a:xfrm>
            <a:off x="827584" y="1556792"/>
            <a:ext cx="7859216" cy="4569371"/>
          </a:xfrm>
        </p:spPr>
        <p:txBody>
          <a:bodyPr>
            <a:normAutofit fontScale="70000" lnSpcReduction="20000"/>
          </a:bodyPr>
          <a:lstStyle/>
          <a:p>
            <a:pPr marL="171450" lvl="0" indent="-171450">
              <a:buFont typeface="Wingdings" panose="05000000000000000000" pitchFamily="2" charset="2"/>
              <a:buChar char="q"/>
            </a:pPr>
            <a:r>
              <a:rPr lang="en-GB" noProof="0" dirty="0"/>
              <a:t> </a:t>
            </a:r>
            <a:r>
              <a:rPr lang="en-GB" dirty="0"/>
              <a:t>Block off the area.</a:t>
            </a:r>
            <a:endParaRPr lang="en-GB" noProof="0" dirty="0"/>
          </a:p>
          <a:p>
            <a:pPr marL="171450" lvl="0" indent="-171450">
              <a:buFont typeface="Wingdings" panose="05000000000000000000" pitchFamily="2" charset="2"/>
              <a:buChar char="q"/>
            </a:pPr>
            <a:r>
              <a:rPr lang="en-GB" noProof="0" dirty="0"/>
              <a:t> </a:t>
            </a:r>
            <a:r>
              <a:rPr lang="en-GB" dirty="0"/>
              <a:t>Set up warning sign.</a:t>
            </a:r>
            <a:endParaRPr lang="en-GB" noProof="0" dirty="0"/>
          </a:p>
          <a:p>
            <a:pPr marL="171450" lvl="0" indent="-171450">
              <a:buFont typeface="Wingdings" panose="05000000000000000000" pitchFamily="2" charset="2"/>
              <a:buChar char="q"/>
            </a:pPr>
            <a:r>
              <a:rPr lang="en-GB" noProof="0" dirty="0"/>
              <a:t> </a:t>
            </a:r>
            <a:r>
              <a:rPr lang="en-US" dirty="0"/>
              <a:t>The mixing station should be in close proximity to the surface to be treated</a:t>
            </a:r>
            <a:r>
              <a:rPr lang="en-GB" noProof="0" dirty="0"/>
              <a:t>.</a:t>
            </a:r>
          </a:p>
          <a:p>
            <a:pPr marL="171450" lvl="0" indent="-171450">
              <a:buFont typeface="Wingdings" panose="05000000000000000000" pitchFamily="2" charset="2"/>
              <a:buChar char="q"/>
            </a:pPr>
            <a:r>
              <a:rPr lang="en-GB" noProof="0" dirty="0"/>
              <a:t> </a:t>
            </a:r>
            <a:r>
              <a:rPr lang="en-US" dirty="0"/>
              <a:t>Avoid splashing and ensure that spills can be easily disposed</a:t>
            </a:r>
            <a:r>
              <a:rPr lang="en-GB" noProof="0" dirty="0"/>
              <a:t>.</a:t>
            </a:r>
          </a:p>
          <a:p>
            <a:pPr marL="171450" lvl="0" indent="-171450">
              <a:buFont typeface="Wingdings" panose="05000000000000000000" pitchFamily="2" charset="2"/>
              <a:buChar char="q"/>
            </a:pPr>
            <a:r>
              <a:rPr lang="en-GB" noProof="0" dirty="0"/>
              <a:t> </a:t>
            </a:r>
            <a:r>
              <a:rPr lang="en-US" dirty="0"/>
              <a:t>The floor should be covered with plastic wrap which can be replaced in case of spillage.</a:t>
            </a:r>
            <a:endParaRPr lang="en-GB" noProof="0" dirty="0"/>
          </a:p>
          <a:p>
            <a:pPr marL="171450" lvl="0" indent="-171450">
              <a:buFont typeface="Wingdings" panose="05000000000000000000" pitchFamily="2" charset="2"/>
              <a:buChar char="q"/>
            </a:pPr>
            <a:r>
              <a:rPr lang="en-GB" noProof="0" dirty="0"/>
              <a:t> </a:t>
            </a:r>
            <a:r>
              <a:rPr lang="en-GB" dirty="0"/>
              <a:t>Arrange good ventilation.</a:t>
            </a:r>
            <a:endParaRPr lang="en-GB" noProof="0" dirty="0"/>
          </a:p>
          <a:p>
            <a:pPr marL="171450" lvl="0" indent="-171450">
              <a:buFont typeface="Wingdings" panose="05000000000000000000" pitchFamily="2" charset="2"/>
              <a:buChar char="q"/>
            </a:pPr>
            <a:r>
              <a:rPr lang="en-GB" noProof="0" dirty="0"/>
              <a:t> </a:t>
            </a:r>
            <a:r>
              <a:rPr lang="en-US" dirty="0"/>
              <a:t>Ensure that good lighting is available at the workplace.</a:t>
            </a:r>
            <a:r>
              <a:rPr lang="en-GB" noProof="0" dirty="0"/>
              <a:t> </a:t>
            </a:r>
          </a:p>
          <a:p>
            <a:pPr marL="171450" lvl="0" indent="-171450">
              <a:buFont typeface="Wingdings" panose="05000000000000000000" pitchFamily="2" charset="2"/>
              <a:buChar char="q"/>
            </a:pPr>
            <a:r>
              <a:rPr lang="en-GB" dirty="0"/>
              <a:t> Prepare waste management.</a:t>
            </a:r>
            <a:endParaRPr lang="en-GB" noProof="0" dirty="0"/>
          </a:p>
          <a:p>
            <a:pPr marL="171450" lvl="0" indent="-171450">
              <a:buFont typeface="Wingdings" panose="05000000000000000000" pitchFamily="2" charset="2"/>
              <a:buChar char="q"/>
            </a:pPr>
            <a:r>
              <a:rPr lang="en-GB" noProof="0" dirty="0"/>
              <a:t> </a:t>
            </a:r>
            <a:r>
              <a:rPr lang="en-US" dirty="0"/>
              <a:t>Remediation materials, absorbent, must be available at the workplace.</a:t>
            </a:r>
            <a:endParaRPr lang="en-GB" noProof="0" dirty="0"/>
          </a:p>
          <a:p>
            <a:pPr marL="171450" lvl="0" indent="-171450">
              <a:buFont typeface="Wingdings" panose="05000000000000000000" pitchFamily="2" charset="2"/>
              <a:buChar char="q"/>
            </a:pPr>
            <a:r>
              <a:rPr lang="en-GB" noProof="0" dirty="0"/>
              <a:t> </a:t>
            </a:r>
            <a:r>
              <a:rPr lang="en-US" dirty="0"/>
              <a:t>Check the operation and safety of the machines you are using.</a:t>
            </a:r>
            <a:endParaRPr lang="en-GB" noProof="0" dirty="0"/>
          </a:p>
          <a:p>
            <a:endParaRPr lang="en-GB" noProof="0" dirty="0"/>
          </a:p>
        </p:txBody>
      </p:sp>
      <p:sp>
        <p:nvSpPr>
          <p:cNvPr id="4" name="Flödesschema: Dokument 3">
            <a:extLst>
              <a:ext uri="{FF2B5EF4-FFF2-40B4-BE49-F238E27FC236}">
                <a16:creationId xmlns:a16="http://schemas.microsoft.com/office/drawing/2014/main" id="{878D7FA6-669D-48E8-A23A-E0BD5C41EB5B}"/>
              </a:ext>
            </a:extLst>
          </p:cNvPr>
          <p:cNvSpPr/>
          <p:nvPr/>
        </p:nvSpPr>
        <p:spPr>
          <a:xfrm>
            <a:off x="107504" y="274638"/>
            <a:ext cx="1800200" cy="92211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Industry</a:t>
            </a:r>
            <a:br>
              <a:rPr lang="sv-SE" dirty="0"/>
            </a:br>
            <a:r>
              <a:rPr lang="sv-SE" dirty="0" err="1"/>
              <a:t>recommendation</a:t>
            </a:r>
            <a:endParaRPr lang="sv-SE" dirty="0"/>
          </a:p>
        </p:txBody>
      </p:sp>
      <p:sp>
        <p:nvSpPr>
          <p:cNvPr id="5" name="Rubrik 1">
            <a:extLst>
              <a:ext uri="{FF2B5EF4-FFF2-40B4-BE49-F238E27FC236}">
                <a16:creationId xmlns:a16="http://schemas.microsoft.com/office/drawing/2014/main" id="{75669A98-1A56-4689-BD59-EC3667ED58CB}"/>
              </a:ext>
            </a:extLst>
          </p:cNvPr>
          <p:cNvSpPr txBox="1">
            <a:spLocks/>
          </p:cNvSpPr>
          <p:nvPr/>
        </p:nvSpPr>
        <p:spPr>
          <a:xfrm>
            <a:off x="827584" y="188640"/>
            <a:ext cx="777686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err="1"/>
              <a:t>Workplace</a:t>
            </a:r>
            <a:r>
              <a:rPr lang="sv-SE" dirty="0"/>
              <a:t> design</a:t>
            </a:r>
          </a:p>
        </p:txBody>
      </p:sp>
      <p:sp>
        <p:nvSpPr>
          <p:cNvPr id="2" name="Platshållare för datum 1">
            <a:extLst>
              <a:ext uri="{FF2B5EF4-FFF2-40B4-BE49-F238E27FC236}">
                <a16:creationId xmlns:a16="http://schemas.microsoft.com/office/drawing/2014/main" id="{39A18F3B-A10F-418D-8403-C8B765862CA2}"/>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46E5F126-669E-4588-834F-0A90704BED85}"/>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FBEF20A0-B68F-4768-8F2F-44B3BE99C14D}"/>
              </a:ext>
            </a:extLst>
          </p:cNvPr>
          <p:cNvSpPr>
            <a:spLocks noGrp="1"/>
          </p:cNvSpPr>
          <p:nvPr>
            <p:ph type="sldNum" sz="quarter" idx="12"/>
          </p:nvPr>
        </p:nvSpPr>
        <p:spPr/>
        <p:txBody>
          <a:bodyPr/>
          <a:lstStyle/>
          <a:p>
            <a:fld id="{24B771AD-66DB-4BE0-9BC9-42B41F4325E8}" type="slidenum">
              <a:rPr lang="sv-SE" smtClean="0"/>
              <a:pPr/>
              <a:t>59</a:t>
            </a:fld>
            <a:endParaRPr lang="sv-SE"/>
          </a:p>
        </p:txBody>
      </p:sp>
    </p:spTree>
    <p:extLst>
      <p:ext uri="{BB962C8B-B14F-4D97-AF65-F5344CB8AC3E}">
        <p14:creationId xmlns:p14="http://schemas.microsoft.com/office/powerpoint/2010/main" val="40596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datum 4"/>
          <p:cNvSpPr>
            <a:spLocks noGrp="1"/>
          </p:cNvSpPr>
          <p:nvPr>
            <p:ph type="dt" sz="quarter" idx="10"/>
          </p:nvPr>
        </p:nvSpPr>
        <p:spPr>
          <a:noFill/>
        </p:spPr>
        <p:txBody>
          <a:bodyPr/>
          <a:lstStyle/>
          <a:p>
            <a:r>
              <a:rPr lang="sv-SE"/>
              <a:t>June 2018</a:t>
            </a:r>
          </a:p>
        </p:txBody>
      </p:sp>
      <p:sp>
        <p:nvSpPr>
          <p:cNvPr id="11267" name="Platshållare för sidfot 5"/>
          <p:cNvSpPr>
            <a:spLocks noGrp="1"/>
          </p:cNvSpPr>
          <p:nvPr>
            <p:ph type="ftr" sz="quarter" idx="11"/>
          </p:nvPr>
        </p:nvSpPr>
        <p:spPr>
          <a:noFill/>
        </p:spPr>
        <p:txBody>
          <a:bodyPr/>
          <a:lstStyle/>
          <a:p>
            <a:r>
              <a:rPr lang="en-US"/>
              <a:t>Synthetic resins - Safety course and material knowledge for industrial flooring</a:t>
            </a:r>
            <a:endParaRPr lang="sv-SE"/>
          </a:p>
        </p:txBody>
      </p:sp>
      <p:sp>
        <p:nvSpPr>
          <p:cNvPr id="11268" name="Platshållare för bildnummer 6"/>
          <p:cNvSpPr>
            <a:spLocks noGrp="1"/>
          </p:cNvSpPr>
          <p:nvPr>
            <p:ph type="sldNum" sz="quarter" idx="12"/>
          </p:nvPr>
        </p:nvSpPr>
        <p:spPr>
          <a:noFill/>
        </p:spPr>
        <p:txBody>
          <a:bodyPr/>
          <a:lstStyle/>
          <a:p>
            <a:fld id="{8486681F-690F-497A-BDAE-B4073235D274}" type="slidenum">
              <a:rPr lang="sv-SE" smtClean="0"/>
              <a:pPr/>
              <a:t>6</a:t>
            </a:fld>
            <a:endParaRPr lang="sv-SE"/>
          </a:p>
        </p:txBody>
      </p:sp>
      <p:sp>
        <p:nvSpPr>
          <p:cNvPr id="11269" name="Rectangle 3"/>
          <p:cNvSpPr>
            <a:spLocks noChangeArrowheads="1"/>
          </p:cNvSpPr>
          <p:nvPr/>
        </p:nvSpPr>
        <p:spPr bwMode="auto">
          <a:xfrm>
            <a:off x="381000" y="1495425"/>
            <a:ext cx="8382000" cy="944563"/>
          </a:xfrm>
          <a:prstGeom prst="rect">
            <a:avLst/>
          </a:prstGeom>
          <a:noFill/>
          <a:ln w="9525">
            <a:noFill/>
            <a:miter lim="800000"/>
            <a:headEnd/>
            <a:tailEnd/>
          </a:ln>
        </p:spPr>
        <p:txBody>
          <a:bodyPr>
            <a:spAutoFit/>
          </a:bodyPr>
          <a:lstStyle/>
          <a:p>
            <a:pPr algn="ctr"/>
            <a:endParaRPr lang="en-US" sz="3200">
              <a:cs typeface="Times New Roman" pitchFamily="18" charset="0"/>
            </a:endParaRPr>
          </a:p>
          <a:p>
            <a:pPr algn="ctr" eaLnBrk="0" hangingPunct="0"/>
            <a:endParaRPr lang="en-US">
              <a:latin typeface="Garamond" pitchFamily="18" charset="0"/>
            </a:endParaRPr>
          </a:p>
        </p:txBody>
      </p:sp>
      <p:sp>
        <p:nvSpPr>
          <p:cNvPr id="11270" name="Rectangle 9"/>
          <p:cNvSpPr>
            <a:spLocks noGrp="1" noChangeArrowheads="1"/>
          </p:cNvSpPr>
          <p:nvPr>
            <p:ph type="title"/>
          </p:nvPr>
        </p:nvSpPr>
        <p:spPr>
          <a:xfrm>
            <a:off x="285750" y="609600"/>
            <a:ext cx="8572500" cy="1143000"/>
          </a:xfrm>
        </p:spPr>
        <p:txBody>
          <a:bodyPr>
            <a:normAutofit fontScale="90000"/>
          </a:bodyPr>
          <a:lstStyle/>
          <a:p>
            <a:pPr>
              <a:lnSpc>
                <a:spcPct val="90000"/>
              </a:lnSpc>
            </a:pPr>
            <a:r>
              <a:rPr lang="en-US" sz="4000" b="1" dirty="0">
                <a:latin typeface="+mn-lt"/>
                <a:cs typeface="Times New Roman" pitchFamily="18" charset="0"/>
              </a:rPr>
              <a:t>What are the most common synthetic resins</a:t>
            </a:r>
            <a:r>
              <a:rPr lang="en-GB" sz="4000" b="1" noProof="0" dirty="0">
                <a:solidFill>
                  <a:schemeClr val="tx1"/>
                </a:solidFill>
                <a:latin typeface="+mn-lt"/>
                <a:cs typeface="Times New Roman" pitchFamily="18" charset="0"/>
              </a:rPr>
              <a:t>?</a:t>
            </a:r>
          </a:p>
        </p:txBody>
      </p:sp>
      <p:pic>
        <p:nvPicPr>
          <p:cNvPr id="9" name="Bildobjekt 8" descr="Bild5.gif"/>
          <p:cNvPicPr>
            <a:picLocks noChangeAspect="1"/>
          </p:cNvPicPr>
          <p:nvPr/>
        </p:nvPicPr>
        <p:blipFill>
          <a:blip r:embed="rId2"/>
          <a:stretch>
            <a:fillRect/>
          </a:stretch>
        </p:blipFill>
        <p:spPr>
          <a:xfrm>
            <a:off x="588590" y="1628800"/>
            <a:ext cx="7943850" cy="4533900"/>
          </a:xfrm>
          <a:prstGeom prst="rect">
            <a:avLst/>
          </a:prstGeom>
        </p:spPr>
      </p:pic>
      <p:sp>
        <p:nvSpPr>
          <p:cNvPr id="3" name="Rektangel 2">
            <a:extLst>
              <a:ext uri="{FF2B5EF4-FFF2-40B4-BE49-F238E27FC236}">
                <a16:creationId xmlns:a16="http://schemas.microsoft.com/office/drawing/2014/main" id="{9646B33B-8937-4C62-8A4E-8DBBDD049663}"/>
              </a:ext>
            </a:extLst>
          </p:cNvPr>
          <p:cNvSpPr/>
          <p:nvPr/>
        </p:nvSpPr>
        <p:spPr>
          <a:xfrm>
            <a:off x="755576" y="1752600"/>
            <a:ext cx="1152128" cy="68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Epoxy</a:t>
            </a:r>
            <a:endParaRPr lang="en-US" dirty="0">
              <a:solidFill>
                <a:schemeClr val="tx1"/>
              </a:solidFill>
            </a:endParaRPr>
          </a:p>
        </p:txBody>
      </p:sp>
      <p:sp>
        <p:nvSpPr>
          <p:cNvPr id="14" name="Rektangel 13">
            <a:extLst>
              <a:ext uri="{FF2B5EF4-FFF2-40B4-BE49-F238E27FC236}">
                <a16:creationId xmlns:a16="http://schemas.microsoft.com/office/drawing/2014/main" id="{93F4EF82-5958-4BB0-8C55-4477E3E06D56}"/>
              </a:ext>
            </a:extLst>
          </p:cNvPr>
          <p:cNvSpPr/>
          <p:nvPr/>
        </p:nvSpPr>
        <p:spPr>
          <a:xfrm>
            <a:off x="5148064" y="1752600"/>
            <a:ext cx="1512168" cy="68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Acrylate</a:t>
            </a:r>
            <a:endParaRPr lang="en-US" dirty="0">
              <a:solidFill>
                <a:schemeClr val="tx1"/>
              </a:solidFill>
            </a:endParaRPr>
          </a:p>
        </p:txBody>
      </p:sp>
      <p:sp>
        <p:nvSpPr>
          <p:cNvPr id="15" name="Rektangel 14">
            <a:extLst>
              <a:ext uri="{FF2B5EF4-FFF2-40B4-BE49-F238E27FC236}">
                <a16:creationId xmlns:a16="http://schemas.microsoft.com/office/drawing/2014/main" id="{E7693F69-16D9-4C7C-BC23-A8C83BB73F09}"/>
              </a:ext>
            </a:extLst>
          </p:cNvPr>
          <p:cNvSpPr/>
          <p:nvPr/>
        </p:nvSpPr>
        <p:spPr>
          <a:xfrm>
            <a:off x="791134" y="3959238"/>
            <a:ext cx="3708857" cy="68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Aminoplastics</a:t>
            </a:r>
            <a:endParaRPr lang="en-US" dirty="0">
              <a:solidFill>
                <a:schemeClr val="tx1"/>
              </a:solidFill>
            </a:endParaRPr>
          </a:p>
        </p:txBody>
      </p:sp>
      <p:sp>
        <p:nvSpPr>
          <p:cNvPr id="16" name="Rektangel 15">
            <a:extLst>
              <a:ext uri="{FF2B5EF4-FFF2-40B4-BE49-F238E27FC236}">
                <a16:creationId xmlns:a16="http://schemas.microsoft.com/office/drawing/2014/main" id="{2CFFBC69-8144-4747-B49E-74ADF03D093D}"/>
              </a:ext>
            </a:extLst>
          </p:cNvPr>
          <p:cNvSpPr/>
          <p:nvPr/>
        </p:nvSpPr>
        <p:spPr>
          <a:xfrm>
            <a:off x="5145507" y="3976858"/>
            <a:ext cx="3708857" cy="68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Polyurethans</a:t>
            </a:r>
            <a:endParaRPr lang="en-US"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7110" name="Rectangle 4"/>
          <p:cNvSpPr>
            <a:spLocks noGrp="1" noChangeArrowheads="1"/>
          </p:cNvSpPr>
          <p:nvPr>
            <p:ph type="title" idx="4294967295"/>
          </p:nvPr>
        </p:nvSpPr>
        <p:spPr>
          <a:xfrm>
            <a:off x="457200" y="557808"/>
            <a:ext cx="8229600" cy="1143000"/>
          </a:xfrm>
        </p:spPr>
        <p:txBody>
          <a:bodyPr/>
          <a:lstStyle/>
          <a:p>
            <a:r>
              <a:rPr lang="en-GB" dirty="0">
                <a:latin typeface="+mn-lt"/>
              </a:rPr>
              <a:t>Prevent airway damage</a:t>
            </a:r>
            <a:endParaRPr lang="en-GB" noProof="0" dirty="0">
              <a:latin typeface="+mn-lt"/>
            </a:endParaRPr>
          </a:p>
        </p:txBody>
      </p:sp>
      <p:sp>
        <p:nvSpPr>
          <p:cNvPr id="47112" name="Rectangle 6"/>
          <p:cNvSpPr>
            <a:spLocks noChangeArrowheads="1"/>
          </p:cNvSpPr>
          <p:nvPr/>
        </p:nvSpPr>
        <p:spPr bwMode="auto">
          <a:xfrm>
            <a:off x="4427984" y="1916832"/>
            <a:ext cx="4335016" cy="4102968"/>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400" dirty="0"/>
              <a:t>Ventilation is essential for the products to cure and to protect you and others.</a:t>
            </a:r>
          </a:p>
          <a:p>
            <a:pPr marL="457200" indent="-457200">
              <a:buFont typeface="Arial" panose="020B0604020202020204" pitchFamily="34" charset="0"/>
              <a:buChar char="•"/>
            </a:pPr>
            <a:r>
              <a:rPr lang="en-US" sz="2400" dirty="0"/>
              <a:t>If you can force ventilation, do so!</a:t>
            </a:r>
            <a:r>
              <a:rPr lang="sv-SE" sz="2400" dirty="0"/>
              <a:t> </a:t>
            </a:r>
          </a:p>
          <a:p>
            <a:pPr marL="457200" indent="-457200">
              <a:buFont typeface="Arial" panose="020B0604020202020204" pitchFamily="34" charset="0"/>
              <a:buChar char="•"/>
            </a:pPr>
            <a:r>
              <a:rPr lang="en-US" sz="2400" dirty="0"/>
              <a:t>If it is a small space you will need a fan.</a:t>
            </a:r>
          </a:p>
          <a:p>
            <a:pPr marL="457200" indent="-457200">
              <a:buFont typeface="Arial" panose="020B0604020202020204" pitchFamily="34" charset="0"/>
              <a:buChar char="•"/>
            </a:pPr>
            <a:r>
              <a:rPr lang="en-US" sz="2400" dirty="0"/>
              <a:t>Always wear respiratory protection when spraying or where ventilation is poor</a:t>
            </a:r>
            <a:r>
              <a:rPr lang="sv-SE" sz="2400" dirty="0"/>
              <a:t>.</a:t>
            </a:r>
          </a:p>
        </p:txBody>
      </p:sp>
      <p:pic>
        <p:nvPicPr>
          <p:cNvPr id="10" name="Bildobjekt 9" descr="luf.gif"/>
          <p:cNvPicPr>
            <a:picLocks noChangeAspect="1"/>
          </p:cNvPicPr>
          <p:nvPr/>
        </p:nvPicPr>
        <p:blipFill>
          <a:blip r:embed="rId3"/>
          <a:stretch>
            <a:fillRect/>
          </a:stretch>
        </p:blipFill>
        <p:spPr>
          <a:xfrm>
            <a:off x="599306" y="2564904"/>
            <a:ext cx="3460335" cy="2952328"/>
          </a:xfrm>
          <a:prstGeom prst="rect">
            <a:avLst/>
          </a:prstGeom>
        </p:spPr>
      </p:pic>
      <p:sp>
        <p:nvSpPr>
          <p:cNvPr id="2" name="Platshållare för datum 1">
            <a:extLst>
              <a:ext uri="{FF2B5EF4-FFF2-40B4-BE49-F238E27FC236}">
                <a16:creationId xmlns:a16="http://schemas.microsoft.com/office/drawing/2014/main" id="{C864B792-1CBC-44C3-A4B1-674EEC3406AD}"/>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24C71E3E-686F-44D8-8D0F-5BCED821F9D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2471D387-2219-447D-9458-B1F9F863D70C}"/>
              </a:ext>
            </a:extLst>
          </p:cNvPr>
          <p:cNvSpPr>
            <a:spLocks noGrp="1"/>
          </p:cNvSpPr>
          <p:nvPr>
            <p:ph type="sldNum" sz="quarter" idx="12"/>
          </p:nvPr>
        </p:nvSpPr>
        <p:spPr/>
        <p:txBody>
          <a:bodyPr/>
          <a:lstStyle/>
          <a:p>
            <a:fld id="{24B771AD-66DB-4BE0-9BC9-42B41F4325E8}" type="slidenum">
              <a:rPr lang="sv-SE" smtClean="0"/>
              <a:pPr/>
              <a:t>60</a:t>
            </a:fld>
            <a:endParaRPr lang="sv-SE"/>
          </a:p>
        </p:txBody>
      </p:sp>
    </p:spTree>
    <p:extLst>
      <p:ext uri="{BB962C8B-B14F-4D97-AF65-F5344CB8AC3E}">
        <p14:creationId xmlns:p14="http://schemas.microsoft.com/office/powerpoint/2010/main" val="3042273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8FABC1-C179-4AA1-AD4E-DE6D8A8094C9}"/>
              </a:ext>
            </a:extLst>
          </p:cNvPr>
          <p:cNvSpPr>
            <a:spLocks noGrp="1"/>
          </p:cNvSpPr>
          <p:nvPr>
            <p:ph type="title"/>
          </p:nvPr>
        </p:nvSpPr>
        <p:spPr>
          <a:xfrm>
            <a:off x="1211263" y="407988"/>
            <a:ext cx="6721475" cy="769937"/>
          </a:xfrm>
        </p:spPr>
        <p:txBody>
          <a:bodyPr>
            <a:normAutofit fontScale="90000"/>
          </a:bodyPr>
          <a:lstStyle/>
          <a:p>
            <a:pPr>
              <a:defRPr/>
            </a:pPr>
            <a:r>
              <a:rPr lang="en-GB" dirty="0">
                <a:latin typeface="+mn-lt"/>
              </a:rPr>
              <a:t>Occupational exposure limits</a:t>
            </a:r>
            <a:endParaRPr lang="en-GB" noProof="0" dirty="0">
              <a:latin typeface="+mn-lt"/>
            </a:endParaRPr>
          </a:p>
        </p:txBody>
      </p:sp>
      <p:sp>
        <p:nvSpPr>
          <p:cNvPr id="7" name="textruta 6">
            <a:extLst>
              <a:ext uri="{FF2B5EF4-FFF2-40B4-BE49-F238E27FC236}">
                <a16:creationId xmlns:a16="http://schemas.microsoft.com/office/drawing/2014/main" id="{FD1F91D3-6DFD-45B7-99B1-FB2A2223EEB0}"/>
              </a:ext>
            </a:extLst>
          </p:cNvPr>
          <p:cNvSpPr txBox="1"/>
          <p:nvPr/>
        </p:nvSpPr>
        <p:spPr>
          <a:xfrm>
            <a:off x="421382" y="4826620"/>
            <a:ext cx="8247063" cy="1384300"/>
          </a:xfrm>
          <a:prstGeom prst="rect">
            <a:avLst/>
          </a:prstGeom>
          <a:noFill/>
        </p:spPr>
        <p:txBody>
          <a:bodyPr>
            <a:spAutoFit/>
          </a:bodyPr>
          <a:lstStyle/>
          <a:p>
            <a:pPr algn="ctr">
              <a:defRPr/>
            </a:pPr>
            <a:r>
              <a:rPr lang="sv-SE" sz="2800" dirty="0" err="1"/>
              <a:t>Level</a:t>
            </a:r>
            <a:r>
              <a:rPr lang="sv-SE" sz="2800" dirty="0"/>
              <a:t> limit </a:t>
            </a:r>
            <a:r>
              <a:rPr lang="sv-SE" sz="2800" dirty="0" err="1"/>
              <a:t>value</a:t>
            </a:r>
            <a:r>
              <a:rPr lang="sv-SE" sz="2800" dirty="0">
                <a:latin typeface="+mn-lt"/>
              </a:rPr>
              <a:t> (LLV) = 8h </a:t>
            </a:r>
            <a:r>
              <a:rPr lang="sv-SE" sz="2800" dirty="0" err="1">
                <a:latin typeface="+mn-lt"/>
              </a:rPr>
              <a:t>average</a:t>
            </a:r>
            <a:br>
              <a:rPr lang="sv-SE" sz="2800" dirty="0">
                <a:latin typeface="+mn-lt"/>
              </a:rPr>
            </a:br>
            <a:r>
              <a:rPr lang="sv-SE" sz="2800" dirty="0"/>
              <a:t>Short-term </a:t>
            </a:r>
            <a:r>
              <a:rPr lang="sv-SE" sz="2800" dirty="0" err="1"/>
              <a:t>value</a:t>
            </a:r>
            <a:r>
              <a:rPr lang="sv-SE" sz="2800" dirty="0">
                <a:latin typeface="+mn-lt"/>
              </a:rPr>
              <a:t> (STV) = 15 min period </a:t>
            </a:r>
            <a:br>
              <a:rPr lang="sv-SE" sz="2800" dirty="0">
                <a:latin typeface="+mn-lt"/>
              </a:rPr>
            </a:br>
            <a:r>
              <a:rPr lang="sv-SE" sz="2800" i="1" dirty="0">
                <a:latin typeface="+mn-lt"/>
              </a:rPr>
              <a:t>(for </a:t>
            </a:r>
            <a:r>
              <a:rPr lang="sv-SE" sz="2800" i="1" dirty="0" err="1">
                <a:latin typeface="+mn-lt"/>
              </a:rPr>
              <a:t>diisocyanates</a:t>
            </a:r>
            <a:r>
              <a:rPr lang="sv-SE" sz="2800" i="1" dirty="0">
                <a:latin typeface="+mn-lt"/>
              </a:rPr>
              <a:t> </a:t>
            </a:r>
            <a:r>
              <a:rPr lang="sv-SE" sz="2800" i="1" dirty="0" err="1">
                <a:latin typeface="+mn-lt"/>
              </a:rPr>
              <a:t>it’s</a:t>
            </a:r>
            <a:r>
              <a:rPr lang="sv-SE" sz="2800" i="1" dirty="0">
                <a:latin typeface="+mn-lt"/>
              </a:rPr>
              <a:t> 5 min)</a:t>
            </a:r>
          </a:p>
        </p:txBody>
      </p:sp>
      <p:pic>
        <p:nvPicPr>
          <p:cNvPr id="38917" name="Picture 2" descr="burnout, dangerous, dust">
            <a:extLst>
              <a:ext uri="{FF2B5EF4-FFF2-40B4-BE49-F238E27FC236}">
                <a16:creationId xmlns:a16="http://schemas.microsoft.com/office/drawing/2014/main" id="{FDDF440E-4835-4529-A70F-AB7A519B5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357" y="1202770"/>
            <a:ext cx="5215285" cy="347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CE0F918A-3583-4CB9-9B45-F5F2E93392A8}"/>
              </a:ext>
            </a:extLst>
          </p:cNvPr>
          <p:cNvSpPr>
            <a:spLocks noGrp="1"/>
          </p:cNvSpPr>
          <p:nvPr>
            <p:ph type="dt" sz="half" idx="10"/>
          </p:nvPr>
        </p:nvSpPr>
        <p:spPr/>
        <p:txBody>
          <a:bodyPr/>
          <a:lstStyle/>
          <a:p>
            <a:pPr>
              <a:defRPr/>
            </a:pPr>
            <a:r>
              <a:rPr lang="sv-SE" dirty="0"/>
              <a:t>June 2018</a:t>
            </a:r>
            <a:endParaRPr lang="en-US" dirty="0"/>
          </a:p>
        </p:txBody>
      </p:sp>
      <p:sp>
        <p:nvSpPr>
          <p:cNvPr id="4" name="Platshållare för sidfot 3">
            <a:extLst>
              <a:ext uri="{FF2B5EF4-FFF2-40B4-BE49-F238E27FC236}">
                <a16:creationId xmlns:a16="http://schemas.microsoft.com/office/drawing/2014/main" id="{036BD11A-B26D-4FD1-ABBF-633C1EDDE068}"/>
              </a:ext>
            </a:extLst>
          </p:cNvPr>
          <p:cNvSpPr>
            <a:spLocks noGrp="1"/>
          </p:cNvSpPr>
          <p:nvPr>
            <p:ph type="ftr" sz="quarter" idx="11"/>
          </p:nvPr>
        </p:nvSpPr>
        <p:spPr/>
        <p:txBody>
          <a:bodyPr/>
          <a:lstStyle/>
          <a:p>
            <a:pPr>
              <a:defRPr/>
            </a:pPr>
            <a:r>
              <a:rPr lang="en-US"/>
              <a:t>Synthetic resins - Safety course and material knowledge for industrial flooring</a:t>
            </a:r>
          </a:p>
        </p:txBody>
      </p:sp>
      <p:sp>
        <p:nvSpPr>
          <p:cNvPr id="6" name="Platshållare för bildnummer 5">
            <a:extLst>
              <a:ext uri="{FF2B5EF4-FFF2-40B4-BE49-F238E27FC236}">
                <a16:creationId xmlns:a16="http://schemas.microsoft.com/office/drawing/2014/main" id="{889BD8EB-75E2-4BA5-B089-177D9A302818}"/>
              </a:ext>
            </a:extLst>
          </p:cNvPr>
          <p:cNvSpPr>
            <a:spLocks noGrp="1"/>
          </p:cNvSpPr>
          <p:nvPr>
            <p:ph type="sldNum" sz="quarter" idx="12"/>
          </p:nvPr>
        </p:nvSpPr>
        <p:spPr/>
        <p:txBody>
          <a:bodyPr/>
          <a:lstStyle/>
          <a:p>
            <a:pPr>
              <a:defRPr/>
            </a:pPr>
            <a:fld id="{66E21BA4-6B4E-4C09-AB84-1DA87851639F}" type="slidenum">
              <a:rPr lang="en-US" smtClean="0"/>
              <a:pPr>
                <a:defRPr/>
              </a:pPr>
              <a:t>61</a:t>
            </a:fld>
            <a:endParaRPr lang="en-US"/>
          </a:p>
        </p:txBody>
      </p:sp>
    </p:spTree>
    <p:extLst>
      <p:ext uri="{BB962C8B-B14F-4D97-AF65-F5344CB8AC3E}">
        <p14:creationId xmlns:p14="http://schemas.microsoft.com/office/powerpoint/2010/main" val="1590067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35501-840D-4780-BBB0-6BECDD20D97A}"/>
              </a:ext>
            </a:extLst>
          </p:cNvPr>
          <p:cNvSpPr>
            <a:spLocks noGrp="1"/>
          </p:cNvSpPr>
          <p:nvPr>
            <p:ph type="title"/>
          </p:nvPr>
        </p:nvSpPr>
        <p:spPr>
          <a:xfrm>
            <a:off x="683568" y="407988"/>
            <a:ext cx="7859217" cy="769937"/>
          </a:xfrm>
        </p:spPr>
        <p:txBody>
          <a:bodyPr>
            <a:normAutofit fontScale="90000"/>
          </a:bodyPr>
          <a:lstStyle/>
          <a:p>
            <a:pPr defTabSz="411476">
              <a:defRPr/>
            </a:pPr>
            <a:r>
              <a:rPr lang="en-GB" dirty="0">
                <a:latin typeface="+mn-lt"/>
              </a:rPr>
              <a:t>Occupational exposure limits -example</a:t>
            </a:r>
            <a:endParaRPr lang="en-GB" noProof="0" dirty="0">
              <a:latin typeface="+mn-lt"/>
            </a:endParaRPr>
          </a:p>
        </p:txBody>
      </p:sp>
      <p:sp>
        <p:nvSpPr>
          <p:cNvPr id="29699" name="Platshållare för innehåll 2">
            <a:extLst>
              <a:ext uri="{FF2B5EF4-FFF2-40B4-BE49-F238E27FC236}">
                <a16:creationId xmlns:a16="http://schemas.microsoft.com/office/drawing/2014/main" id="{6D801AAB-F1C1-49B0-A8DA-51EEB6026C6F}"/>
              </a:ext>
            </a:extLst>
          </p:cNvPr>
          <p:cNvSpPr>
            <a:spLocks noGrp="1"/>
          </p:cNvSpPr>
          <p:nvPr>
            <p:ph idx="1"/>
          </p:nvPr>
        </p:nvSpPr>
        <p:spPr>
          <a:xfrm>
            <a:off x="285750" y="1387475"/>
            <a:ext cx="8247063" cy="4202113"/>
          </a:xfrm>
        </p:spPr>
        <p:txBody>
          <a:bodyPr rtlCol="0">
            <a:normAutofit/>
          </a:bodyPr>
          <a:lstStyle/>
          <a:p>
            <a:pPr marL="308606" indent="-308606" defTabSz="411476">
              <a:buFont typeface="Arial"/>
              <a:buChar char="•"/>
              <a:defRPr/>
            </a:pPr>
            <a:r>
              <a:rPr lang="en-GB" altLang="sv-SE" sz="2520" dirty="0">
                <a:latin typeface="Arial" panose="020B0604020202020204" pitchFamily="34" charset="0"/>
                <a:cs typeface="Arial" panose="020B0604020202020204" pitchFamily="34" charset="0"/>
              </a:rPr>
              <a:t>The isocyanate HDI has:</a:t>
            </a:r>
            <a:endParaRPr lang="en-GB" altLang="sv-SE" sz="2520" noProof="0" dirty="0">
              <a:latin typeface="Arial" panose="020B0604020202020204" pitchFamily="34" charset="0"/>
              <a:cs typeface="Arial" panose="020B0604020202020204" pitchFamily="34" charset="0"/>
            </a:endParaRPr>
          </a:p>
          <a:p>
            <a:pPr marL="668649" lvl="1" indent="-257172" defTabSz="411476" eaLnBrk="1" fontAlgn="auto" hangingPunct="1">
              <a:spcAft>
                <a:spcPts val="0"/>
              </a:spcAft>
              <a:buFont typeface="Arial"/>
              <a:buChar char="–"/>
              <a:defRPr/>
            </a:pPr>
            <a:r>
              <a:rPr lang="en-GB" altLang="sv-SE" sz="2000" noProof="0" dirty="0">
                <a:latin typeface="Arial" panose="020B0604020202020204" pitchFamily="34" charset="0"/>
                <a:cs typeface="Arial" panose="020B0604020202020204" pitchFamily="34" charset="0"/>
              </a:rPr>
              <a:t>During a 8 hour working day the level can not exceed 0,02 mg/m³</a:t>
            </a:r>
          </a:p>
          <a:p>
            <a:pPr marL="668649" lvl="1" indent="-257172" defTabSz="411476" eaLnBrk="1" fontAlgn="auto" hangingPunct="1">
              <a:spcAft>
                <a:spcPts val="0"/>
              </a:spcAft>
              <a:buFont typeface="Arial"/>
              <a:buChar char="–"/>
              <a:defRPr/>
            </a:pPr>
            <a:r>
              <a:rPr lang="en-GB" altLang="sv-SE" sz="2000" noProof="0" dirty="0">
                <a:latin typeface="Arial" panose="020B0604020202020204" pitchFamily="34" charset="0"/>
                <a:cs typeface="Arial" panose="020B0604020202020204" pitchFamily="34" charset="0"/>
              </a:rPr>
              <a:t>During a 5 min period </a:t>
            </a:r>
            <a:r>
              <a:rPr lang="en-GB" altLang="sv-SE" sz="2000" noProof="0" dirty="0" err="1">
                <a:latin typeface="Arial" panose="020B0604020202020204" pitchFamily="34" charset="0"/>
                <a:cs typeface="Arial" panose="020B0604020202020204" pitchFamily="34" charset="0"/>
              </a:rPr>
              <a:t>får</a:t>
            </a:r>
            <a:r>
              <a:rPr lang="en-GB" altLang="sv-SE" sz="2000" noProof="0" dirty="0">
                <a:latin typeface="Arial" panose="020B0604020202020204" pitchFamily="34" charset="0"/>
                <a:cs typeface="Arial" panose="020B0604020202020204" pitchFamily="34" charset="0"/>
              </a:rPr>
              <a:t> det </a:t>
            </a:r>
            <a:r>
              <a:rPr lang="en-GB" altLang="sv-SE" sz="2000" noProof="0" dirty="0" err="1">
                <a:latin typeface="Arial" panose="020B0604020202020204" pitchFamily="34" charset="0"/>
                <a:cs typeface="Arial" panose="020B0604020202020204" pitchFamily="34" charset="0"/>
              </a:rPr>
              <a:t>ligga</a:t>
            </a:r>
            <a:r>
              <a:rPr lang="en-GB" altLang="sv-SE" sz="2000" noProof="0" dirty="0">
                <a:latin typeface="Arial" panose="020B0604020202020204" pitchFamily="34" charset="0"/>
                <a:cs typeface="Arial" panose="020B0604020202020204" pitchFamily="34" charset="0"/>
              </a:rPr>
              <a:t> </a:t>
            </a:r>
            <a:r>
              <a:rPr lang="en-GB" altLang="sv-SE" sz="2000" noProof="0" dirty="0" err="1">
                <a:latin typeface="Arial" panose="020B0604020202020204" pitchFamily="34" charset="0"/>
                <a:cs typeface="Arial" panose="020B0604020202020204" pitchFamily="34" charset="0"/>
              </a:rPr>
              <a:t>på</a:t>
            </a:r>
            <a:r>
              <a:rPr lang="en-GB" altLang="sv-SE" sz="2000" noProof="0" dirty="0">
                <a:latin typeface="Arial" panose="020B0604020202020204" pitchFamily="34" charset="0"/>
                <a:cs typeface="Arial" panose="020B0604020202020204" pitchFamily="34" charset="0"/>
              </a:rPr>
              <a:t> 0,03 mg/m³ </a:t>
            </a:r>
            <a:br>
              <a:rPr lang="en-GB" altLang="sv-SE" sz="2160" noProof="0" dirty="0">
                <a:latin typeface="Arial" panose="020B0604020202020204" pitchFamily="34" charset="0"/>
                <a:cs typeface="Arial" panose="020B0604020202020204" pitchFamily="34" charset="0"/>
              </a:rPr>
            </a:br>
            <a:endParaRPr lang="en-GB" altLang="sv-SE" sz="2160" noProof="0" dirty="0">
              <a:latin typeface="Arial" panose="020B0604020202020204" pitchFamily="34" charset="0"/>
              <a:cs typeface="Arial" panose="020B0604020202020204" pitchFamily="34" charset="0"/>
            </a:endParaRPr>
          </a:p>
          <a:p>
            <a:pPr marL="308606" indent="-308606" defTabSz="411476" eaLnBrk="1" fontAlgn="auto" hangingPunct="1">
              <a:spcAft>
                <a:spcPts val="0"/>
              </a:spcAft>
              <a:buFont typeface="Arial"/>
              <a:buChar char="•"/>
              <a:defRPr/>
            </a:pPr>
            <a:r>
              <a:rPr lang="en-GB" altLang="sv-SE" sz="2520" noProof="0" dirty="0" err="1">
                <a:latin typeface="Arial" panose="020B0604020202020204" pitchFamily="34" charset="0"/>
                <a:cs typeface="Arial" panose="020B0604020202020204" pitchFamily="34" charset="0"/>
              </a:rPr>
              <a:t>Methylmethacrylate</a:t>
            </a:r>
            <a:endParaRPr lang="en-GB" altLang="sv-SE" sz="2520" noProof="0" dirty="0">
              <a:latin typeface="Arial" panose="020B0604020202020204" pitchFamily="34" charset="0"/>
              <a:cs typeface="Arial" panose="020B0604020202020204" pitchFamily="34" charset="0"/>
            </a:endParaRPr>
          </a:p>
          <a:p>
            <a:pPr marL="668649" lvl="1" indent="-257172" defTabSz="411476">
              <a:buFont typeface="Arial"/>
              <a:buChar char="–"/>
              <a:defRPr/>
            </a:pPr>
            <a:r>
              <a:rPr lang="en-GB" altLang="sv-SE" sz="2000" dirty="0">
                <a:latin typeface="Arial" panose="020B0604020202020204" pitchFamily="34" charset="0"/>
                <a:cs typeface="Arial" panose="020B0604020202020204" pitchFamily="34" charset="0"/>
              </a:rPr>
              <a:t>During a 8 hour working day the level can not exceed 200 </a:t>
            </a:r>
            <a:r>
              <a:rPr lang="en-GB" altLang="sv-SE" sz="2000" noProof="0" dirty="0">
                <a:latin typeface="Arial" panose="020B0604020202020204" pitchFamily="34" charset="0"/>
                <a:cs typeface="Arial" panose="020B0604020202020204" pitchFamily="34" charset="0"/>
              </a:rPr>
              <a:t>mg/m³</a:t>
            </a:r>
          </a:p>
          <a:p>
            <a:pPr marL="668649" lvl="1" indent="-257172" defTabSz="411476">
              <a:buFont typeface="Arial"/>
              <a:buChar char="–"/>
              <a:defRPr/>
            </a:pPr>
            <a:r>
              <a:rPr lang="en-GB" altLang="sv-SE" sz="2000" dirty="0">
                <a:latin typeface="Arial" panose="020B0604020202020204" pitchFamily="34" charset="0"/>
                <a:cs typeface="Arial" panose="020B0604020202020204" pitchFamily="34" charset="0"/>
              </a:rPr>
              <a:t>During a 15 min period </a:t>
            </a:r>
            <a:r>
              <a:rPr lang="en-GB" altLang="sv-SE" sz="2000" dirty="0" err="1">
                <a:latin typeface="Arial" panose="020B0604020202020204" pitchFamily="34" charset="0"/>
                <a:cs typeface="Arial" panose="020B0604020202020204" pitchFamily="34" charset="0"/>
              </a:rPr>
              <a:t>får</a:t>
            </a:r>
            <a:r>
              <a:rPr lang="en-GB" altLang="sv-SE" sz="2000" dirty="0">
                <a:latin typeface="Arial" panose="020B0604020202020204" pitchFamily="34" charset="0"/>
                <a:cs typeface="Arial" panose="020B0604020202020204" pitchFamily="34" charset="0"/>
              </a:rPr>
              <a:t> det </a:t>
            </a:r>
            <a:r>
              <a:rPr lang="en-GB" altLang="sv-SE" sz="2000" dirty="0" err="1">
                <a:latin typeface="Arial" panose="020B0604020202020204" pitchFamily="34" charset="0"/>
                <a:cs typeface="Arial" panose="020B0604020202020204" pitchFamily="34" charset="0"/>
              </a:rPr>
              <a:t>ligga</a:t>
            </a:r>
            <a:r>
              <a:rPr lang="en-GB" altLang="sv-SE" sz="2000" dirty="0">
                <a:latin typeface="Arial" panose="020B0604020202020204" pitchFamily="34" charset="0"/>
                <a:cs typeface="Arial" panose="020B0604020202020204" pitchFamily="34" charset="0"/>
              </a:rPr>
              <a:t> </a:t>
            </a:r>
            <a:r>
              <a:rPr lang="en-GB" altLang="sv-SE" sz="2000" dirty="0" err="1">
                <a:latin typeface="Arial" panose="020B0604020202020204" pitchFamily="34" charset="0"/>
                <a:cs typeface="Arial" panose="020B0604020202020204" pitchFamily="34" charset="0"/>
              </a:rPr>
              <a:t>på</a:t>
            </a:r>
            <a:r>
              <a:rPr lang="en-GB" altLang="sv-SE" sz="2000" dirty="0">
                <a:latin typeface="Arial" panose="020B0604020202020204" pitchFamily="34" charset="0"/>
                <a:cs typeface="Arial" panose="020B0604020202020204" pitchFamily="34" charset="0"/>
              </a:rPr>
              <a:t> 600 </a:t>
            </a:r>
            <a:r>
              <a:rPr lang="en-GB" altLang="sv-SE" sz="2000" noProof="0" dirty="0">
                <a:latin typeface="Arial" panose="020B0604020202020204" pitchFamily="34" charset="0"/>
                <a:cs typeface="Arial" panose="020B0604020202020204" pitchFamily="34" charset="0"/>
              </a:rPr>
              <a:t>mg/m³ </a:t>
            </a:r>
            <a:br>
              <a:rPr lang="en-GB" altLang="sv-SE" sz="2000" noProof="0" dirty="0">
                <a:latin typeface="Arial" panose="020B0604020202020204" pitchFamily="34" charset="0"/>
                <a:cs typeface="Arial" panose="020B0604020202020204" pitchFamily="34" charset="0"/>
              </a:rPr>
            </a:br>
            <a:endParaRPr lang="en-GB" altLang="sv-SE" sz="2120" noProof="0" dirty="0">
              <a:latin typeface="Arial" panose="020B0604020202020204" pitchFamily="34" charset="0"/>
              <a:cs typeface="Arial" panose="020B0604020202020204" pitchFamily="34" charset="0"/>
            </a:endParaRPr>
          </a:p>
          <a:p>
            <a:pPr marL="308606" indent="-308606" defTabSz="411476">
              <a:buFont typeface="Arial"/>
              <a:buChar char="•"/>
              <a:defRPr/>
            </a:pPr>
            <a:r>
              <a:rPr lang="en-GB" altLang="sv-SE" sz="2520" dirty="0">
                <a:latin typeface="Arial" panose="020B0604020202020204" pitchFamily="34" charset="0"/>
                <a:cs typeface="Arial" panose="020B0604020202020204" pitchFamily="34" charset="0"/>
              </a:rPr>
              <a:t>Respirable </a:t>
            </a:r>
            <a:r>
              <a:rPr lang="en-GB" altLang="sv-SE" sz="2520" noProof="0" dirty="0">
                <a:latin typeface="Arial" panose="020B0604020202020204" pitchFamily="34" charset="0"/>
                <a:cs typeface="Arial" panose="020B0604020202020204" pitchFamily="34" charset="0"/>
              </a:rPr>
              <a:t>silica</a:t>
            </a:r>
          </a:p>
          <a:p>
            <a:pPr marL="668649" lvl="1" indent="-257172" defTabSz="411476">
              <a:buFont typeface="Arial"/>
              <a:buChar char="–"/>
              <a:defRPr/>
            </a:pPr>
            <a:r>
              <a:rPr lang="en-GB" altLang="sv-SE" sz="2000" dirty="0">
                <a:latin typeface="Arial" panose="020B0604020202020204" pitchFamily="34" charset="0"/>
                <a:cs typeface="Arial" panose="020B0604020202020204" pitchFamily="34" charset="0"/>
              </a:rPr>
              <a:t>During a 8 hour working day the level can not exceed </a:t>
            </a:r>
            <a:r>
              <a:rPr lang="en-GB" altLang="sv-SE" sz="2000" noProof="0" dirty="0">
                <a:latin typeface="Arial" panose="020B0604020202020204" pitchFamily="34" charset="0"/>
                <a:cs typeface="Arial" panose="020B0604020202020204" pitchFamily="34" charset="0"/>
              </a:rPr>
              <a:t>0,1 mg/m³</a:t>
            </a:r>
          </a:p>
        </p:txBody>
      </p:sp>
      <p:sp>
        <p:nvSpPr>
          <p:cNvPr id="3" name="Platshållare för datum 2">
            <a:extLst>
              <a:ext uri="{FF2B5EF4-FFF2-40B4-BE49-F238E27FC236}">
                <a16:creationId xmlns:a16="http://schemas.microsoft.com/office/drawing/2014/main" id="{C8FA2322-D1D2-4E45-8F7D-FC5A6B3DEDC1}"/>
              </a:ext>
            </a:extLst>
          </p:cNvPr>
          <p:cNvSpPr>
            <a:spLocks noGrp="1"/>
          </p:cNvSpPr>
          <p:nvPr>
            <p:ph type="dt" sz="half" idx="10"/>
          </p:nvPr>
        </p:nvSpPr>
        <p:spPr/>
        <p:txBody>
          <a:bodyPr/>
          <a:lstStyle/>
          <a:p>
            <a:pPr>
              <a:defRPr/>
            </a:pPr>
            <a:r>
              <a:rPr lang="sv-SE"/>
              <a:t>June 2018</a:t>
            </a:r>
            <a:endParaRPr lang="en-US"/>
          </a:p>
        </p:txBody>
      </p:sp>
      <p:sp>
        <p:nvSpPr>
          <p:cNvPr id="4" name="Platshållare för sidfot 3">
            <a:extLst>
              <a:ext uri="{FF2B5EF4-FFF2-40B4-BE49-F238E27FC236}">
                <a16:creationId xmlns:a16="http://schemas.microsoft.com/office/drawing/2014/main" id="{CD7F8FE5-2BD6-4904-AADB-8F1A56E5CFFB}"/>
              </a:ext>
            </a:extLst>
          </p:cNvPr>
          <p:cNvSpPr>
            <a:spLocks noGrp="1"/>
          </p:cNvSpPr>
          <p:nvPr>
            <p:ph type="ftr" sz="quarter" idx="11"/>
          </p:nvPr>
        </p:nvSpPr>
        <p:spPr/>
        <p:txBody>
          <a:bodyPr/>
          <a:lstStyle/>
          <a:p>
            <a:pPr>
              <a:defRPr/>
            </a:pPr>
            <a:r>
              <a:rPr lang="en-US"/>
              <a:t>Synthetic resins - Safety course and material knowledge for industrial flooring</a:t>
            </a:r>
          </a:p>
        </p:txBody>
      </p:sp>
      <p:sp>
        <p:nvSpPr>
          <p:cNvPr id="5" name="Platshållare för bildnummer 4">
            <a:extLst>
              <a:ext uri="{FF2B5EF4-FFF2-40B4-BE49-F238E27FC236}">
                <a16:creationId xmlns:a16="http://schemas.microsoft.com/office/drawing/2014/main" id="{596331CC-8269-433E-BAD5-B9AE70B0B1EA}"/>
              </a:ext>
            </a:extLst>
          </p:cNvPr>
          <p:cNvSpPr>
            <a:spLocks noGrp="1"/>
          </p:cNvSpPr>
          <p:nvPr>
            <p:ph type="sldNum" sz="quarter" idx="12"/>
          </p:nvPr>
        </p:nvSpPr>
        <p:spPr/>
        <p:txBody>
          <a:bodyPr/>
          <a:lstStyle/>
          <a:p>
            <a:pPr>
              <a:defRPr/>
            </a:pPr>
            <a:fld id="{66E21BA4-6B4E-4C09-AB84-1DA87851639F}" type="slidenum">
              <a:rPr lang="en-US" smtClean="0"/>
              <a:pPr>
                <a:defRPr/>
              </a:pPr>
              <a:t>62</a:t>
            </a:fld>
            <a:endParaRPr lang="en-US"/>
          </a:p>
        </p:txBody>
      </p:sp>
    </p:spTree>
    <p:extLst>
      <p:ext uri="{BB962C8B-B14F-4D97-AF65-F5344CB8AC3E}">
        <p14:creationId xmlns:p14="http://schemas.microsoft.com/office/powerpoint/2010/main" val="4181049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0F1AC-8452-4FA3-BDAB-40FD744CD785}"/>
              </a:ext>
            </a:extLst>
          </p:cNvPr>
          <p:cNvSpPr>
            <a:spLocks noGrp="1"/>
          </p:cNvSpPr>
          <p:nvPr>
            <p:ph type="title"/>
          </p:nvPr>
        </p:nvSpPr>
        <p:spPr>
          <a:xfrm>
            <a:off x="539553" y="407988"/>
            <a:ext cx="8147248" cy="769937"/>
          </a:xfrm>
        </p:spPr>
        <p:txBody>
          <a:bodyPr>
            <a:normAutofit fontScale="90000"/>
          </a:bodyPr>
          <a:lstStyle/>
          <a:p>
            <a:pPr>
              <a:defRPr/>
            </a:pPr>
            <a:r>
              <a:rPr lang="en-GB" dirty="0"/>
              <a:t>Occupational exposure limits </a:t>
            </a:r>
            <a:r>
              <a:rPr lang="en-GB" noProof="0" dirty="0">
                <a:latin typeface="+mn-lt"/>
              </a:rPr>
              <a:t>- measurements</a:t>
            </a:r>
          </a:p>
        </p:txBody>
      </p:sp>
      <p:sp>
        <p:nvSpPr>
          <p:cNvPr id="41987" name="Platshållare för innehåll 2">
            <a:extLst>
              <a:ext uri="{FF2B5EF4-FFF2-40B4-BE49-F238E27FC236}">
                <a16:creationId xmlns:a16="http://schemas.microsoft.com/office/drawing/2014/main" id="{01191AB7-3CBC-4B2A-B178-B650F2B29081}"/>
              </a:ext>
            </a:extLst>
          </p:cNvPr>
          <p:cNvSpPr>
            <a:spLocks noGrp="1" noChangeArrowheads="1"/>
          </p:cNvSpPr>
          <p:nvPr>
            <p:ph idx="1"/>
          </p:nvPr>
        </p:nvSpPr>
        <p:spPr>
          <a:xfrm>
            <a:off x="285750" y="1387475"/>
            <a:ext cx="8401050" cy="5013325"/>
          </a:xfrm>
        </p:spPr>
        <p:txBody>
          <a:bodyPr>
            <a:normAutofit/>
          </a:bodyPr>
          <a:lstStyle/>
          <a:p>
            <a:r>
              <a:rPr lang="en-GB" altLang="sv-SE" sz="2800" dirty="0">
                <a:cs typeface="Arial" panose="020B0604020202020204" pitchFamily="34" charset="0"/>
              </a:rPr>
              <a:t>The employer is responsible</a:t>
            </a:r>
          </a:p>
          <a:p>
            <a:r>
              <a:rPr lang="en-US" altLang="sv-SE" sz="2800" dirty="0">
                <a:cs typeface="Arial" panose="020B0604020202020204" pitchFamily="34" charset="0"/>
              </a:rPr>
              <a:t>Should be made when there is a suspicion that limit values are exceeded</a:t>
            </a:r>
          </a:p>
          <a:p>
            <a:r>
              <a:rPr lang="en-US" altLang="sv-SE" sz="2800" dirty="0">
                <a:cs typeface="Arial" panose="020B0604020202020204" pitchFamily="34" charset="0"/>
              </a:rPr>
              <a:t>To be performed by a knowledgeable ex. Occupational hygienist, work environment engineer</a:t>
            </a:r>
            <a:endParaRPr lang="en-GB" altLang="sv-SE" sz="2800" noProof="0" dirty="0">
              <a:cs typeface="Arial" panose="020B0604020202020204" pitchFamily="34" charset="0"/>
            </a:endParaRPr>
          </a:p>
        </p:txBody>
      </p:sp>
      <p:sp>
        <p:nvSpPr>
          <p:cNvPr id="3" name="Platshållare för datum 2">
            <a:extLst>
              <a:ext uri="{FF2B5EF4-FFF2-40B4-BE49-F238E27FC236}">
                <a16:creationId xmlns:a16="http://schemas.microsoft.com/office/drawing/2014/main" id="{01D3FD8A-D0EC-4E83-B402-A9A916BD40D0}"/>
              </a:ext>
            </a:extLst>
          </p:cNvPr>
          <p:cNvSpPr>
            <a:spLocks noGrp="1"/>
          </p:cNvSpPr>
          <p:nvPr>
            <p:ph type="dt" sz="half" idx="10"/>
          </p:nvPr>
        </p:nvSpPr>
        <p:spPr/>
        <p:txBody>
          <a:bodyPr/>
          <a:lstStyle/>
          <a:p>
            <a:pPr>
              <a:defRPr/>
            </a:pPr>
            <a:r>
              <a:rPr lang="sv-SE"/>
              <a:t>June 2018</a:t>
            </a:r>
            <a:endParaRPr lang="en-US"/>
          </a:p>
        </p:txBody>
      </p:sp>
      <p:sp>
        <p:nvSpPr>
          <p:cNvPr id="4" name="Platshållare för sidfot 3">
            <a:extLst>
              <a:ext uri="{FF2B5EF4-FFF2-40B4-BE49-F238E27FC236}">
                <a16:creationId xmlns:a16="http://schemas.microsoft.com/office/drawing/2014/main" id="{D54CE39D-66B5-4548-A4DD-8F01D9644ACC}"/>
              </a:ext>
            </a:extLst>
          </p:cNvPr>
          <p:cNvSpPr>
            <a:spLocks noGrp="1"/>
          </p:cNvSpPr>
          <p:nvPr>
            <p:ph type="ftr" sz="quarter" idx="11"/>
          </p:nvPr>
        </p:nvSpPr>
        <p:spPr/>
        <p:txBody>
          <a:bodyPr/>
          <a:lstStyle/>
          <a:p>
            <a:pPr>
              <a:defRPr/>
            </a:pPr>
            <a:r>
              <a:rPr lang="en-US"/>
              <a:t>Synthetic resins - Safety course and material knowledge for industrial flooring</a:t>
            </a:r>
          </a:p>
        </p:txBody>
      </p:sp>
      <p:sp>
        <p:nvSpPr>
          <p:cNvPr id="6" name="Platshållare för bildnummer 5">
            <a:extLst>
              <a:ext uri="{FF2B5EF4-FFF2-40B4-BE49-F238E27FC236}">
                <a16:creationId xmlns:a16="http://schemas.microsoft.com/office/drawing/2014/main" id="{AFEC79CD-5B82-4D27-BD35-E0B3766D10E3}"/>
              </a:ext>
            </a:extLst>
          </p:cNvPr>
          <p:cNvSpPr>
            <a:spLocks noGrp="1"/>
          </p:cNvSpPr>
          <p:nvPr>
            <p:ph type="sldNum" sz="quarter" idx="12"/>
          </p:nvPr>
        </p:nvSpPr>
        <p:spPr/>
        <p:txBody>
          <a:bodyPr/>
          <a:lstStyle/>
          <a:p>
            <a:pPr>
              <a:defRPr/>
            </a:pPr>
            <a:fld id="{66E21BA4-6B4E-4C09-AB84-1DA87851639F}" type="slidenum">
              <a:rPr lang="en-US" smtClean="0"/>
              <a:pPr>
                <a:defRPr/>
              </a:pPr>
              <a:t>63</a:t>
            </a:fld>
            <a:endParaRPr lang="en-US"/>
          </a:p>
        </p:txBody>
      </p:sp>
    </p:spTree>
    <p:extLst>
      <p:ext uri="{BB962C8B-B14F-4D97-AF65-F5344CB8AC3E}">
        <p14:creationId xmlns:p14="http://schemas.microsoft.com/office/powerpoint/2010/main" val="2743282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pre2.jpg"/>
          <p:cNvPicPr>
            <a:picLocks noChangeAspect="1"/>
          </p:cNvPicPr>
          <p:nvPr/>
        </p:nvPicPr>
        <p:blipFill>
          <a:blip r:embed="rId3"/>
          <a:srcRect l="4327"/>
          <a:stretch>
            <a:fillRect/>
          </a:stretch>
        </p:blipFill>
        <p:spPr>
          <a:xfrm>
            <a:off x="5796136" y="2564904"/>
            <a:ext cx="3184400" cy="3742944"/>
          </a:xfrm>
          <a:prstGeom prst="rect">
            <a:avLst/>
          </a:prstGeom>
        </p:spPr>
      </p:pic>
      <p:sp>
        <p:nvSpPr>
          <p:cNvPr id="51205" name="Rectangle 3"/>
          <p:cNvSpPr>
            <a:spLocks noChangeArrowheads="1"/>
          </p:cNvSpPr>
          <p:nvPr/>
        </p:nvSpPr>
        <p:spPr bwMode="auto">
          <a:xfrm>
            <a:off x="381000" y="1676400"/>
            <a:ext cx="8382000" cy="523220"/>
          </a:xfrm>
          <a:prstGeom prst="rect">
            <a:avLst/>
          </a:prstGeom>
          <a:noFill/>
          <a:ln w="9525">
            <a:noFill/>
            <a:miter lim="800000"/>
            <a:headEnd/>
            <a:tailEnd/>
          </a:ln>
        </p:spPr>
        <p:txBody>
          <a:bodyPr>
            <a:spAutoFit/>
          </a:bodyPr>
          <a:lstStyle/>
          <a:p>
            <a:pPr algn="ctr" eaLnBrk="0" hangingPunct="0"/>
            <a:r>
              <a:rPr lang="en-US" sz="2800" dirty="0">
                <a:cs typeface="Times New Roman" pitchFamily="18" charset="0"/>
              </a:rPr>
              <a:t>Each worker must be informed orally and in writing of</a:t>
            </a:r>
            <a:r>
              <a:rPr lang="sv-SE" sz="2800" dirty="0">
                <a:cs typeface="Times New Roman" pitchFamily="18" charset="0"/>
              </a:rPr>
              <a:t>:</a:t>
            </a:r>
          </a:p>
        </p:txBody>
      </p:sp>
      <p:sp>
        <p:nvSpPr>
          <p:cNvPr id="51206" name="Rectangle 4"/>
          <p:cNvSpPr>
            <a:spLocks noGrp="1" noChangeArrowheads="1"/>
          </p:cNvSpPr>
          <p:nvPr>
            <p:ph type="title" idx="4294967295"/>
          </p:nvPr>
        </p:nvSpPr>
        <p:spPr/>
        <p:txBody>
          <a:bodyPr/>
          <a:lstStyle/>
          <a:p>
            <a:r>
              <a:rPr lang="en-GB" sz="4800" dirty="0">
                <a:latin typeface="+mn-lt"/>
                <a:cs typeface="Times New Roman" pitchFamily="18" charset="0"/>
              </a:rPr>
              <a:t>Personal protection</a:t>
            </a:r>
            <a:endParaRPr lang="en-GB" sz="6600" noProof="0" dirty="0">
              <a:latin typeface="+mn-lt"/>
            </a:endParaRPr>
          </a:p>
        </p:txBody>
      </p:sp>
      <p:sp>
        <p:nvSpPr>
          <p:cNvPr id="51207" name="Rectangle 5"/>
          <p:cNvSpPr>
            <a:spLocks noChangeArrowheads="1"/>
          </p:cNvSpPr>
          <p:nvPr/>
        </p:nvSpPr>
        <p:spPr bwMode="auto">
          <a:xfrm>
            <a:off x="3124200" y="2667000"/>
            <a:ext cx="2895600" cy="2308324"/>
          </a:xfrm>
          <a:prstGeom prst="rect">
            <a:avLst/>
          </a:prstGeom>
          <a:noFill/>
          <a:ln w="9525">
            <a:noFill/>
            <a:miter lim="800000"/>
            <a:headEnd/>
            <a:tailEnd/>
          </a:ln>
        </p:spPr>
        <p:txBody>
          <a:bodyPr>
            <a:spAutoFit/>
          </a:bodyPr>
          <a:lstStyle/>
          <a:p>
            <a:pPr algn="ctr" eaLnBrk="0" hangingPunct="0">
              <a:buClr>
                <a:srgbClr val="FF0000"/>
              </a:buClr>
              <a:buFontTx/>
              <a:buChar char="•"/>
            </a:pPr>
            <a:r>
              <a:rPr lang="sv-SE" sz="2400" dirty="0">
                <a:cs typeface="Times New Roman" pitchFamily="18" charset="0"/>
              </a:rPr>
              <a:t> </a:t>
            </a:r>
            <a:r>
              <a:rPr lang="sv-SE" sz="2400" dirty="0" err="1">
                <a:cs typeface="Times New Roman" pitchFamily="18" charset="0"/>
              </a:rPr>
              <a:t>When</a:t>
            </a:r>
            <a:r>
              <a:rPr lang="sv-SE" sz="2400" dirty="0">
                <a:cs typeface="Times New Roman" pitchFamily="18" charset="0"/>
              </a:rPr>
              <a:t> to </a:t>
            </a:r>
            <a:r>
              <a:rPr lang="sv-SE" sz="2400" dirty="0" err="1">
                <a:cs typeface="Times New Roman" pitchFamily="18" charset="0"/>
              </a:rPr>
              <a:t>use</a:t>
            </a:r>
            <a:r>
              <a:rPr lang="sv-SE" sz="2400" dirty="0">
                <a:cs typeface="Times New Roman" pitchFamily="18" charset="0"/>
              </a:rPr>
              <a:t> Personal </a:t>
            </a:r>
            <a:r>
              <a:rPr lang="sv-SE" sz="2400" dirty="0" err="1">
                <a:cs typeface="Times New Roman" pitchFamily="18" charset="0"/>
              </a:rPr>
              <a:t>Pprotective</a:t>
            </a:r>
            <a:r>
              <a:rPr lang="sv-SE" sz="2400" dirty="0">
                <a:cs typeface="Times New Roman" pitchFamily="18" charset="0"/>
              </a:rPr>
              <a:t> Equipment</a:t>
            </a:r>
          </a:p>
          <a:p>
            <a:pPr algn="ctr" eaLnBrk="0" hangingPunct="0">
              <a:buClr>
                <a:srgbClr val="FF0000"/>
              </a:buClr>
              <a:buFontTx/>
              <a:buChar char="•"/>
            </a:pPr>
            <a:r>
              <a:rPr lang="sv-SE" sz="2400" dirty="0">
                <a:cs typeface="Times New Roman" pitchFamily="18" charset="0"/>
              </a:rPr>
              <a:t> </a:t>
            </a:r>
            <a:r>
              <a:rPr lang="en-US" sz="2400" dirty="0">
                <a:cs typeface="Times New Roman" pitchFamily="18" charset="0"/>
              </a:rPr>
              <a:t>How to use it in different situations</a:t>
            </a:r>
            <a:endParaRPr lang="sv-SE" sz="2400" dirty="0">
              <a:cs typeface="Times New Roman" pitchFamily="18" charset="0"/>
            </a:endParaRPr>
          </a:p>
          <a:p>
            <a:pPr algn="ctr" eaLnBrk="0" hangingPunct="0">
              <a:buClr>
                <a:srgbClr val="FF0000"/>
              </a:buClr>
              <a:buFontTx/>
              <a:buChar char="•"/>
            </a:pPr>
            <a:r>
              <a:rPr lang="sv-SE" sz="2400" dirty="0">
                <a:cs typeface="Times New Roman" pitchFamily="18" charset="0"/>
              </a:rPr>
              <a:t> </a:t>
            </a:r>
            <a:r>
              <a:rPr lang="sv-SE" sz="2400" dirty="0" err="1">
                <a:cs typeface="Times New Roman" pitchFamily="18" charset="0"/>
              </a:rPr>
              <a:t>How</a:t>
            </a:r>
            <a:r>
              <a:rPr lang="sv-SE" sz="2400" dirty="0">
                <a:cs typeface="Times New Roman" pitchFamily="18" charset="0"/>
              </a:rPr>
              <a:t> to </a:t>
            </a:r>
            <a:r>
              <a:rPr lang="sv-SE" sz="2400" dirty="0" err="1">
                <a:cs typeface="Times New Roman" pitchFamily="18" charset="0"/>
              </a:rPr>
              <a:t>maintain</a:t>
            </a:r>
            <a:r>
              <a:rPr lang="sv-SE" sz="2400" dirty="0">
                <a:cs typeface="Times New Roman" pitchFamily="18" charset="0"/>
              </a:rPr>
              <a:t> it</a:t>
            </a:r>
            <a:endParaRPr lang="sv-SE" sz="2400" dirty="0"/>
          </a:p>
        </p:txBody>
      </p:sp>
      <p:pic>
        <p:nvPicPr>
          <p:cNvPr id="11" name="Bildobjekt 10" descr="pre.gif"/>
          <p:cNvPicPr>
            <a:picLocks noChangeAspect="1"/>
          </p:cNvPicPr>
          <p:nvPr/>
        </p:nvPicPr>
        <p:blipFill>
          <a:blip r:embed="rId4"/>
          <a:stretch>
            <a:fillRect/>
          </a:stretch>
        </p:blipFill>
        <p:spPr>
          <a:xfrm>
            <a:off x="179512" y="2348880"/>
            <a:ext cx="3067050" cy="3829050"/>
          </a:xfrm>
          <a:prstGeom prst="rect">
            <a:avLst/>
          </a:prstGeom>
        </p:spPr>
      </p:pic>
      <p:sp>
        <p:nvSpPr>
          <p:cNvPr id="2" name="Platshållare för datum 1">
            <a:extLst>
              <a:ext uri="{FF2B5EF4-FFF2-40B4-BE49-F238E27FC236}">
                <a16:creationId xmlns:a16="http://schemas.microsoft.com/office/drawing/2014/main" id="{1FA99D15-29AF-420E-9262-FD51A274EEAB}"/>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245CDB62-59D6-4D5E-BF8D-90D9967C299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0FFB4A3F-EF5A-4291-B848-B21F145E33F2}"/>
              </a:ext>
            </a:extLst>
          </p:cNvPr>
          <p:cNvSpPr>
            <a:spLocks noGrp="1"/>
          </p:cNvSpPr>
          <p:nvPr>
            <p:ph type="sldNum" sz="quarter" idx="12"/>
          </p:nvPr>
        </p:nvSpPr>
        <p:spPr/>
        <p:txBody>
          <a:bodyPr/>
          <a:lstStyle/>
          <a:p>
            <a:fld id="{24B771AD-66DB-4BE0-9BC9-42B41F4325E8}" type="slidenum">
              <a:rPr lang="sv-SE" smtClean="0"/>
              <a:pPr/>
              <a:t>64</a:t>
            </a:fld>
            <a:endParaRPr lang="sv-SE"/>
          </a:p>
        </p:txBody>
      </p:sp>
    </p:spTree>
    <p:extLst>
      <p:ext uri="{BB962C8B-B14F-4D97-AF65-F5344CB8AC3E}">
        <p14:creationId xmlns:p14="http://schemas.microsoft.com/office/powerpoint/2010/main" val="2323704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DD4CE-042D-4C87-9D4A-7AFB748263D8}"/>
              </a:ext>
            </a:extLst>
          </p:cNvPr>
          <p:cNvSpPr>
            <a:spLocks noGrp="1"/>
          </p:cNvSpPr>
          <p:nvPr>
            <p:ph type="title"/>
          </p:nvPr>
        </p:nvSpPr>
        <p:spPr/>
        <p:txBody>
          <a:bodyPr/>
          <a:lstStyle/>
          <a:p>
            <a:r>
              <a:rPr lang="en-GB" dirty="0">
                <a:latin typeface="+mn-lt"/>
              </a:rPr>
              <a:t>Respiratory protection</a:t>
            </a:r>
            <a:endParaRPr lang="en-GB" noProof="0" dirty="0">
              <a:latin typeface="+mn-lt"/>
            </a:endParaRPr>
          </a:p>
        </p:txBody>
      </p:sp>
      <p:sp>
        <p:nvSpPr>
          <p:cNvPr id="3" name="Platshållare för innehåll 2">
            <a:extLst>
              <a:ext uri="{FF2B5EF4-FFF2-40B4-BE49-F238E27FC236}">
                <a16:creationId xmlns:a16="http://schemas.microsoft.com/office/drawing/2014/main" id="{032CE183-D779-409B-B997-F8C8E4214414}"/>
              </a:ext>
            </a:extLst>
          </p:cNvPr>
          <p:cNvSpPr>
            <a:spLocks noGrp="1"/>
          </p:cNvSpPr>
          <p:nvPr>
            <p:ph idx="1"/>
          </p:nvPr>
        </p:nvSpPr>
        <p:spPr/>
        <p:txBody>
          <a:bodyPr>
            <a:normAutofit fontScale="92500" lnSpcReduction="10000"/>
          </a:bodyPr>
          <a:lstStyle/>
          <a:p>
            <a:r>
              <a:rPr lang="en-US" dirty="0"/>
              <a:t>Everyone should have personal breathing mask</a:t>
            </a:r>
          </a:p>
          <a:p>
            <a:r>
              <a:rPr lang="en-US" dirty="0"/>
              <a:t>Air fed mask should be used when spray painting</a:t>
            </a:r>
            <a:r>
              <a:rPr lang="en-GB" noProof="0" dirty="0">
                <a:latin typeface="+mn-lt"/>
              </a:rPr>
              <a:t>.</a:t>
            </a:r>
          </a:p>
          <a:p>
            <a:r>
              <a:rPr lang="en-US" dirty="0"/>
              <a:t>Make sure the mask is tight and change the filter regularly</a:t>
            </a:r>
          </a:p>
          <a:p>
            <a:r>
              <a:rPr lang="en-US" dirty="0"/>
              <a:t>Do not remove the mask too early </a:t>
            </a:r>
            <a:r>
              <a:rPr lang="en-GB" noProof="0" dirty="0">
                <a:latin typeface="+mn-lt"/>
              </a:rPr>
              <a:t>(</a:t>
            </a:r>
            <a:r>
              <a:rPr lang="en-US" noProof="0" dirty="0">
                <a:latin typeface="+mn-lt"/>
              </a:rPr>
              <a:t>d</a:t>
            </a:r>
            <a:r>
              <a:rPr lang="en-US" dirty="0" err="1"/>
              <a:t>ust</a:t>
            </a:r>
            <a:r>
              <a:rPr lang="en-US" dirty="0"/>
              <a:t>/spray mist in the air</a:t>
            </a:r>
            <a:r>
              <a:rPr lang="en-GB" noProof="0" dirty="0">
                <a:latin typeface="+mn-lt"/>
              </a:rPr>
              <a:t>)!</a:t>
            </a:r>
          </a:p>
          <a:p>
            <a:r>
              <a:rPr lang="en-GB" dirty="0"/>
              <a:t>Store filter mask in sealed packaging (to protect against solvent exposure)</a:t>
            </a:r>
            <a:endParaRPr lang="en-GB" noProof="0" dirty="0">
              <a:latin typeface="+mn-lt"/>
            </a:endParaRPr>
          </a:p>
          <a:p>
            <a:r>
              <a:rPr lang="en-US" dirty="0"/>
              <a:t>Check the Safety Data Sheet section 8</a:t>
            </a:r>
            <a:endParaRPr lang="en-GB" noProof="0" dirty="0">
              <a:latin typeface="+mn-lt"/>
            </a:endParaRPr>
          </a:p>
        </p:txBody>
      </p:sp>
      <p:sp>
        <p:nvSpPr>
          <p:cNvPr id="4" name="textruta 3">
            <a:extLst>
              <a:ext uri="{FF2B5EF4-FFF2-40B4-BE49-F238E27FC236}">
                <a16:creationId xmlns:a16="http://schemas.microsoft.com/office/drawing/2014/main" id="{071D8B77-1908-4B20-B3D4-D3243F193A2C}"/>
              </a:ext>
            </a:extLst>
          </p:cNvPr>
          <p:cNvSpPr txBox="1"/>
          <p:nvPr/>
        </p:nvSpPr>
        <p:spPr>
          <a:xfrm>
            <a:off x="179512" y="6230298"/>
            <a:ext cx="3744416" cy="461665"/>
          </a:xfrm>
          <a:prstGeom prst="rect">
            <a:avLst/>
          </a:prstGeom>
          <a:noFill/>
        </p:spPr>
        <p:txBody>
          <a:bodyPr wrap="square" rtlCol="0">
            <a:spAutoFit/>
          </a:bodyPr>
          <a:lstStyle/>
          <a:p>
            <a:r>
              <a:rPr lang="sv-SE" sz="2400" dirty="0">
                <a:hlinkClick r:id="rId3"/>
              </a:rPr>
              <a:t>www.andningsskydd.nu</a:t>
            </a:r>
            <a:r>
              <a:rPr lang="sv-SE" sz="2400" dirty="0"/>
              <a:t> </a:t>
            </a:r>
          </a:p>
        </p:txBody>
      </p:sp>
      <p:sp>
        <p:nvSpPr>
          <p:cNvPr id="5" name="Platshållare för datum 4">
            <a:extLst>
              <a:ext uri="{FF2B5EF4-FFF2-40B4-BE49-F238E27FC236}">
                <a16:creationId xmlns:a16="http://schemas.microsoft.com/office/drawing/2014/main" id="{968F3099-FA17-4951-8463-09BE7E010491}"/>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B5FBC6E6-7C65-4226-BAE6-8C2E9061221F}"/>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FB6609B6-4F19-4AED-8B2B-BE00E474FA91}"/>
              </a:ext>
            </a:extLst>
          </p:cNvPr>
          <p:cNvSpPr>
            <a:spLocks noGrp="1"/>
          </p:cNvSpPr>
          <p:nvPr>
            <p:ph type="sldNum" sz="quarter" idx="12"/>
          </p:nvPr>
        </p:nvSpPr>
        <p:spPr/>
        <p:txBody>
          <a:bodyPr/>
          <a:lstStyle/>
          <a:p>
            <a:fld id="{24B771AD-66DB-4BE0-9BC9-42B41F4325E8}" type="slidenum">
              <a:rPr lang="sv-SE" smtClean="0"/>
              <a:pPr/>
              <a:t>65</a:t>
            </a:fld>
            <a:endParaRPr lang="sv-SE"/>
          </a:p>
        </p:txBody>
      </p:sp>
    </p:spTree>
    <p:extLst>
      <p:ext uri="{BB962C8B-B14F-4D97-AF65-F5344CB8AC3E}">
        <p14:creationId xmlns:p14="http://schemas.microsoft.com/office/powerpoint/2010/main" val="3764184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E6F47-E5E9-45BD-B27E-D2B10D67BB44}"/>
              </a:ext>
            </a:extLst>
          </p:cNvPr>
          <p:cNvSpPr>
            <a:spLocks noGrp="1"/>
          </p:cNvSpPr>
          <p:nvPr>
            <p:ph type="title"/>
          </p:nvPr>
        </p:nvSpPr>
        <p:spPr/>
        <p:txBody>
          <a:bodyPr/>
          <a:lstStyle/>
          <a:p>
            <a:r>
              <a:rPr lang="en-GB" dirty="0">
                <a:latin typeface="+mn-lt"/>
              </a:rPr>
              <a:t>Eye protection</a:t>
            </a:r>
            <a:endParaRPr lang="en-GB" noProof="0" dirty="0">
              <a:latin typeface="+mn-lt"/>
            </a:endParaRPr>
          </a:p>
        </p:txBody>
      </p:sp>
      <p:sp>
        <p:nvSpPr>
          <p:cNvPr id="3" name="Platshållare för innehåll 2">
            <a:extLst>
              <a:ext uri="{FF2B5EF4-FFF2-40B4-BE49-F238E27FC236}">
                <a16:creationId xmlns:a16="http://schemas.microsoft.com/office/drawing/2014/main" id="{9D8004C7-FF00-490A-8239-9F1A93C0139C}"/>
              </a:ext>
            </a:extLst>
          </p:cNvPr>
          <p:cNvSpPr>
            <a:spLocks noGrp="1"/>
          </p:cNvSpPr>
          <p:nvPr>
            <p:ph idx="1"/>
          </p:nvPr>
        </p:nvSpPr>
        <p:spPr>
          <a:xfrm>
            <a:off x="3851920" y="1600200"/>
            <a:ext cx="4834880" cy="4525963"/>
          </a:xfrm>
        </p:spPr>
        <p:txBody>
          <a:bodyPr>
            <a:normAutofit lnSpcReduction="10000"/>
          </a:bodyPr>
          <a:lstStyle/>
          <a:p>
            <a:r>
              <a:rPr lang="en-US" dirty="0"/>
              <a:t>Wear safety goggles or a visor if there is a risk of splashing</a:t>
            </a:r>
          </a:p>
          <a:p>
            <a:r>
              <a:rPr lang="en-GB" dirty="0"/>
              <a:t>Have a portable eye wash bottle at hand</a:t>
            </a:r>
          </a:p>
          <a:p>
            <a:r>
              <a:rPr lang="en-GB" dirty="0"/>
              <a:t>If </a:t>
            </a:r>
            <a:r>
              <a:rPr lang="en-GB" dirty="0" err="1"/>
              <a:t>spash</a:t>
            </a:r>
            <a:r>
              <a:rPr lang="en-GB" dirty="0"/>
              <a:t> in eyes</a:t>
            </a:r>
            <a:r>
              <a:rPr lang="en-GB" noProof="0" dirty="0"/>
              <a:t>: rinse for up to 15 min </a:t>
            </a:r>
            <a:r>
              <a:rPr lang="en-US" dirty="0"/>
              <a:t>and seek medical advice immediately</a:t>
            </a:r>
            <a:endParaRPr lang="en-GB" noProof="0" dirty="0"/>
          </a:p>
        </p:txBody>
      </p:sp>
      <p:pic>
        <p:nvPicPr>
          <p:cNvPr id="7" name="Bildobjekt 6" descr="pre.gif">
            <a:extLst>
              <a:ext uri="{FF2B5EF4-FFF2-40B4-BE49-F238E27FC236}">
                <a16:creationId xmlns:a16="http://schemas.microsoft.com/office/drawing/2014/main" id="{1C97D261-EB79-466D-A549-C08BA39A92B2}"/>
              </a:ext>
            </a:extLst>
          </p:cNvPr>
          <p:cNvPicPr>
            <a:picLocks noChangeAspect="1"/>
          </p:cNvPicPr>
          <p:nvPr/>
        </p:nvPicPr>
        <p:blipFill>
          <a:blip r:embed="rId2"/>
          <a:stretch>
            <a:fillRect/>
          </a:stretch>
        </p:blipFill>
        <p:spPr>
          <a:xfrm>
            <a:off x="179512" y="2348880"/>
            <a:ext cx="3067050" cy="3829050"/>
          </a:xfrm>
          <a:prstGeom prst="rect">
            <a:avLst/>
          </a:prstGeom>
        </p:spPr>
      </p:pic>
      <p:sp>
        <p:nvSpPr>
          <p:cNvPr id="4" name="Platshållare för datum 3">
            <a:extLst>
              <a:ext uri="{FF2B5EF4-FFF2-40B4-BE49-F238E27FC236}">
                <a16:creationId xmlns:a16="http://schemas.microsoft.com/office/drawing/2014/main" id="{15CF19A5-A297-423E-AF86-E3B67E87E3DC}"/>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B79A8220-7425-4C33-956E-309B451F3FF5}"/>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4CB413B5-DD6A-439E-AB57-4244A2375FC9}"/>
              </a:ext>
            </a:extLst>
          </p:cNvPr>
          <p:cNvSpPr>
            <a:spLocks noGrp="1"/>
          </p:cNvSpPr>
          <p:nvPr>
            <p:ph type="sldNum" sz="quarter" idx="12"/>
          </p:nvPr>
        </p:nvSpPr>
        <p:spPr/>
        <p:txBody>
          <a:bodyPr/>
          <a:lstStyle/>
          <a:p>
            <a:fld id="{24B771AD-66DB-4BE0-9BC9-42B41F4325E8}" type="slidenum">
              <a:rPr lang="sv-SE" smtClean="0"/>
              <a:pPr/>
              <a:t>66</a:t>
            </a:fld>
            <a:endParaRPr lang="sv-SE"/>
          </a:p>
        </p:txBody>
      </p:sp>
    </p:spTree>
    <p:extLst>
      <p:ext uri="{BB962C8B-B14F-4D97-AF65-F5344CB8AC3E}">
        <p14:creationId xmlns:p14="http://schemas.microsoft.com/office/powerpoint/2010/main" val="3487284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D1803-4AA0-4335-9FFD-894EC60B374F}"/>
              </a:ext>
            </a:extLst>
          </p:cNvPr>
          <p:cNvSpPr>
            <a:spLocks noGrp="1"/>
          </p:cNvSpPr>
          <p:nvPr>
            <p:ph type="title"/>
          </p:nvPr>
        </p:nvSpPr>
        <p:spPr/>
        <p:txBody>
          <a:bodyPr/>
          <a:lstStyle/>
          <a:p>
            <a:r>
              <a:rPr lang="en-GB" dirty="0">
                <a:latin typeface="+mn-lt"/>
              </a:rPr>
              <a:t>Skin protection</a:t>
            </a:r>
            <a:endParaRPr lang="en-GB" noProof="0" dirty="0">
              <a:latin typeface="+mn-lt"/>
            </a:endParaRPr>
          </a:p>
        </p:txBody>
      </p:sp>
      <p:sp>
        <p:nvSpPr>
          <p:cNvPr id="3" name="Platshållare för innehåll 2">
            <a:extLst>
              <a:ext uri="{FF2B5EF4-FFF2-40B4-BE49-F238E27FC236}">
                <a16:creationId xmlns:a16="http://schemas.microsoft.com/office/drawing/2014/main" id="{2670FA89-1EDC-4C83-ABD0-AED75741F074}"/>
              </a:ext>
            </a:extLst>
          </p:cNvPr>
          <p:cNvSpPr>
            <a:spLocks noGrp="1"/>
          </p:cNvSpPr>
          <p:nvPr>
            <p:ph idx="1"/>
          </p:nvPr>
        </p:nvSpPr>
        <p:spPr/>
        <p:txBody>
          <a:bodyPr>
            <a:normAutofit/>
          </a:bodyPr>
          <a:lstStyle/>
          <a:p>
            <a:r>
              <a:rPr lang="en-US" sz="2800" dirty="0"/>
              <a:t>Protective gloves, long sleeved clothing should be used to avoid contact with the skin</a:t>
            </a:r>
            <a:r>
              <a:rPr lang="en-GB" sz="2800" noProof="0" dirty="0"/>
              <a:t>.</a:t>
            </a:r>
          </a:p>
          <a:p>
            <a:r>
              <a:rPr lang="en-US" sz="2800" dirty="0"/>
              <a:t>Contaminated clothing should be changed to clean if there is a risk of skin contact</a:t>
            </a:r>
            <a:endParaRPr lang="en-GB" sz="2800" noProof="0" dirty="0"/>
          </a:p>
          <a:p>
            <a:r>
              <a:rPr lang="en-US" sz="2800" dirty="0"/>
              <a:t>Do you uncured product on the skin, wipe away directly and then wash the skin thoroughly with soap and water. Do not use solvents</a:t>
            </a:r>
            <a:r>
              <a:rPr lang="en-GB" sz="2800" noProof="0" dirty="0"/>
              <a:t>.</a:t>
            </a:r>
          </a:p>
          <a:p>
            <a:endParaRPr lang="en-GB" sz="2800" noProof="0" dirty="0"/>
          </a:p>
        </p:txBody>
      </p:sp>
      <p:sp>
        <p:nvSpPr>
          <p:cNvPr id="4" name="Platshållare för datum 3">
            <a:extLst>
              <a:ext uri="{FF2B5EF4-FFF2-40B4-BE49-F238E27FC236}">
                <a16:creationId xmlns:a16="http://schemas.microsoft.com/office/drawing/2014/main" id="{FF6437FE-0CE3-4D77-B52D-0D0254D19FB8}"/>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2F7B98D4-27B4-4FD2-AAB7-00857CF0D491}"/>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00E7C769-D2A6-4A85-BB5A-968E4D40E683}"/>
              </a:ext>
            </a:extLst>
          </p:cNvPr>
          <p:cNvSpPr>
            <a:spLocks noGrp="1"/>
          </p:cNvSpPr>
          <p:nvPr>
            <p:ph type="sldNum" sz="quarter" idx="12"/>
          </p:nvPr>
        </p:nvSpPr>
        <p:spPr/>
        <p:txBody>
          <a:bodyPr/>
          <a:lstStyle/>
          <a:p>
            <a:fld id="{24B771AD-66DB-4BE0-9BC9-42B41F4325E8}" type="slidenum">
              <a:rPr lang="sv-SE" smtClean="0"/>
              <a:pPr/>
              <a:t>67</a:t>
            </a:fld>
            <a:endParaRPr lang="sv-SE"/>
          </a:p>
        </p:txBody>
      </p:sp>
    </p:spTree>
    <p:extLst>
      <p:ext uri="{BB962C8B-B14F-4D97-AF65-F5344CB8AC3E}">
        <p14:creationId xmlns:p14="http://schemas.microsoft.com/office/powerpoint/2010/main" val="901782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pers.gif"/>
          <p:cNvPicPr>
            <a:picLocks noChangeAspect="1"/>
          </p:cNvPicPr>
          <p:nvPr/>
        </p:nvPicPr>
        <p:blipFill>
          <a:blip r:embed="rId3"/>
          <a:stretch>
            <a:fillRect/>
          </a:stretch>
        </p:blipFill>
        <p:spPr>
          <a:xfrm>
            <a:off x="2699792" y="1628800"/>
            <a:ext cx="3228975" cy="3981450"/>
          </a:xfrm>
          <a:prstGeom prst="rect">
            <a:avLst/>
          </a:prstGeom>
        </p:spPr>
      </p:pic>
      <p:sp>
        <p:nvSpPr>
          <p:cNvPr id="52229" name="Rectangle 1027"/>
          <p:cNvSpPr>
            <a:spLocks noChangeArrowheads="1"/>
          </p:cNvSpPr>
          <p:nvPr/>
        </p:nvSpPr>
        <p:spPr bwMode="auto">
          <a:xfrm>
            <a:off x="304800" y="1752600"/>
            <a:ext cx="2895600" cy="2677656"/>
          </a:xfrm>
          <a:prstGeom prst="rect">
            <a:avLst/>
          </a:prstGeom>
          <a:noFill/>
          <a:ln w="9525">
            <a:noFill/>
            <a:miter lim="800000"/>
            <a:headEnd/>
            <a:tailEnd/>
          </a:ln>
        </p:spPr>
        <p:txBody>
          <a:bodyPr>
            <a:spAutoFit/>
          </a:bodyPr>
          <a:lstStyle/>
          <a:p>
            <a:pPr eaLnBrk="0" hangingPunct="0">
              <a:buClr>
                <a:srgbClr val="FF0000"/>
              </a:buClr>
            </a:pPr>
            <a:r>
              <a:rPr lang="sv-SE" sz="2800" b="1" dirty="0" err="1">
                <a:cs typeface="Times New Roman" pitchFamily="18" charset="0"/>
              </a:rPr>
              <a:t>Wash</a:t>
            </a:r>
            <a:r>
              <a:rPr lang="sv-SE" sz="2800" b="1" dirty="0">
                <a:cs typeface="Times New Roman" pitchFamily="18" charset="0"/>
              </a:rPr>
              <a:t> hands 
</a:t>
            </a:r>
            <a:r>
              <a:rPr lang="sv-SE" sz="2800" b="1" dirty="0" err="1">
                <a:cs typeface="Times New Roman" pitchFamily="18" charset="0"/>
              </a:rPr>
              <a:t>before</a:t>
            </a:r>
            <a:r>
              <a:rPr lang="sv-SE" sz="2800" b="1" dirty="0">
                <a:cs typeface="Times New Roman" pitchFamily="18" charset="0"/>
              </a:rPr>
              <a:t>:</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meal</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toilet</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smoking</a:t>
            </a:r>
          </a:p>
          <a:p>
            <a:pPr eaLnBrk="0" hangingPunct="0">
              <a:buClr>
                <a:srgbClr val="FF0000"/>
              </a:buClr>
            </a:pPr>
            <a:endParaRPr lang="sv-SE" sz="2800" dirty="0">
              <a:cs typeface="Times New Roman" pitchFamily="18" charset="0"/>
            </a:endParaRPr>
          </a:p>
        </p:txBody>
      </p:sp>
      <p:sp>
        <p:nvSpPr>
          <p:cNvPr id="52232" name="Rectangle 1030"/>
          <p:cNvSpPr>
            <a:spLocks noChangeArrowheads="1"/>
          </p:cNvSpPr>
          <p:nvPr/>
        </p:nvSpPr>
        <p:spPr bwMode="auto">
          <a:xfrm>
            <a:off x="5867400" y="1752600"/>
            <a:ext cx="3124200" cy="3108543"/>
          </a:xfrm>
          <a:prstGeom prst="rect">
            <a:avLst/>
          </a:prstGeom>
          <a:noFill/>
          <a:ln w="9525">
            <a:noFill/>
            <a:miter lim="800000"/>
            <a:headEnd/>
            <a:tailEnd/>
          </a:ln>
        </p:spPr>
        <p:txBody>
          <a:bodyPr>
            <a:spAutoFit/>
          </a:bodyPr>
          <a:lstStyle/>
          <a:p>
            <a:pPr eaLnBrk="0" hangingPunct="0">
              <a:buClr>
                <a:srgbClr val="FF0000"/>
              </a:buClr>
            </a:pPr>
            <a:r>
              <a:rPr lang="sv-SE" sz="2800" b="1" dirty="0" err="1">
                <a:cs typeface="Times New Roman" pitchFamily="18" charset="0"/>
              </a:rPr>
              <a:t>Use</a:t>
            </a:r>
            <a:r>
              <a:rPr lang="sv-SE" sz="2800" b="1" dirty="0">
                <a:cs typeface="Times New Roman" pitchFamily="18" charset="0"/>
              </a:rPr>
              <a:t> skin </a:t>
            </a:r>
            <a:r>
              <a:rPr lang="sv-SE" sz="2800" b="1" dirty="0" err="1">
                <a:cs typeface="Times New Roman" pitchFamily="18" charset="0"/>
              </a:rPr>
              <a:t>cream</a:t>
            </a:r>
            <a:r>
              <a:rPr lang="sv-SE" sz="2800" b="1" dirty="0">
                <a:cs typeface="Times New Roman" pitchFamily="18" charset="0"/>
              </a:rPr>
              <a:t> </a:t>
            </a:r>
            <a:r>
              <a:rPr lang="sv-SE" sz="2800" b="1" dirty="0" err="1">
                <a:cs typeface="Times New Roman" pitchFamily="18" charset="0"/>
              </a:rPr>
              <a:t>before</a:t>
            </a:r>
            <a:r>
              <a:rPr lang="sv-SE" sz="2800" b="1" dirty="0">
                <a:cs typeface="Times New Roman" pitchFamily="18" charset="0"/>
              </a:rPr>
              <a:t> and </a:t>
            </a:r>
            <a:r>
              <a:rPr lang="sv-SE" sz="2800" b="1" dirty="0" err="1">
                <a:cs typeface="Times New Roman" pitchFamily="18" charset="0"/>
              </a:rPr>
              <a:t>after</a:t>
            </a:r>
            <a:r>
              <a:rPr lang="sv-SE" sz="2800" b="1" dirty="0">
                <a:cs typeface="Times New Roman" pitchFamily="18" charset="0"/>
              </a:rPr>
              <a:t> </a:t>
            </a:r>
            <a:r>
              <a:rPr lang="sv-SE" sz="2800" b="1" dirty="0" err="1">
                <a:cs typeface="Times New Roman" pitchFamily="18" charset="0"/>
              </a:rPr>
              <a:t>work</a:t>
            </a:r>
            <a:r>
              <a:rPr lang="sv-SE" sz="2800" b="1" dirty="0">
                <a:cs typeface="Times New Roman" pitchFamily="18" charset="0"/>
              </a:rPr>
              <a:t> on:</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hands</a:t>
            </a:r>
          </a:p>
          <a:p>
            <a:pPr eaLnBrk="0" hangingPunct="0">
              <a:buClr>
                <a:srgbClr val="FF0000"/>
              </a:buClr>
              <a:buFontTx/>
              <a:buChar char="•"/>
            </a:pPr>
            <a:r>
              <a:rPr lang="sv-SE" sz="2800" dirty="0">
                <a:cs typeface="Times New Roman" pitchFamily="18" charset="0"/>
              </a:rPr>
              <a:t> underarms</a:t>
            </a:r>
          </a:p>
          <a:p>
            <a:pPr eaLnBrk="0" hangingPunct="0">
              <a:buClr>
                <a:srgbClr val="FF0000"/>
              </a:buClr>
              <a:buFontTx/>
              <a:buChar char="•"/>
            </a:pPr>
            <a:r>
              <a:rPr lang="sv-SE" sz="2800" dirty="0">
                <a:cs typeface="Times New Roman" pitchFamily="18" charset="0"/>
              </a:rPr>
              <a:t> </a:t>
            </a:r>
            <a:r>
              <a:rPr lang="en-US" sz="2800" dirty="0">
                <a:cs typeface="Times New Roman" pitchFamily="18" charset="0"/>
              </a:rPr>
              <a:t>other exposed skin areas</a:t>
            </a:r>
            <a:endParaRPr lang="sv-SE" sz="2800" dirty="0">
              <a:cs typeface="Times New Roman" pitchFamily="18" charset="0"/>
            </a:endParaRPr>
          </a:p>
        </p:txBody>
      </p:sp>
      <p:sp>
        <p:nvSpPr>
          <p:cNvPr id="10" name="Rubrik 1">
            <a:extLst>
              <a:ext uri="{FF2B5EF4-FFF2-40B4-BE49-F238E27FC236}">
                <a16:creationId xmlns:a16="http://schemas.microsoft.com/office/drawing/2014/main" id="{977059D8-A524-41E9-9CDA-2E06A577FC16}"/>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latin typeface="+mn-lt"/>
              </a:rPr>
              <a:t>Skin </a:t>
            </a:r>
            <a:r>
              <a:rPr lang="sv-SE" dirty="0" err="1">
                <a:latin typeface="+mn-lt"/>
              </a:rPr>
              <a:t>protection</a:t>
            </a:r>
            <a:endParaRPr lang="sv-SE" dirty="0">
              <a:latin typeface="+mn-lt"/>
            </a:endParaRPr>
          </a:p>
        </p:txBody>
      </p:sp>
      <p:sp>
        <p:nvSpPr>
          <p:cNvPr id="2" name="Platshållare för datum 1">
            <a:extLst>
              <a:ext uri="{FF2B5EF4-FFF2-40B4-BE49-F238E27FC236}">
                <a16:creationId xmlns:a16="http://schemas.microsoft.com/office/drawing/2014/main" id="{89B50AD0-D480-4FDB-A993-68F70A0B3B72}"/>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AFCE89D6-77CF-4570-A7B1-6EEB5369FFB0}"/>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8465A6D5-EC17-4F0F-95B8-53AC9390D161}"/>
              </a:ext>
            </a:extLst>
          </p:cNvPr>
          <p:cNvSpPr>
            <a:spLocks noGrp="1"/>
          </p:cNvSpPr>
          <p:nvPr>
            <p:ph type="sldNum" sz="quarter" idx="12"/>
          </p:nvPr>
        </p:nvSpPr>
        <p:spPr/>
        <p:txBody>
          <a:bodyPr/>
          <a:lstStyle/>
          <a:p>
            <a:fld id="{24B771AD-66DB-4BE0-9BC9-42B41F4325E8}" type="slidenum">
              <a:rPr lang="sv-SE" smtClean="0"/>
              <a:pPr/>
              <a:t>68</a:t>
            </a:fld>
            <a:endParaRPr lang="sv-SE"/>
          </a:p>
        </p:txBody>
      </p:sp>
    </p:spTree>
    <p:extLst>
      <p:ext uri="{BB962C8B-B14F-4D97-AF65-F5344CB8AC3E}">
        <p14:creationId xmlns:p14="http://schemas.microsoft.com/office/powerpoint/2010/main" val="2438471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027"/>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8134" name="Rectangle 1028"/>
          <p:cNvSpPr>
            <a:spLocks noGrp="1" noChangeArrowheads="1"/>
          </p:cNvSpPr>
          <p:nvPr>
            <p:ph type="title" idx="4294967295"/>
          </p:nvPr>
        </p:nvSpPr>
        <p:spPr>
          <a:xfrm>
            <a:off x="685800" y="533400"/>
            <a:ext cx="7772400" cy="1143000"/>
          </a:xfrm>
        </p:spPr>
        <p:txBody>
          <a:bodyPr>
            <a:normAutofit/>
          </a:bodyPr>
          <a:lstStyle/>
          <a:p>
            <a:r>
              <a:rPr lang="en-GB" dirty="0">
                <a:latin typeface="+mn-lt"/>
              </a:rPr>
              <a:t>Prevent ergonomic injury</a:t>
            </a:r>
            <a:endParaRPr lang="en-GB" noProof="0" dirty="0">
              <a:latin typeface="+mn-lt"/>
            </a:endParaRPr>
          </a:p>
        </p:txBody>
      </p:sp>
      <p:pic>
        <p:nvPicPr>
          <p:cNvPr id="10" name="Bildobjekt 9" descr="ergo.gif"/>
          <p:cNvPicPr>
            <a:picLocks noChangeAspect="1"/>
          </p:cNvPicPr>
          <p:nvPr/>
        </p:nvPicPr>
        <p:blipFill>
          <a:blip r:embed="rId3"/>
          <a:stretch>
            <a:fillRect/>
          </a:stretch>
        </p:blipFill>
        <p:spPr>
          <a:xfrm>
            <a:off x="5220072" y="3165347"/>
            <a:ext cx="3063478" cy="2790825"/>
          </a:xfrm>
          <a:prstGeom prst="rect">
            <a:avLst/>
          </a:prstGeom>
        </p:spPr>
      </p:pic>
      <p:sp>
        <p:nvSpPr>
          <p:cNvPr id="48136" name="Rectangle 1030"/>
          <p:cNvSpPr>
            <a:spLocks noChangeArrowheads="1"/>
          </p:cNvSpPr>
          <p:nvPr/>
        </p:nvSpPr>
        <p:spPr bwMode="auto">
          <a:xfrm>
            <a:off x="609600" y="1600200"/>
            <a:ext cx="5410200" cy="4343400"/>
          </a:xfrm>
          <a:prstGeom prst="rect">
            <a:avLst/>
          </a:prstGeom>
          <a:noFill/>
          <a:ln w="9525">
            <a:noFill/>
            <a:miter lim="800000"/>
            <a:headEnd/>
            <a:tailEnd/>
          </a:ln>
        </p:spPr>
        <p:txBody>
          <a:bodyPr/>
          <a:lstStyle/>
          <a:p>
            <a:pPr marL="342900" indent="-342900">
              <a:lnSpc>
                <a:spcPct val="90000"/>
              </a:lnSpc>
              <a:spcBef>
                <a:spcPct val="20000"/>
              </a:spcBef>
              <a:buClr>
                <a:srgbClr val="FF0000"/>
              </a:buClr>
              <a:buFontTx/>
              <a:buChar char="•"/>
            </a:pPr>
            <a:r>
              <a:rPr lang="en-US" sz="2800" dirty="0"/>
              <a:t>Lift right </a:t>
            </a:r>
            <a:r>
              <a:rPr lang="sv-SE" sz="2800" dirty="0"/>
              <a:t>– </a:t>
            </a:r>
            <a:r>
              <a:rPr lang="sv-SE" sz="2800" dirty="0" err="1"/>
              <a:t>with</a:t>
            </a:r>
            <a:r>
              <a:rPr lang="sv-SE" sz="2800" dirty="0"/>
              <a:t> the </a:t>
            </a:r>
            <a:r>
              <a:rPr lang="sv-SE" sz="2800" dirty="0" err="1"/>
              <a:t>knees</a:t>
            </a:r>
            <a:endParaRPr lang="sv-SE" sz="2800" dirty="0"/>
          </a:p>
          <a:p>
            <a:pPr marL="800100" lvl="1" indent="-342900">
              <a:lnSpc>
                <a:spcPct val="90000"/>
              </a:lnSpc>
              <a:spcBef>
                <a:spcPct val="20000"/>
              </a:spcBef>
              <a:buClr>
                <a:srgbClr val="FF0000"/>
              </a:buClr>
              <a:buFontTx/>
              <a:buChar char="•"/>
            </a:pPr>
            <a:r>
              <a:rPr lang="sv-SE" sz="2800" dirty="0" err="1"/>
              <a:t>Use</a:t>
            </a:r>
            <a:r>
              <a:rPr lang="sv-SE" sz="2800" dirty="0"/>
              <a:t> a </a:t>
            </a:r>
            <a:r>
              <a:rPr lang="sv-SE" sz="2800" dirty="0" err="1"/>
              <a:t>tipping</a:t>
            </a:r>
            <a:r>
              <a:rPr lang="sv-SE" sz="2800" dirty="0"/>
              <a:t> </a:t>
            </a:r>
            <a:r>
              <a:rPr lang="sv-SE" sz="2800" dirty="0" err="1"/>
              <a:t>cart</a:t>
            </a:r>
            <a:r>
              <a:rPr lang="sv-SE" sz="2800" dirty="0"/>
              <a:t>! </a:t>
            </a:r>
          </a:p>
          <a:p>
            <a:pPr marL="342900" indent="-342900">
              <a:lnSpc>
                <a:spcPct val="90000"/>
              </a:lnSpc>
              <a:spcBef>
                <a:spcPct val="20000"/>
              </a:spcBef>
              <a:buClr>
                <a:srgbClr val="FF0000"/>
              </a:buClr>
              <a:buFontTx/>
              <a:buChar char="•"/>
            </a:pPr>
            <a:r>
              <a:rPr lang="sv-SE" sz="2800" dirty="0" err="1"/>
              <a:t>Work</a:t>
            </a:r>
            <a:r>
              <a:rPr lang="sv-SE" sz="2800" dirty="0"/>
              <a:t> rotation</a:t>
            </a:r>
          </a:p>
          <a:p>
            <a:pPr marL="342900" indent="-342900">
              <a:lnSpc>
                <a:spcPct val="90000"/>
              </a:lnSpc>
              <a:spcBef>
                <a:spcPct val="20000"/>
              </a:spcBef>
              <a:buClr>
                <a:srgbClr val="FF0000"/>
              </a:buClr>
              <a:buFontTx/>
              <a:buChar char="•"/>
            </a:pPr>
            <a:r>
              <a:rPr lang="fr-FR" sz="2800" dirty="0"/>
              <a:t>Training and exercise prevent injury</a:t>
            </a:r>
            <a:r>
              <a:rPr lang="sv-SE" sz="2800" dirty="0"/>
              <a:t> </a:t>
            </a:r>
          </a:p>
        </p:txBody>
      </p:sp>
      <p:sp>
        <p:nvSpPr>
          <p:cNvPr id="2" name="Platshållare för datum 1">
            <a:extLst>
              <a:ext uri="{FF2B5EF4-FFF2-40B4-BE49-F238E27FC236}">
                <a16:creationId xmlns:a16="http://schemas.microsoft.com/office/drawing/2014/main" id="{6BFED64F-1228-4A26-8C7D-ED2D781A75C4}"/>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C23F978B-FD2F-4272-9B34-CBA61DB77F05}"/>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9F865CD7-AA82-40A5-9BD3-30953819084F}"/>
              </a:ext>
            </a:extLst>
          </p:cNvPr>
          <p:cNvSpPr>
            <a:spLocks noGrp="1"/>
          </p:cNvSpPr>
          <p:nvPr>
            <p:ph type="sldNum" sz="quarter" idx="12"/>
          </p:nvPr>
        </p:nvSpPr>
        <p:spPr/>
        <p:txBody>
          <a:bodyPr/>
          <a:lstStyle/>
          <a:p>
            <a:fld id="{24B771AD-66DB-4BE0-9BC9-42B41F4325E8}" type="slidenum">
              <a:rPr lang="sv-SE" smtClean="0"/>
              <a:pPr/>
              <a:t>69</a:t>
            </a:fld>
            <a:endParaRPr lang="sv-SE"/>
          </a:p>
        </p:txBody>
      </p:sp>
    </p:spTree>
    <p:extLst>
      <p:ext uri="{BB962C8B-B14F-4D97-AF65-F5344CB8AC3E}">
        <p14:creationId xmlns:p14="http://schemas.microsoft.com/office/powerpoint/2010/main" val="258308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55CCA-1E0E-4F55-B4C0-19E4A4435F78}"/>
              </a:ext>
            </a:extLst>
          </p:cNvPr>
          <p:cNvSpPr>
            <a:spLocks noGrp="1"/>
          </p:cNvSpPr>
          <p:nvPr>
            <p:ph type="title"/>
          </p:nvPr>
        </p:nvSpPr>
        <p:spPr/>
        <p:txBody>
          <a:bodyPr/>
          <a:lstStyle/>
          <a:p>
            <a:r>
              <a:rPr lang="en-GB" dirty="0"/>
              <a:t>Allergy</a:t>
            </a:r>
            <a:endParaRPr lang="en-GB" noProof="0" dirty="0"/>
          </a:p>
        </p:txBody>
      </p:sp>
      <p:sp>
        <p:nvSpPr>
          <p:cNvPr id="3" name="Platshållare för innehåll 2">
            <a:extLst>
              <a:ext uri="{FF2B5EF4-FFF2-40B4-BE49-F238E27FC236}">
                <a16:creationId xmlns:a16="http://schemas.microsoft.com/office/drawing/2014/main" id="{74E49B3F-A29F-473B-8D71-E57C071C5719}"/>
              </a:ext>
            </a:extLst>
          </p:cNvPr>
          <p:cNvSpPr>
            <a:spLocks noGrp="1"/>
          </p:cNvSpPr>
          <p:nvPr>
            <p:ph sz="half" idx="1"/>
          </p:nvPr>
        </p:nvSpPr>
        <p:spPr/>
        <p:txBody>
          <a:bodyPr/>
          <a:lstStyle/>
          <a:p>
            <a:r>
              <a:rPr lang="en-US" dirty="0"/>
              <a:t>Even if you have not developed allergy after 20 years, you can get it tomorrow</a:t>
            </a:r>
            <a:endParaRPr lang="en-GB" noProof="0" dirty="0"/>
          </a:p>
        </p:txBody>
      </p:sp>
      <p:sp>
        <p:nvSpPr>
          <p:cNvPr id="4" name="Platshållare för innehåll 3">
            <a:extLst>
              <a:ext uri="{FF2B5EF4-FFF2-40B4-BE49-F238E27FC236}">
                <a16:creationId xmlns:a16="http://schemas.microsoft.com/office/drawing/2014/main" id="{B754F1D6-1C57-47AE-826D-A692865337AD}"/>
              </a:ext>
            </a:extLst>
          </p:cNvPr>
          <p:cNvSpPr>
            <a:spLocks noGrp="1"/>
          </p:cNvSpPr>
          <p:nvPr>
            <p:ph sz="half" idx="2"/>
          </p:nvPr>
        </p:nvSpPr>
        <p:spPr/>
        <p:txBody>
          <a:bodyPr/>
          <a:lstStyle/>
          <a:p>
            <a:r>
              <a:rPr lang="en-US" dirty="0"/>
              <a:t>Often noticeable first on the hands and forearms
Fabric does not protect, it ensures that the exposure continues</a:t>
            </a:r>
            <a:endParaRPr lang="en-GB" noProof="0" dirty="0"/>
          </a:p>
        </p:txBody>
      </p:sp>
      <p:pic>
        <p:nvPicPr>
          <p:cNvPr id="5" name="Bildobjekt 4">
            <a:extLst>
              <a:ext uri="{FF2B5EF4-FFF2-40B4-BE49-F238E27FC236}">
                <a16:creationId xmlns:a16="http://schemas.microsoft.com/office/drawing/2014/main" id="{ADC6733F-61AF-410C-ADA4-EC5B692812E9}"/>
              </a:ext>
            </a:extLst>
          </p:cNvPr>
          <p:cNvPicPr>
            <a:picLocks noChangeAspect="1"/>
          </p:cNvPicPr>
          <p:nvPr/>
        </p:nvPicPr>
        <p:blipFill>
          <a:blip r:embed="rId3"/>
          <a:stretch>
            <a:fillRect/>
          </a:stretch>
        </p:blipFill>
        <p:spPr>
          <a:xfrm>
            <a:off x="415071" y="3601081"/>
            <a:ext cx="4177630" cy="2031430"/>
          </a:xfrm>
          <a:prstGeom prst="rect">
            <a:avLst/>
          </a:prstGeom>
        </p:spPr>
      </p:pic>
      <p:sp>
        <p:nvSpPr>
          <p:cNvPr id="6" name="textruta 5">
            <a:extLst>
              <a:ext uri="{FF2B5EF4-FFF2-40B4-BE49-F238E27FC236}">
                <a16:creationId xmlns:a16="http://schemas.microsoft.com/office/drawing/2014/main" id="{67EAF3E9-4CAE-4B1D-A802-C86A10EDA358}"/>
              </a:ext>
            </a:extLst>
          </p:cNvPr>
          <p:cNvSpPr txBox="1"/>
          <p:nvPr/>
        </p:nvSpPr>
        <p:spPr>
          <a:xfrm>
            <a:off x="366290" y="5603108"/>
            <a:ext cx="2880320" cy="261610"/>
          </a:xfrm>
          <a:prstGeom prst="rect">
            <a:avLst/>
          </a:prstGeom>
          <a:noFill/>
        </p:spPr>
        <p:txBody>
          <a:bodyPr wrap="square" rtlCol="0">
            <a:spAutoFit/>
          </a:bodyPr>
          <a:lstStyle/>
          <a:p>
            <a:r>
              <a:rPr lang="sv-SE" sz="1050" dirty="0"/>
              <a:t>Source: Arbetsmiljöverket</a:t>
            </a:r>
          </a:p>
        </p:txBody>
      </p:sp>
      <p:sp>
        <p:nvSpPr>
          <p:cNvPr id="7" name="Platshållare för datum 6">
            <a:extLst>
              <a:ext uri="{FF2B5EF4-FFF2-40B4-BE49-F238E27FC236}">
                <a16:creationId xmlns:a16="http://schemas.microsoft.com/office/drawing/2014/main" id="{199D0522-5E79-4155-B716-B33F0AEA1E00}"/>
              </a:ext>
            </a:extLst>
          </p:cNvPr>
          <p:cNvSpPr>
            <a:spLocks noGrp="1"/>
          </p:cNvSpPr>
          <p:nvPr>
            <p:ph type="dt" sz="half" idx="10"/>
          </p:nvPr>
        </p:nvSpPr>
        <p:spPr/>
        <p:txBody>
          <a:bodyPr/>
          <a:lstStyle/>
          <a:p>
            <a:r>
              <a:rPr lang="sv-SE"/>
              <a:t>June 2018</a:t>
            </a:r>
          </a:p>
        </p:txBody>
      </p:sp>
      <p:sp>
        <p:nvSpPr>
          <p:cNvPr id="8" name="Platshållare för sidfot 7">
            <a:extLst>
              <a:ext uri="{FF2B5EF4-FFF2-40B4-BE49-F238E27FC236}">
                <a16:creationId xmlns:a16="http://schemas.microsoft.com/office/drawing/2014/main" id="{04C8DC62-80C1-4B42-AE0A-871760DEF9D4}"/>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9" name="Platshållare för bildnummer 8">
            <a:extLst>
              <a:ext uri="{FF2B5EF4-FFF2-40B4-BE49-F238E27FC236}">
                <a16:creationId xmlns:a16="http://schemas.microsoft.com/office/drawing/2014/main" id="{AF060406-70B3-4E3F-AE94-898951FFBFCC}"/>
              </a:ext>
            </a:extLst>
          </p:cNvPr>
          <p:cNvSpPr>
            <a:spLocks noGrp="1"/>
          </p:cNvSpPr>
          <p:nvPr>
            <p:ph type="sldNum" sz="quarter" idx="12"/>
          </p:nvPr>
        </p:nvSpPr>
        <p:spPr/>
        <p:txBody>
          <a:bodyPr/>
          <a:lstStyle/>
          <a:p>
            <a:fld id="{24B771AD-66DB-4BE0-9BC9-42B41F4325E8}" type="slidenum">
              <a:rPr lang="sv-SE" smtClean="0"/>
              <a:pPr/>
              <a:t>7</a:t>
            </a:fld>
            <a:endParaRPr lang="sv-SE"/>
          </a:p>
        </p:txBody>
      </p:sp>
    </p:spTree>
    <p:extLst>
      <p:ext uri="{BB962C8B-B14F-4D97-AF65-F5344CB8AC3E}">
        <p14:creationId xmlns:p14="http://schemas.microsoft.com/office/powerpoint/2010/main" val="4236408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9158" name="Rectangle 4"/>
          <p:cNvSpPr>
            <a:spLocks noGrp="1" noChangeArrowheads="1"/>
          </p:cNvSpPr>
          <p:nvPr>
            <p:ph type="title" idx="4294967295"/>
          </p:nvPr>
        </p:nvSpPr>
        <p:spPr>
          <a:xfrm>
            <a:off x="685800" y="533400"/>
            <a:ext cx="7772400" cy="1143000"/>
          </a:xfrm>
        </p:spPr>
        <p:txBody>
          <a:bodyPr vert="horz" lIns="91440" tIns="45720" rIns="91440" bIns="45720" rtlCol="0" anchor="ctr">
            <a:normAutofit fontScale="90000"/>
          </a:bodyPr>
          <a:lstStyle/>
          <a:p>
            <a:r>
              <a:rPr lang="en-GB" dirty="0">
                <a:latin typeface="+mn-lt"/>
              </a:rPr>
              <a:t>Prevent noise and vibration damage</a:t>
            </a:r>
            <a:endParaRPr lang="en-GB" noProof="0" dirty="0">
              <a:latin typeface="+mn-lt"/>
            </a:endParaRPr>
          </a:p>
        </p:txBody>
      </p:sp>
      <p:sp>
        <p:nvSpPr>
          <p:cNvPr id="49160" name="Rectangle 6"/>
          <p:cNvSpPr>
            <a:spLocks noChangeArrowheads="1"/>
          </p:cNvSpPr>
          <p:nvPr/>
        </p:nvSpPr>
        <p:spPr bwMode="auto">
          <a:xfrm>
            <a:off x="5486400" y="1844824"/>
            <a:ext cx="3657600" cy="4251176"/>
          </a:xfrm>
          <a:prstGeom prst="rect">
            <a:avLst/>
          </a:prstGeom>
          <a:noFill/>
          <a:ln w="9525">
            <a:noFill/>
            <a:miter lim="800000"/>
            <a:headEnd/>
            <a:tailEnd/>
          </a:ln>
        </p:spPr>
        <p:txBody>
          <a:bodyPr/>
          <a:lstStyle/>
          <a:p>
            <a:pPr marL="342900" indent="-342900">
              <a:lnSpc>
                <a:spcPct val="90000"/>
              </a:lnSpc>
              <a:spcBef>
                <a:spcPct val="20000"/>
              </a:spcBef>
              <a:buClr>
                <a:srgbClr val="FF0000"/>
              </a:buClr>
              <a:buFontTx/>
              <a:buChar char="•"/>
            </a:pPr>
            <a:r>
              <a:rPr lang="en-US" sz="2800" dirty="0"/>
              <a:t>Damage of noise and vibrations cannot be repaired</a:t>
            </a:r>
          </a:p>
          <a:p>
            <a:pPr marL="342900" indent="-342900">
              <a:lnSpc>
                <a:spcPct val="90000"/>
              </a:lnSpc>
              <a:spcBef>
                <a:spcPct val="20000"/>
              </a:spcBef>
              <a:buClr>
                <a:srgbClr val="FF0000"/>
              </a:buClr>
              <a:buFontTx/>
              <a:buChar char="•"/>
            </a:pPr>
            <a:r>
              <a:rPr lang="sv-SE" sz="2800" dirty="0" err="1"/>
              <a:t>Ear</a:t>
            </a:r>
            <a:r>
              <a:rPr lang="sv-SE" sz="2800" dirty="0"/>
              <a:t> </a:t>
            </a:r>
            <a:r>
              <a:rPr lang="sv-SE" sz="2800" dirty="0" err="1"/>
              <a:t>defenders</a:t>
            </a:r>
            <a:endParaRPr lang="sv-SE" sz="2800" dirty="0"/>
          </a:p>
          <a:p>
            <a:pPr marL="342900" indent="-342900">
              <a:lnSpc>
                <a:spcPct val="90000"/>
              </a:lnSpc>
              <a:spcBef>
                <a:spcPct val="20000"/>
              </a:spcBef>
              <a:buClr>
                <a:srgbClr val="FF0000"/>
              </a:buClr>
              <a:buFontTx/>
              <a:buChar char="•"/>
            </a:pPr>
            <a:r>
              <a:rPr lang="sv-SE" sz="2800" dirty="0" err="1"/>
              <a:t>Good</a:t>
            </a:r>
            <a:r>
              <a:rPr lang="sv-SE" sz="2800" dirty="0"/>
              <a:t> </a:t>
            </a:r>
            <a:r>
              <a:rPr lang="sv-SE" sz="2800" dirty="0" err="1"/>
              <a:t>equipment</a:t>
            </a:r>
            <a:endParaRPr lang="sv-SE" sz="2800" dirty="0"/>
          </a:p>
          <a:p>
            <a:pPr marL="342900" indent="-342900">
              <a:lnSpc>
                <a:spcPct val="90000"/>
              </a:lnSpc>
              <a:spcBef>
                <a:spcPct val="20000"/>
              </a:spcBef>
              <a:buClr>
                <a:srgbClr val="FF0000"/>
              </a:buClr>
              <a:buFontTx/>
              <a:buChar char="•"/>
            </a:pPr>
            <a:r>
              <a:rPr lang="sv-SE" sz="2800" dirty="0" err="1"/>
              <a:t>Work</a:t>
            </a:r>
            <a:r>
              <a:rPr lang="sv-SE" sz="2800" dirty="0"/>
              <a:t> rotation</a:t>
            </a:r>
          </a:p>
        </p:txBody>
      </p:sp>
      <p:pic>
        <p:nvPicPr>
          <p:cNvPr id="10" name="Bildobjekt 9" descr="buller.gif"/>
          <p:cNvPicPr>
            <a:picLocks noChangeAspect="1"/>
          </p:cNvPicPr>
          <p:nvPr/>
        </p:nvPicPr>
        <p:blipFill>
          <a:blip r:embed="rId2"/>
          <a:stretch>
            <a:fillRect/>
          </a:stretch>
        </p:blipFill>
        <p:spPr>
          <a:xfrm>
            <a:off x="467544" y="2204864"/>
            <a:ext cx="4989314" cy="3114675"/>
          </a:xfrm>
          <a:prstGeom prst="rect">
            <a:avLst/>
          </a:prstGeom>
        </p:spPr>
      </p:pic>
      <p:sp>
        <p:nvSpPr>
          <p:cNvPr id="2" name="Platshållare för datum 1">
            <a:extLst>
              <a:ext uri="{FF2B5EF4-FFF2-40B4-BE49-F238E27FC236}">
                <a16:creationId xmlns:a16="http://schemas.microsoft.com/office/drawing/2014/main" id="{6FA47135-1044-4181-8CD9-DAAF81B533CD}"/>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F2FFBBF9-7D13-4EA6-B082-A757A268982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77D16D1D-F2F7-48FE-97B6-859AC8556819}"/>
              </a:ext>
            </a:extLst>
          </p:cNvPr>
          <p:cNvSpPr>
            <a:spLocks noGrp="1"/>
          </p:cNvSpPr>
          <p:nvPr>
            <p:ph type="sldNum" sz="quarter" idx="12"/>
          </p:nvPr>
        </p:nvSpPr>
        <p:spPr/>
        <p:txBody>
          <a:bodyPr/>
          <a:lstStyle/>
          <a:p>
            <a:fld id="{24B771AD-66DB-4BE0-9BC9-42B41F4325E8}" type="slidenum">
              <a:rPr lang="sv-SE" smtClean="0"/>
              <a:pPr/>
              <a:t>70</a:t>
            </a:fld>
            <a:endParaRPr lang="sv-SE"/>
          </a:p>
        </p:txBody>
      </p:sp>
    </p:spTree>
    <p:extLst>
      <p:ext uri="{BB962C8B-B14F-4D97-AF65-F5344CB8AC3E}">
        <p14:creationId xmlns:p14="http://schemas.microsoft.com/office/powerpoint/2010/main" val="2868622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ChangeArrowheads="1"/>
          </p:cNvSpPr>
          <p:nvPr/>
        </p:nvSpPr>
        <p:spPr bwMode="auto">
          <a:xfrm>
            <a:off x="304800" y="1600200"/>
            <a:ext cx="8382000" cy="3170099"/>
          </a:xfrm>
          <a:prstGeom prst="rect">
            <a:avLst/>
          </a:prstGeom>
          <a:noFill/>
          <a:ln w="9525">
            <a:noFill/>
            <a:miter lim="800000"/>
            <a:headEnd/>
            <a:tailEnd/>
          </a:ln>
        </p:spPr>
        <p:txBody>
          <a:bodyPr>
            <a:spAutoFit/>
          </a:bodyPr>
          <a:lstStyle/>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fire</a:t>
            </a:r>
            <a:r>
              <a:rPr lang="sv-SE" sz="2800" dirty="0">
                <a:cs typeface="Times New Roman" pitchFamily="18" charset="0"/>
              </a:rPr>
              <a:t> </a:t>
            </a:r>
            <a:r>
              <a:rPr lang="sv-SE" sz="2800" dirty="0" err="1">
                <a:cs typeface="Times New Roman" pitchFamily="18" charset="0"/>
              </a:rPr>
              <a:t>extinguisher</a:t>
            </a:r>
            <a:r>
              <a:rPr lang="sv-SE" sz="2800" dirty="0">
                <a:cs typeface="Times New Roman" pitchFamily="18" charset="0"/>
              </a:rPr>
              <a:t> (</a:t>
            </a:r>
            <a:r>
              <a:rPr lang="sv-SE" sz="2800" dirty="0" err="1">
                <a:cs typeface="Times New Roman" pitchFamily="18" charset="0"/>
              </a:rPr>
              <a:t>requirement</a:t>
            </a:r>
            <a:r>
              <a:rPr lang="sv-SE" sz="2800" dirty="0">
                <a:cs typeface="Times New Roman" pitchFamily="18" charset="0"/>
              </a:rPr>
              <a:t> for </a:t>
            </a:r>
            <a:r>
              <a:rPr lang="sv-SE" sz="2800" dirty="0" err="1">
                <a:cs typeface="Times New Roman" pitchFamily="18" charset="0"/>
              </a:rPr>
              <a:t>flammable</a:t>
            </a:r>
            <a:r>
              <a:rPr lang="sv-SE" sz="2800" dirty="0">
                <a:cs typeface="Times New Roman" pitchFamily="18" charset="0"/>
              </a:rPr>
              <a:t> </a:t>
            </a:r>
            <a:r>
              <a:rPr lang="sv-SE" sz="2800" dirty="0" err="1">
                <a:cs typeface="Times New Roman" pitchFamily="18" charset="0"/>
              </a:rPr>
              <a:t>goods</a:t>
            </a:r>
            <a:r>
              <a:rPr lang="sv-SE" sz="2800" dirty="0">
                <a:cs typeface="Times New Roman" pitchFamily="18" charset="0"/>
              </a:rPr>
              <a:t>)</a:t>
            </a:r>
            <a:endParaRPr lang="sv-SE" sz="1400" dirty="0">
              <a:cs typeface="Times New Roman" pitchFamily="18" charset="0"/>
            </a:endParaRPr>
          </a:p>
          <a:p>
            <a:pPr eaLnBrk="0" hangingPunct="0">
              <a:buClr>
                <a:srgbClr val="FF0000"/>
              </a:buClr>
              <a:buFontTx/>
              <a:buChar char="•"/>
            </a:pPr>
            <a:r>
              <a:rPr lang="sv-SE" sz="2800" dirty="0">
                <a:cs typeface="Times New Roman" pitchFamily="18" charset="0"/>
              </a:rPr>
              <a:t> personal </a:t>
            </a:r>
            <a:r>
              <a:rPr lang="sv-SE" sz="2800" dirty="0" err="1">
                <a:cs typeface="Times New Roman" pitchFamily="18" charset="0"/>
              </a:rPr>
              <a:t>protective</a:t>
            </a:r>
            <a:r>
              <a:rPr lang="sv-SE" sz="2800" dirty="0">
                <a:cs typeface="Times New Roman" pitchFamily="18" charset="0"/>
              </a:rPr>
              <a:t> </a:t>
            </a:r>
            <a:r>
              <a:rPr lang="sv-SE" sz="2800" dirty="0" err="1">
                <a:cs typeface="Times New Roman" pitchFamily="18" charset="0"/>
              </a:rPr>
              <a:t>equipment</a:t>
            </a:r>
            <a:endParaRPr lang="sv-SE" sz="14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suitable</a:t>
            </a:r>
            <a:r>
              <a:rPr lang="sv-SE" sz="2800" dirty="0">
                <a:cs typeface="Times New Roman" pitchFamily="18" charset="0"/>
              </a:rPr>
              <a:t> </a:t>
            </a:r>
            <a:r>
              <a:rPr lang="sv-SE" sz="2800" dirty="0" err="1">
                <a:cs typeface="Times New Roman" pitchFamily="18" charset="0"/>
              </a:rPr>
              <a:t>mixing</a:t>
            </a:r>
            <a:r>
              <a:rPr lang="sv-SE" sz="2800" dirty="0">
                <a:cs typeface="Times New Roman" pitchFamily="18" charset="0"/>
              </a:rPr>
              <a:t> </a:t>
            </a:r>
            <a:r>
              <a:rPr lang="sv-SE" sz="2800" dirty="0" err="1">
                <a:cs typeface="Times New Roman" pitchFamily="18" charset="0"/>
              </a:rPr>
              <a:t>vessels</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dosing</a:t>
            </a:r>
            <a:r>
              <a:rPr lang="sv-SE" sz="2800" dirty="0">
                <a:cs typeface="Times New Roman" pitchFamily="18" charset="0"/>
              </a:rPr>
              <a:t> </a:t>
            </a:r>
            <a:r>
              <a:rPr lang="sv-SE" sz="2800" dirty="0" err="1">
                <a:cs typeface="Times New Roman" pitchFamily="18" charset="0"/>
              </a:rPr>
              <a:t>equipment</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t>tipping</a:t>
            </a:r>
            <a:r>
              <a:rPr lang="sv-SE" sz="2800" dirty="0"/>
              <a:t> </a:t>
            </a:r>
            <a:r>
              <a:rPr lang="sv-SE" sz="2800" dirty="0" err="1"/>
              <a:t>cart</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eye</a:t>
            </a:r>
            <a:r>
              <a:rPr lang="sv-SE" sz="2800" dirty="0">
                <a:cs typeface="Times New Roman" pitchFamily="18" charset="0"/>
              </a:rPr>
              <a:t> </a:t>
            </a:r>
            <a:r>
              <a:rPr lang="sv-SE" sz="2800" dirty="0" err="1">
                <a:cs typeface="Times New Roman" pitchFamily="18" charset="0"/>
              </a:rPr>
              <a:t>wash</a:t>
            </a:r>
            <a:endParaRPr lang="sv-SE" sz="1400" dirty="0">
              <a:cs typeface="Times New Roman" pitchFamily="18" charset="0"/>
            </a:endParaRPr>
          </a:p>
          <a:p>
            <a:pPr eaLnBrk="0" hangingPunct="0">
              <a:buClr>
                <a:srgbClr val="FF0000"/>
              </a:buClr>
              <a:buFontTx/>
              <a:buChar char="•"/>
            </a:pPr>
            <a:r>
              <a:rPr lang="sv-SE" sz="2800" dirty="0">
                <a:cs typeface="Times New Roman" pitchFamily="18" charset="0"/>
              </a:rPr>
              <a:t> </a:t>
            </a:r>
            <a:r>
              <a:rPr lang="sv-SE" sz="2800" dirty="0" err="1">
                <a:cs typeface="Times New Roman" pitchFamily="18" charset="0"/>
              </a:rPr>
              <a:t>wash</a:t>
            </a:r>
            <a:r>
              <a:rPr lang="sv-SE" sz="2800" dirty="0">
                <a:cs typeface="Times New Roman" pitchFamily="18" charset="0"/>
              </a:rPr>
              <a:t> </a:t>
            </a:r>
            <a:r>
              <a:rPr lang="sv-SE" sz="2800" dirty="0" err="1">
                <a:cs typeface="Times New Roman" pitchFamily="18" charset="0"/>
              </a:rPr>
              <a:t>facilities</a:t>
            </a:r>
            <a:endParaRPr lang="sv-SE" sz="2800" dirty="0">
              <a:cs typeface="Times New Roman" pitchFamily="18" charset="0"/>
            </a:endParaRPr>
          </a:p>
        </p:txBody>
      </p:sp>
      <p:sp>
        <p:nvSpPr>
          <p:cNvPr id="50182" name="Rectangle 4"/>
          <p:cNvSpPr>
            <a:spLocks noGrp="1" noChangeArrowheads="1"/>
          </p:cNvSpPr>
          <p:nvPr>
            <p:ph type="title" idx="4294967295"/>
          </p:nvPr>
        </p:nvSpPr>
        <p:spPr>
          <a:xfrm>
            <a:off x="685800" y="533400"/>
            <a:ext cx="7772400" cy="1143000"/>
          </a:xfrm>
        </p:spPr>
        <p:txBody>
          <a:bodyPr>
            <a:normAutofit/>
          </a:bodyPr>
          <a:lstStyle/>
          <a:p>
            <a:r>
              <a:rPr lang="en-GB" sz="4000" dirty="0">
                <a:latin typeface="+mn-lt"/>
                <a:cs typeface="Times New Roman" pitchFamily="18" charset="0"/>
              </a:rPr>
              <a:t>Examples of equipment</a:t>
            </a:r>
            <a:endParaRPr lang="en-GB" sz="4000" noProof="0" dirty="0">
              <a:latin typeface="+mn-lt"/>
            </a:endParaRPr>
          </a:p>
        </p:txBody>
      </p:sp>
      <p:grpSp>
        <p:nvGrpSpPr>
          <p:cNvPr id="2" name="Grupp 9"/>
          <p:cNvGrpSpPr>
            <a:grpSpLocks/>
          </p:cNvGrpSpPr>
          <p:nvPr/>
        </p:nvGrpSpPr>
        <p:grpSpPr bwMode="auto">
          <a:xfrm>
            <a:off x="4714875" y="2714625"/>
            <a:ext cx="4038600" cy="3422650"/>
            <a:chOff x="4714876" y="2714620"/>
            <a:chExt cx="4038600" cy="3422650"/>
          </a:xfrm>
        </p:grpSpPr>
        <p:pic>
          <p:nvPicPr>
            <p:cNvPr id="50185" name="Picture 5" descr="C:\Documents and Settings\Håkan\Skrivbord\GOLVANALYS Sverige AB\SVEFF\PREVENT\Bild14.jpg"/>
            <p:cNvPicPr>
              <a:picLocks noChangeAspect="1" noChangeArrowheads="1"/>
            </p:cNvPicPr>
            <p:nvPr/>
          </p:nvPicPr>
          <p:blipFill>
            <a:blip r:embed="rId2"/>
            <a:srcRect/>
            <a:stretch>
              <a:fillRect/>
            </a:stretch>
          </p:blipFill>
          <p:spPr bwMode="auto">
            <a:xfrm>
              <a:off x="4714876" y="2714620"/>
              <a:ext cx="4038600" cy="3422650"/>
            </a:xfrm>
            <a:prstGeom prst="rect">
              <a:avLst/>
            </a:prstGeom>
            <a:noFill/>
            <a:ln w="9525">
              <a:noFill/>
              <a:miter lim="800000"/>
              <a:headEnd/>
              <a:tailEnd/>
            </a:ln>
          </p:spPr>
        </p:pic>
        <p:sp>
          <p:nvSpPr>
            <p:cNvPr id="9" name="Rektangel 8"/>
            <p:cNvSpPr/>
            <p:nvPr/>
          </p:nvSpPr>
          <p:spPr>
            <a:xfrm>
              <a:off x="5715001" y="4214808"/>
              <a:ext cx="1357313"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3" name="Platshållare för datum 2">
            <a:extLst>
              <a:ext uri="{FF2B5EF4-FFF2-40B4-BE49-F238E27FC236}">
                <a16:creationId xmlns:a16="http://schemas.microsoft.com/office/drawing/2014/main" id="{605E88B0-C9B8-462B-B89A-F615A4986E57}"/>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10ADD8BD-D519-40F1-A8C1-52F135819B07}"/>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72E8D85A-9434-4184-9500-5286C7E37283}"/>
              </a:ext>
            </a:extLst>
          </p:cNvPr>
          <p:cNvSpPr>
            <a:spLocks noGrp="1"/>
          </p:cNvSpPr>
          <p:nvPr>
            <p:ph type="sldNum" sz="quarter" idx="12"/>
          </p:nvPr>
        </p:nvSpPr>
        <p:spPr/>
        <p:txBody>
          <a:bodyPr/>
          <a:lstStyle/>
          <a:p>
            <a:fld id="{24B771AD-66DB-4BE0-9BC9-42B41F4325E8}" type="slidenum">
              <a:rPr lang="sv-SE" smtClean="0"/>
              <a:pPr/>
              <a:t>71</a:t>
            </a:fld>
            <a:endParaRPr lang="sv-SE"/>
          </a:p>
        </p:txBody>
      </p:sp>
    </p:spTree>
    <p:extLst>
      <p:ext uri="{BB962C8B-B14F-4D97-AF65-F5344CB8AC3E}">
        <p14:creationId xmlns:p14="http://schemas.microsoft.com/office/powerpoint/2010/main" val="417790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4"/>
          <p:cNvSpPr>
            <a:spLocks noGrp="1" noChangeArrowheads="1"/>
          </p:cNvSpPr>
          <p:nvPr>
            <p:ph type="title" idx="4294967295"/>
          </p:nvPr>
        </p:nvSpPr>
        <p:spPr>
          <a:xfrm>
            <a:off x="457200" y="557808"/>
            <a:ext cx="8229600" cy="1143000"/>
          </a:xfrm>
        </p:spPr>
        <p:txBody>
          <a:bodyPr>
            <a:normAutofit/>
          </a:bodyPr>
          <a:lstStyle/>
          <a:p>
            <a:pPr eaLnBrk="1" hangingPunct="1"/>
            <a:r>
              <a:rPr lang="en-GB" noProof="0" dirty="0">
                <a:latin typeface="+mn-lt"/>
              </a:rPr>
              <a:t>Are you noticed on the workplace?</a:t>
            </a:r>
          </a:p>
        </p:txBody>
      </p:sp>
      <p:sp>
        <p:nvSpPr>
          <p:cNvPr id="53255" name="Text Box 6"/>
          <p:cNvSpPr txBox="1">
            <a:spLocks noChangeArrowheads="1"/>
          </p:cNvSpPr>
          <p:nvPr/>
        </p:nvSpPr>
        <p:spPr bwMode="auto">
          <a:xfrm>
            <a:off x="381000" y="4267200"/>
            <a:ext cx="8382000" cy="1754326"/>
          </a:xfrm>
          <a:prstGeom prst="rect">
            <a:avLst/>
          </a:prstGeom>
          <a:noFill/>
          <a:ln w="9525">
            <a:noFill/>
            <a:miter lim="800000"/>
            <a:headEnd/>
            <a:tailEnd/>
          </a:ln>
        </p:spPr>
        <p:txBody>
          <a:bodyPr>
            <a:spAutoFit/>
          </a:bodyPr>
          <a:lstStyle/>
          <a:p>
            <a:pPr algn="ctr">
              <a:spcBef>
                <a:spcPct val="50000"/>
              </a:spcBef>
            </a:pPr>
            <a:r>
              <a:rPr lang="en-US" sz="2400" dirty="0"/>
              <a:t>Make your workplace safe for yourself and others through careful planning</a:t>
            </a:r>
            <a:r>
              <a:rPr lang="sv-SE" sz="2400" dirty="0"/>
              <a:t>. </a:t>
            </a:r>
          </a:p>
          <a:p>
            <a:pPr algn="ctr">
              <a:spcBef>
                <a:spcPct val="50000"/>
              </a:spcBef>
            </a:pPr>
            <a:r>
              <a:rPr lang="en-US" sz="2400" dirty="0"/>
              <a:t>Signs, markings, roadblocks, notices, barriers and information determine and if you are noticed</a:t>
            </a:r>
            <a:r>
              <a:rPr lang="sv-SE" sz="2400" dirty="0"/>
              <a:t>!</a:t>
            </a:r>
            <a:endParaRPr lang="sv-SE" sz="2400" b="1" dirty="0"/>
          </a:p>
        </p:txBody>
      </p:sp>
      <p:pic>
        <p:nvPicPr>
          <p:cNvPr id="9" name="Bildobjekt 8" descr="märk.gif"/>
          <p:cNvPicPr>
            <a:picLocks noChangeAspect="1"/>
          </p:cNvPicPr>
          <p:nvPr/>
        </p:nvPicPr>
        <p:blipFill>
          <a:blip r:embed="rId2"/>
          <a:stretch>
            <a:fillRect/>
          </a:stretch>
        </p:blipFill>
        <p:spPr>
          <a:xfrm>
            <a:off x="1475656" y="1412776"/>
            <a:ext cx="6200775" cy="2819400"/>
          </a:xfrm>
          <a:prstGeom prst="rect">
            <a:avLst/>
          </a:prstGeom>
        </p:spPr>
      </p:pic>
      <p:sp>
        <p:nvSpPr>
          <p:cNvPr id="2" name="Platshållare för datum 1">
            <a:extLst>
              <a:ext uri="{FF2B5EF4-FFF2-40B4-BE49-F238E27FC236}">
                <a16:creationId xmlns:a16="http://schemas.microsoft.com/office/drawing/2014/main" id="{C6F9081E-19FC-456D-AE16-A69A485F256A}"/>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8292D937-AFE3-4A60-9A8A-EA8F0D2343E9}"/>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A81E6226-E18C-4D98-BBF0-6FE32B776BEA}"/>
              </a:ext>
            </a:extLst>
          </p:cNvPr>
          <p:cNvSpPr>
            <a:spLocks noGrp="1"/>
          </p:cNvSpPr>
          <p:nvPr>
            <p:ph type="sldNum" sz="quarter" idx="12"/>
          </p:nvPr>
        </p:nvSpPr>
        <p:spPr/>
        <p:txBody>
          <a:bodyPr/>
          <a:lstStyle/>
          <a:p>
            <a:fld id="{24B771AD-66DB-4BE0-9BC9-42B41F4325E8}" type="slidenum">
              <a:rPr lang="sv-SE" smtClean="0"/>
              <a:pPr/>
              <a:t>72</a:t>
            </a:fld>
            <a:endParaRPr lang="sv-SE"/>
          </a:p>
        </p:txBody>
      </p:sp>
    </p:spTree>
    <p:extLst>
      <p:ext uri="{BB962C8B-B14F-4D97-AF65-F5344CB8AC3E}">
        <p14:creationId xmlns:p14="http://schemas.microsoft.com/office/powerpoint/2010/main" val="3473925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4"/>
          <p:cNvSpPr>
            <a:spLocks noGrp="1"/>
          </p:cNvSpPr>
          <p:nvPr>
            <p:ph type="title"/>
          </p:nvPr>
        </p:nvSpPr>
        <p:spPr/>
        <p:txBody>
          <a:bodyPr/>
          <a:lstStyle/>
          <a:p>
            <a:r>
              <a:rPr lang="en-GB" dirty="0">
                <a:latin typeface="+mn-lt"/>
              </a:rPr>
              <a:t>Information to 3rd person</a:t>
            </a:r>
            <a:endParaRPr lang="en-GB" noProof="0" dirty="0">
              <a:latin typeface="+mn-lt"/>
            </a:endParaRPr>
          </a:p>
        </p:txBody>
      </p:sp>
      <p:sp>
        <p:nvSpPr>
          <p:cNvPr id="54275" name="Platshållare för innehåll 5"/>
          <p:cNvSpPr>
            <a:spLocks noGrp="1"/>
          </p:cNvSpPr>
          <p:nvPr>
            <p:ph idx="1"/>
          </p:nvPr>
        </p:nvSpPr>
        <p:spPr>
          <a:xfrm>
            <a:off x="3851920" y="1981200"/>
            <a:ext cx="4606280" cy="4114800"/>
          </a:xfrm>
        </p:spPr>
        <p:txBody>
          <a:bodyPr/>
          <a:lstStyle/>
          <a:p>
            <a:r>
              <a:rPr lang="en-US" sz="2400" dirty="0"/>
              <a:t>Hold a meeting with others moving in the workplace!</a:t>
            </a:r>
            <a:endParaRPr lang="en-GB" sz="2400" noProof="0" dirty="0">
              <a:latin typeface="+mn-lt"/>
            </a:endParaRPr>
          </a:p>
          <a:p>
            <a:r>
              <a:rPr lang="en-GB" sz="2400" dirty="0"/>
              <a:t>Block off and sign!</a:t>
            </a:r>
            <a:endParaRPr lang="en-GB" sz="2400" noProof="0" dirty="0">
              <a:latin typeface="+mn-lt"/>
            </a:endParaRPr>
          </a:p>
          <a:p>
            <a:r>
              <a:rPr lang="en-US" sz="2400" dirty="0"/>
              <a:t>Have a plan for if exposure occurs and suitable receptacles for storing waste</a:t>
            </a:r>
            <a:endParaRPr lang="en-GB" sz="1800" noProof="0" dirty="0">
              <a:latin typeface="+mn-lt"/>
            </a:endParaRPr>
          </a:p>
          <a:p>
            <a:pPr eaLnBrk="1" hangingPunct="1">
              <a:buFontTx/>
              <a:buNone/>
            </a:pPr>
            <a:endParaRPr lang="en-GB" sz="1800" noProof="0" dirty="0">
              <a:latin typeface="+mn-lt"/>
            </a:endParaRPr>
          </a:p>
          <a:p>
            <a:pPr eaLnBrk="1" hangingPunct="1">
              <a:buFontTx/>
              <a:buNone/>
            </a:pPr>
            <a:r>
              <a:rPr lang="en-GB" sz="1800" noProof="0" dirty="0">
                <a:latin typeface="+mn-lt"/>
              </a:rPr>
              <a:t>SVEFF industry recommendation is available on the webpage .</a:t>
            </a:r>
          </a:p>
          <a:p>
            <a:pPr eaLnBrk="1" hangingPunct="1"/>
            <a:endParaRPr lang="en-GB" sz="2400" noProof="0" dirty="0">
              <a:latin typeface="+mn-lt"/>
            </a:endParaRPr>
          </a:p>
        </p:txBody>
      </p:sp>
      <p:pic>
        <p:nvPicPr>
          <p:cNvPr id="2" name="Bildobjekt 1">
            <a:extLst>
              <a:ext uri="{FF2B5EF4-FFF2-40B4-BE49-F238E27FC236}">
                <a16:creationId xmlns:a16="http://schemas.microsoft.com/office/drawing/2014/main" id="{B786078F-FDE6-4121-A6CE-9E5EAD5706FC}"/>
              </a:ext>
            </a:extLst>
          </p:cNvPr>
          <p:cNvPicPr>
            <a:picLocks noChangeAspect="1"/>
          </p:cNvPicPr>
          <p:nvPr/>
        </p:nvPicPr>
        <p:blipFill>
          <a:blip r:embed="rId2"/>
          <a:stretch>
            <a:fillRect/>
          </a:stretch>
        </p:blipFill>
        <p:spPr>
          <a:xfrm>
            <a:off x="292529" y="1556792"/>
            <a:ext cx="3450391" cy="4917326"/>
          </a:xfrm>
          <a:prstGeom prst="rect">
            <a:avLst/>
          </a:prstGeom>
          <a:ln>
            <a:solidFill>
              <a:schemeClr val="tx1"/>
            </a:solidFill>
          </a:ln>
        </p:spPr>
      </p:pic>
      <p:sp>
        <p:nvSpPr>
          <p:cNvPr id="3" name="Platshållare för datum 2">
            <a:extLst>
              <a:ext uri="{FF2B5EF4-FFF2-40B4-BE49-F238E27FC236}">
                <a16:creationId xmlns:a16="http://schemas.microsoft.com/office/drawing/2014/main" id="{679CA958-4039-4C56-8F80-6B2D3A93FE71}"/>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F18B3F0A-571B-4037-BE05-2682F6FCFD47}"/>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0568DCCF-C35E-471A-B2D0-9ECD2BD94E36}"/>
              </a:ext>
            </a:extLst>
          </p:cNvPr>
          <p:cNvSpPr>
            <a:spLocks noGrp="1"/>
          </p:cNvSpPr>
          <p:nvPr>
            <p:ph type="sldNum" sz="quarter" idx="12"/>
          </p:nvPr>
        </p:nvSpPr>
        <p:spPr/>
        <p:txBody>
          <a:bodyPr/>
          <a:lstStyle/>
          <a:p>
            <a:fld id="{24B771AD-66DB-4BE0-9BC9-42B41F4325E8}" type="slidenum">
              <a:rPr lang="sv-SE" smtClean="0"/>
              <a:pPr/>
              <a:t>73</a:t>
            </a:fld>
            <a:endParaRPr lang="sv-SE"/>
          </a:p>
        </p:txBody>
      </p:sp>
    </p:spTree>
    <p:extLst>
      <p:ext uri="{BB962C8B-B14F-4D97-AF65-F5344CB8AC3E}">
        <p14:creationId xmlns:p14="http://schemas.microsoft.com/office/powerpoint/2010/main" val="4291543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1028"/>
          <p:cNvSpPr>
            <a:spLocks noGrp="1" noChangeArrowheads="1"/>
          </p:cNvSpPr>
          <p:nvPr>
            <p:ph type="title" idx="4294967295"/>
          </p:nvPr>
        </p:nvSpPr>
        <p:spPr>
          <a:xfrm>
            <a:off x="685799" y="147557"/>
            <a:ext cx="7772400" cy="1371600"/>
          </a:xfrm>
        </p:spPr>
        <p:txBody>
          <a:bodyPr>
            <a:noAutofit/>
          </a:bodyPr>
          <a:lstStyle/>
          <a:p>
            <a:r>
              <a:rPr lang="en-GB" dirty="0">
                <a:latin typeface="+mn-lt"/>
              </a:rPr>
              <a:t>Workplace signage</a:t>
            </a:r>
            <a:endParaRPr lang="en-GB" noProof="0" dirty="0">
              <a:latin typeface="+mn-lt"/>
            </a:endParaRPr>
          </a:p>
        </p:txBody>
      </p:sp>
      <p:pic>
        <p:nvPicPr>
          <p:cNvPr id="2" name="Bildobjekt 1">
            <a:extLst>
              <a:ext uri="{FF2B5EF4-FFF2-40B4-BE49-F238E27FC236}">
                <a16:creationId xmlns:a16="http://schemas.microsoft.com/office/drawing/2014/main" id="{7A5E3E61-C863-451D-A6CF-5DA727F6CB12}"/>
              </a:ext>
            </a:extLst>
          </p:cNvPr>
          <p:cNvPicPr>
            <a:picLocks noChangeAspect="1"/>
          </p:cNvPicPr>
          <p:nvPr/>
        </p:nvPicPr>
        <p:blipFill>
          <a:blip r:embed="rId2"/>
          <a:stretch>
            <a:fillRect/>
          </a:stretch>
        </p:blipFill>
        <p:spPr>
          <a:xfrm>
            <a:off x="2814635" y="1519157"/>
            <a:ext cx="3514729" cy="4950284"/>
          </a:xfrm>
          <a:prstGeom prst="rect">
            <a:avLst/>
          </a:prstGeom>
        </p:spPr>
      </p:pic>
      <p:sp>
        <p:nvSpPr>
          <p:cNvPr id="3" name="Platshållare för datum 2">
            <a:extLst>
              <a:ext uri="{FF2B5EF4-FFF2-40B4-BE49-F238E27FC236}">
                <a16:creationId xmlns:a16="http://schemas.microsoft.com/office/drawing/2014/main" id="{9CBA7BD8-0014-4616-A65F-FBC76FD9496D}"/>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667B8110-CBC7-45C4-90BD-9B0C997B4C5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DAB271D9-3A39-49B1-B85D-54EB40F25B5E}"/>
              </a:ext>
            </a:extLst>
          </p:cNvPr>
          <p:cNvSpPr>
            <a:spLocks noGrp="1"/>
          </p:cNvSpPr>
          <p:nvPr>
            <p:ph type="sldNum" sz="quarter" idx="12"/>
          </p:nvPr>
        </p:nvSpPr>
        <p:spPr/>
        <p:txBody>
          <a:bodyPr/>
          <a:lstStyle/>
          <a:p>
            <a:fld id="{24B771AD-66DB-4BE0-9BC9-42B41F4325E8}" type="slidenum">
              <a:rPr lang="sv-SE" smtClean="0"/>
              <a:pPr/>
              <a:t>74</a:t>
            </a:fld>
            <a:endParaRPr lang="sv-SE"/>
          </a:p>
        </p:txBody>
      </p:sp>
    </p:spTree>
    <p:extLst>
      <p:ext uri="{BB962C8B-B14F-4D97-AF65-F5344CB8AC3E}">
        <p14:creationId xmlns:p14="http://schemas.microsoft.com/office/powerpoint/2010/main" val="181610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C587F-50F1-4CE6-9FA1-209277F59B17}"/>
              </a:ext>
            </a:extLst>
          </p:cNvPr>
          <p:cNvSpPr>
            <a:spLocks noGrp="1"/>
          </p:cNvSpPr>
          <p:nvPr>
            <p:ph type="title"/>
          </p:nvPr>
        </p:nvSpPr>
        <p:spPr/>
        <p:txBody>
          <a:bodyPr>
            <a:normAutofit/>
          </a:bodyPr>
          <a:lstStyle/>
          <a:p>
            <a:r>
              <a:rPr lang="en-US" dirty="0">
                <a:cs typeface="Times New Roman" pitchFamily="18" charset="0"/>
              </a:rPr>
              <a:t>What to do if spills occurs</a:t>
            </a:r>
            <a:r>
              <a:rPr lang="en-GB" noProof="0" dirty="0">
                <a:cs typeface="Times New Roman" pitchFamily="18" charset="0"/>
              </a:rPr>
              <a:t>?</a:t>
            </a:r>
            <a:endParaRPr lang="en-GB" noProof="0" dirty="0"/>
          </a:p>
        </p:txBody>
      </p:sp>
      <p:sp>
        <p:nvSpPr>
          <p:cNvPr id="3" name="Platshållare för innehåll 2">
            <a:extLst>
              <a:ext uri="{FF2B5EF4-FFF2-40B4-BE49-F238E27FC236}">
                <a16:creationId xmlns:a16="http://schemas.microsoft.com/office/drawing/2014/main" id="{DC165E05-3DC4-47B7-B5DD-B6531773A066}"/>
              </a:ext>
            </a:extLst>
          </p:cNvPr>
          <p:cNvSpPr>
            <a:spLocks noGrp="1"/>
          </p:cNvSpPr>
          <p:nvPr>
            <p:ph idx="1"/>
          </p:nvPr>
        </p:nvSpPr>
        <p:spPr>
          <a:xfrm>
            <a:off x="4826104" y="1600200"/>
            <a:ext cx="3860696" cy="4525963"/>
          </a:xfrm>
        </p:spPr>
        <p:txBody>
          <a:bodyPr>
            <a:normAutofit fontScale="92500" lnSpcReduction="10000"/>
          </a:bodyPr>
          <a:lstStyle/>
          <a:p>
            <a:r>
              <a:rPr lang="en-GB" sz="2400" dirty="0"/>
              <a:t>Cover drains!</a:t>
            </a:r>
            <a:endParaRPr lang="en-GB" sz="2400" noProof="0" dirty="0"/>
          </a:p>
          <a:p>
            <a:r>
              <a:rPr lang="en-US" sz="2400" dirty="0"/>
              <a:t>Use </a:t>
            </a:r>
            <a:r>
              <a:rPr lang="en-US" sz="2400" dirty="0" err="1"/>
              <a:t>absorbermaterial</a:t>
            </a:r>
            <a:r>
              <a:rPr lang="en-US" sz="2400" dirty="0"/>
              <a:t> (e.g. sand) and collect in receptacles labelled "allergenic waste“</a:t>
            </a:r>
          </a:p>
          <a:p>
            <a:r>
              <a:rPr lang="en-US" sz="2400" dirty="0"/>
              <a:t>The products must not be poured down </a:t>
            </a:r>
            <a:r>
              <a:rPr lang="en-US" sz="2400" dirty="0" err="1"/>
              <a:t>draing</a:t>
            </a:r>
            <a:r>
              <a:rPr lang="en-GB" sz="2400" noProof="0" dirty="0"/>
              <a:t>. </a:t>
            </a:r>
            <a:r>
              <a:rPr lang="en-US" sz="2400" dirty="0"/>
              <a:t>If the resin, binder or hardener enter the sewer system, contact the local environmental office and emergency services in the case of large quantities</a:t>
            </a:r>
            <a:endParaRPr lang="en-GB" sz="2400" noProof="0" dirty="0"/>
          </a:p>
        </p:txBody>
      </p:sp>
      <p:pic>
        <p:nvPicPr>
          <p:cNvPr id="5" name="Bildobjekt 4">
            <a:extLst>
              <a:ext uri="{FF2B5EF4-FFF2-40B4-BE49-F238E27FC236}">
                <a16:creationId xmlns:a16="http://schemas.microsoft.com/office/drawing/2014/main" id="{0BB10009-0384-440E-9A3C-44912816D151}"/>
              </a:ext>
            </a:extLst>
          </p:cNvPr>
          <p:cNvPicPr>
            <a:picLocks noChangeAspect="1"/>
          </p:cNvPicPr>
          <p:nvPr/>
        </p:nvPicPr>
        <p:blipFill>
          <a:blip r:embed="rId2"/>
          <a:stretch>
            <a:fillRect/>
          </a:stretch>
        </p:blipFill>
        <p:spPr>
          <a:xfrm>
            <a:off x="700023" y="1755580"/>
            <a:ext cx="3860696" cy="4215201"/>
          </a:xfrm>
          <a:prstGeom prst="rect">
            <a:avLst/>
          </a:prstGeom>
        </p:spPr>
      </p:pic>
      <p:sp>
        <p:nvSpPr>
          <p:cNvPr id="4" name="Platshållare för datum 3">
            <a:extLst>
              <a:ext uri="{FF2B5EF4-FFF2-40B4-BE49-F238E27FC236}">
                <a16:creationId xmlns:a16="http://schemas.microsoft.com/office/drawing/2014/main" id="{21074695-085F-4492-A27E-B4E3FAD23F12}"/>
              </a:ext>
            </a:extLst>
          </p:cNvPr>
          <p:cNvSpPr>
            <a:spLocks noGrp="1"/>
          </p:cNvSpPr>
          <p:nvPr>
            <p:ph type="dt" sz="half" idx="10"/>
          </p:nvPr>
        </p:nvSpPr>
        <p:spPr/>
        <p:txBody>
          <a:bodyPr/>
          <a:lstStyle/>
          <a:p>
            <a:r>
              <a:rPr lang="sv-SE"/>
              <a:t>June 2018</a:t>
            </a:r>
          </a:p>
        </p:txBody>
      </p:sp>
      <p:sp>
        <p:nvSpPr>
          <p:cNvPr id="6" name="Platshållare för sidfot 5">
            <a:extLst>
              <a:ext uri="{FF2B5EF4-FFF2-40B4-BE49-F238E27FC236}">
                <a16:creationId xmlns:a16="http://schemas.microsoft.com/office/drawing/2014/main" id="{3CD4F681-894A-4881-B57F-46E873D91B3B}"/>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7" name="Platshållare för bildnummer 6">
            <a:extLst>
              <a:ext uri="{FF2B5EF4-FFF2-40B4-BE49-F238E27FC236}">
                <a16:creationId xmlns:a16="http://schemas.microsoft.com/office/drawing/2014/main" id="{18AA44EF-147D-476F-AE6B-BF9CC32DEFF9}"/>
              </a:ext>
            </a:extLst>
          </p:cNvPr>
          <p:cNvSpPr>
            <a:spLocks noGrp="1"/>
          </p:cNvSpPr>
          <p:nvPr>
            <p:ph type="sldNum" sz="quarter" idx="12"/>
          </p:nvPr>
        </p:nvSpPr>
        <p:spPr/>
        <p:txBody>
          <a:bodyPr/>
          <a:lstStyle/>
          <a:p>
            <a:fld id="{24B771AD-66DB-4BE0-9BC9-42B41F4325E8}" type="slidenum">
              <a:rPr lang="sv-SE" smtClean="0"/>
              <a:pPr/>
              <a:t>75</a:t>
            </a:fld>
            <a:endParaRPr lang="sv-SE" dirty="0"/>
          </a:p>
        </p:txBody>
      </p:sp>
    </p:spTree>
    <p:extLst>
      <p:ext uri="{BB962C8B-B14F-4D97-AF65-F5344CB8AC3E}">
        <p14:creationId xmlns:p14="http://schemas.microsoft.com/office/powerpoint/2010/main" val="159336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5"/>
          <p:cNvSpPr>
            <a:spLocks noGrp="1"/>
          </p:cNvSpPr>
          <p:nvPr>
            <p:ph type="title"/>
          </p:nvPr>
        </p:nvSpPr>
        <p:spPr/>
        <p:txBody>
          <a:bodyPr/>
          <a:lstStyle/>
          <a:p>
            <a:r>
              <a:rPr lang="en-GB" sz="3600" dirty="0">
                <a:latin typeface="+mn-lt"/>
              </a:rPr>
              <a:t>Waste management – uncured product</a:t>
            </a:r>
            <a:endParaRPr lang="en-GB" sz="3600" noProof="0" dirty="0">
              <a:latin typeface="+mn-lt"/>
            </a:endParaRPr>
          </a:p>
        </p:txBody>
      </p:sp>
      <p:sp>
        <p:nvSpPr>
          <p:cNvPr id="56323" name="Platshållare för innehåll 6"/>
          <p:cNvSpPr>
            <a:spLocks noGrp="1"/>
          </p:cNvSpPr>
          <p:nvPr>
            <p:ph idx="1"/>
          </p:nvPr>
        </p:nvSpPr>
        <p:spPr/>
        <p:txBody>
          <a:bodyPr/>
          <a:lstStyle/>
          <a:p>
            <a:r>
              <a:rPr lang="en-US" sz="2400" dirty="0"/>
              <a:t>Uncured product is classified as "hazardous waste"</a:t>
            </a:r>
            <a:r>
              <a:rPr lang="en-GB" sz="2400" noProof="0" dirty="0">
                <a:latin typeface="+mn-lt"/>
              </a:rPr>
              <a:t>. </a:t>
            </a:r>
          </a:p>
          <a:p>
            <a:r>
              <a:rPr lang="en-US" sz="2400" dirty="0"/>
              <a:t>Containers should have lids and be labelled with "hazardous waste" and what it contains and how workers can protect themselves.</a:t>
            </a:r>
          </a:p>
          <a:p>
            <a:pPr lvl="1"/>
            <a:r>
              <a:rPr lang="en-US" sz="2400" dirty="0"/>
              <a:t>The container should be placed so emissions are minimized.</a:t>
            </a:r>
          </a:p>
          <a:p>
            <a:r>
              <a:rPr lang="en-US" sz="2400" dirty="0"/>
              <a:t>Contact a waste disposal manager </a:t>
            </a:r>
            <a:r>
              <a:rPr lang="en-US" sz="2400" dirty="0" err="1"/>
              <a:t>authorised</a:t>
            </a:r>
            <a:r>
              <a:rPr lang="en-US" sz="2400" dirty="0"/>
              <a:t> to transport and dispose of hazardous waste</a:t>
            </a:r>
            <a:r>
              <a:rPr lang="en-GB" sz="2400" noProof="0" dirty="0">
                <a:latin typeface="+mn-lt"/>
              </a:rPr>
              <a:t>.</a:t>
            </a:r>
          </a:p>
          <a:p>
            <a:r>
              <a:rPr lang="en-US" sz="2400" dirty="0"/>
              <a:t>Cured product is not hazardous waste</a:t>
            </a:r>
            <a:r>
              <a:rPr lang="en-GB" sz="2400" noProof="0" dirty="0">
                <a:latin typeface="+mn-lt"/>
              </a:rPr>
              <a:t>!</a:t>
            </a:r>
          </a:p>
          <a:p>
            <a:pPr eaLnBrk="1" hangingPunct="1">
              <a:buFontTx/>
              <a:buNone/>
            </a:pPr>
            <a:endParaRPr lang="en-GB" sz="2000" noProof="0" dirty="0">
              <a:latin typeface="+mn-lt"/>
            </a:endParaRPr>
          </a:p>
        </p:txBody>
      </p:sp>
      <p:sp>
        <p:nvSpPr>
          <p:cNvPr id="2" name="Platshållare för datum 1">
            <a:extLst>
              <a:ext uri="{FF2B5EF4-FFF2-40B4-BE49-F238E27FC236}">
                <a16:creationId xmlns:a16="http://schemas.microsoft.com/office/drawing/2014/main" id="{90BE3350-AD4D-4CDB-A6B6-0BBB5F59DB13}"/>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A33B82E3-B9ED-4E8B-8877-A873ADD695D6}"/>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E3B1D5D2-D13D-4110-8D9E-F78C50A2ED99}"/>
              </a:ext>
            </a:extLst>
          </p:cNvPr>
          <p:cNvSpPr>
            <a:spLocks noGrp="1"/>
          </p:cNvSpPr>
          <p:nvPr>
            <p:ph type="sldNum" sz="quarter" idx="12"/>
          </p:nvPr>
        </p:nvSpPr>
        <p:spPr/>
        <p:txBody>
          <a:bodyPr/>
          <a:lstStyle/>
          <a:p>
            <a:fld id="{24B771AD-66DB-4BE0-9BC9-42B41F4325E8}" type="slidenum">
              <a:rPr lang="sv-SE" smtClean="0"/>
              <a:pPr/>
              <a:t>76</a:t>
            </a:fld>
            <a:endParaRPr lang="sv-SE"/>
          </a:p>
        </p:txBody>
      </p:sp>
    </p:spTree>
    <p:extLst>
      <p:ext uri="{BB962C8B-B14F-4D97-AF65-F5344CB8AC3E}">
        <p14:creationId xmlns:p14="http://schemas.microsoft.com/office/powerpoint/2010/main" val="3383038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4"/>
          <p:cNvSpPr>
            <a:spLocks noGrp="1" noChangeArrowheads="1"/>
          </p:cNvSpPr>
          <p:nvPr>
            <p:ph type="title"/>
          </p:nvPr>
        </p:nvSpPr>
        <p:spPr/>
        <p:txBody>
          <a:bodyPr>
            <a:normAutofit/>
          </a:bodyPr>
          <a:lstStyle/>
          <a:p>
            <a:r>
              <a:rPr lang="en-GB" sz="4800" dirty="0">
                <a:latin typeface="+mn-lt"/>
              </a:rPr>
              <a:t>Labelling of hazardous waste</a:t>
            </a:r>
            <a:endParaRPr lang="en-GB" sz="4800" noProof="0" dirty="0">
              <a:latin typeface="+mn-lt"/>
            </a:endParaRPr>
          </a:p>
        </p:txBody>
      </p:sp>
      <p:sp>
        <p:nvSpPr>
          <p:cNvPr id="58374" name="Rectangle 5"/>
          <p:cNvSpPr>
            <a:spLocks noGrp="1" noChangeArrowheads="1"/>
          </p:cNvSpPr>
          <p:nvPr>
            <p:ph type="body" sz="half" idx="1"/>
          </p:nvPr>
        </p:nvSpPr>
        <p:spPr>
          <a:xfrm>
            <a:off x="304800" y="1981200"/>
            <a:ext cx="4191000" cy="4114800"/>
          </a:xfrm>
          <a:noFill/>
          <a:ln>
            <a:solidFill>
              <a:srgbClr val="FF0000"/>
            </a:solidFill>
          </a:ln>
        </p:spPr>
        <p:txBody>
          <a:bodyPr>
            <a:normAutofit/>
          </a:bodyPr>
          <a:lstStyle/>
          <a:p>
            <a:pPr algn="ctr">
              <a:spcBef>
                <a:spcPct val="0"/>
              </a:spcBef>
              <a:buNone/>
            </a:pPr>
            <a:r>
              <a:rPr lang="en-GB" sz="4400" b="1" dirty="0">
                <a:cs typeface="Times New Roman" pitchFamily="18" charset="0"/>
              </a:rPr>
              <a:t>Hazardous waste</a:t>
            </a:r>
          </a:p>
          <a:p>
            <a:pPr algn="ctr">
              <a:spcBef>
                <a:spcPct val="0"/>
              </a:spcBef>
              <a:buNone/>
            </a:pPr>
            <a:r>
              <a:rPr lang="en-GB" b="1" dirty="0">
                <a:cs typeface="Times New Roman" pitchFamily="18" charset="0"/>
              </a:rPr>
              <a:t>Contains 
uncured synthetic resin.
Avoid skin contact!</a:t>
            </a:r>
            <a:r>
              <a:rPr lang="en-GB" sz="2000" noProof="0" dirty="0">
                <a:latin typeface="+mn-lt"/>
              </a:rPr>
              <a:t> </a:t>
            </a:r>
          </a:p>
          <a:p>
            <a:pPr eaLnBrk="1" hangingPunct="1"/>
            <a:endParaRPr lang="en-GB" sz="2400" noProof="0" dirty="0">
              <a:latin typeface="+mn-lt"/>
            </a:endParaRPr>
          </a:p>
        </p:txBody>
      </p:sp>
      <p:sp>
        <p:nvSpPr>
          <p:cNvPr id="58375" name="Rectangle 7"/>
          <p:cNvSpPr>
            <a:spLocks noGrp="1" noChangeArrowheads="1"/>
          </p:cNvSpPr>
          <p:nvPr>
            <p:ph type="body" sz="half" idx="2"/>
          </p:nvPr>
        </p:nvSpPr>
        <p:spPr>
          <a:xfrm>
            <a:off x="4800600" y="1981200"/>
            <a:ext cx="3962400" cy="4114800"/>
          </a:xfrm>
          <a:noFill/>
          <a:ln>
            <a:solidFill>
              <a:srgbClr val="FF0000"/>
            </a:solidFill>
          </a:ln>
        </p:spPr>
        <p:txBody>
          <a:bodyPr>
            <a:normAutofit/>
          </a:bodyPr>
          <a:lstStyle/>
          <a:p>
            <a:pPr algn="ctr">
              <a:spcBef>
                <a:spcPct val="0"/>
              </a:spcBef>
              <a:buNone/>
            </a:pPr>
            <a:r>
              <a:rPr lang="en-GB" sz="4000" b="1" dirty="0">
                <a:cs typeface="Times New Roman" pitchFamily="18" charset="0"/>
              </a:rPr>
              <a:t>Hazardous waste</a:t>
            </a:r>
            <a:endParaRPr lang="en-GB" sz="4800" b="1" noProof="0" dirty="0">
              <a:latin typeface="+mn-lt"/>
              <a:cs typeface="Times New Roman" pitchFamily="18" charset="0"/>
            </a:endParaRPr>
          </a:p>
          <a:p>
            <a:pPr algn="ctr">
              <a:spcBef>
                <a:spcPct val="0"/>
              </a:spcBef>
              <a:buFontTx/>
              <a:buNone/>
            </a:pPr>
            <a:r>
              <a:rPr lang="en-GB" b="1" dirty="0">
                <a:cs typeface="Times New Roman" pitchFamily="18" charset="0"/>
              </a:rPr>
              <a:t>Contains solvent.</a:t>
            </a:r>
            <a:endParaRPr lang="en-GB" b="1" noProof="0" dirty="0">
              <a:latin typeface="+mn-lt"/>
              <a:cs typeface="Times New Roman" pitchFamily="18" charset="0"/>
            </a:endParaRPr>
          </a:p>
          <a:p>
            <a:pPr algn="ctr">
              <a:spcBef>
                <a:spcPct val="0"/>
              </a:spcBef>
              <a:buFontTx/>
              <a:buNone/>
            </a:pPr>
            <a:r>
              <a:rPr lang="en-GB" b="1" dirty="0">
                <a:cs typeface="Times New Roman" pitchFamily="18" charset="0"/>
              </a:rPr>
              <a:t>Avoid skin contact!</a:t>
            </a:r>
            <a:r>
              <a:rPr lang="en-GB" b="1" noProof="0" dirty="0">
                <a:latin typeface="+mn-lt"/>
              </a:rPr>
              <a:t> </a:t>
            </a:r>
          </a:p>
          <a:p>
            <a:pPr algn="ctr">
              <a:spcBef>
                <a:spcPct val="0"/>
              </a:spcBef>
              <a:buFontTx/>
              <a:buNone/>
            </a:pPr>
            <a:r>
              <a:rPr lang="en-GB" b="1" dirty="0"/>
              <a:t>Flammable</a:t>
            </a:r>
            <a:endParaRPr lang="en-GB" b="1" noProof="0" dirty="0">
              <a:latin typeface="+mn-lt"/>
            </a:endParaRPr>
          </a:p>
          <a:p>
            <a:pPr eaLnBrk="1" hangingPunct="1"/>
            <a:endParaRPr lang="en-GB" sz="3200" noProof="0" dirty="0">
              <a:latin typeface="+mn-lt"/>
            </a:endParaRPr>
          </a:p>
        </p:txBody>
      </p:sp>
      <p:sp>
        <p:nvSpPr>
          <p:cNvPr id="2" name="Platshållare för datum 1">
            <a:extLst>
              <a:ext uri="{FF2B5EF4-FFF2-40B4-BE49-F238E27FC236}">
                <a16:creationId xmlns:a16="http://schemas.microsoft.com/office/drawing/2014/main" id="{53D3C393-E64B-4A3A-94A0-0C5249BC5C2F}"/>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690D2EA2-635D-4B74-8FDC-D4747A3FA443}"/>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4E7982A3-E94B-44D0-AC19-286885F73315}"/>
              </a:ext>
            </a:extLst>
          </p:cNvPr>
          <p:cNvSpPr>
            <a:spLocks noGrp="1"/>
          </p:cNvSpPr>
          <p:nvPr>
            <p:ph type="sldNum" sz="quarter" idx="12"/>
          </p:nvPr>
        </p:nvSpPr>
        <p:spPr/>
        <p:txBody>
          <a:bodyPr/>
          <a:lstStyle/>
          <a:p>
            <a:fld id="{24B771AD-66DB-4BE0-9BC9-42B41F4325E8}" type="slidenum">
              <a:rPr lang="sv-SE" smtClean="0"/>
              <a:pPr/>
              <a:t>77</a:t>
            </a:fld>
            <a:endParaRPr lang="sv-SE"/>
          </a:p>
        </p:txBody>
      </p:sp>
    </p:spTree>
    <p:extLst>
      <p:ext uri="{BB962C8B-B14F-4D97-AF65-F5344CB8AC3E}">
        <p14:creationId xmlns:p14="http://schemas.microsoft.com/office/powerpoint/2010/main" val="4285080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en-GB" dirty="0">
                <a:latin typeface="+mn-lt"/>
                <a:ea typeface="+mn-ea"/>
                <a:cs typeface="+mn-cs"/>
              </a:rPr>
              <a:t>Packaging waste management</a:t>
            </a:r>
            <a:endParaRPr lang="en-GB" noProof="0" dirty="0">
              <a:latin typeface="+mn-lt"/>
            </a:endParaRPr>
          </a:p>
        </p:txBody>
      </p:sp>
      <p:sp>
        <p:nvSpPr>
          <p:cNvPr id="57347" name="Platshållare för innehåll 2"/>
          <p:cNvSpPr>
            <a:spLocks noGrp="1"/>
          </p:cNvSpPr>
          <p:nvPr>
            <p:ph idx="1"/>
          </p:nvPr>
        </p:nvSpPr>
        <p:spPr>
          <a:xfrm>
            <a:off x="1763688" y="1600200"/>
            <a:ext cx="6923112" cy="4525963"/>
          </a:xfrm>
        </p:spPr>
        <p:txBody>
          <a:bodyPr>
            <a:normAutofit lnSpcReduction="10000"/>
          </a:bodyPr>
          <a:lstStyle/>
          <a:p>
            <a:pPr>
              <a:buNone/>
            </a:pPr>
            <a:r>
              <a:rPr lang="en-GB" sz="2400" dirty="0"/>
              <a:t>Packaging labelled with:</a:t>
            </a:r>
            <a:endParaRPr lang="en-GB" sz="2400" noProof="0" dirty="0">
              <a:latin typeface="+mn-lt"/>
            </a:endParaRPr>
          </a:p>
          <a:p>
            <a:pPr eaLnBrk="1" hangingPunct="1">
              <a:buFontTx/>
              <a:buNone/>
            </a:pPr>
            <a:endParaRPr lang="en-GB" sz="2400" noProof="0" dirty="0">
              <a:latin typeface="+mn-lt"/>
            </a:endParaRPr>
          </a:p>
          <a:p>
            <a:pPr>
              <a:buNone/>
            </a:pPr>
            <a:r>
              <a:rPr lang="en-US" sz="2400" dirty="0"/>
              <a:t>The hazard pictogram skull or dead fish is hazardous waste if it cannot be demonstrated that the residues are cured</a:t>
            </a:r>
            <a:endParaRPr lang="en-GB" sz="2400" noProof="0" dirty="0">
              <a:latin typeface="+mn-lt"/>
            </a:endParaRPr>
          </a:p>
          <a:p>
            <a:pPr eaLnBrk="1" hangingPunct="1">
              <a:buFontTx/>
              <a:buNone/>
            </a:pPr>
            <a:r>
              <a:rPr lang="en-GB" sz="2400" noProof="0" dirty="0">
                <a:latin typeface="+mn-lt"/>
              </a:rPr>
              <a:t> </a:t>
            </a:r>
          </a:p>
          <a:p>
            <a:pPr>
              <a:buNone/>
            </a:pPr>
            <a:r>
              <a:rPr lang="en-US" sz="2400" dirty="0"/>
              <a:t>Packaging which are not hazardous waste can be left to the packaging collection provided that they are emptied and drip-free.</a:t>
            </a:r>
          </a:p>
          <a:p>
            <a:pPr>
              <a:buNone/>
            </a:pPr>
            <a:endParaRPr lang="en-GB" sz="2400" noProof="0" dirty="0">
              <a:latin typeface="+mn-lt"/>
            </a:endParaRPr>
          </a:p>
          <a:p>
            <a:pPr>
              <a:buNone/>
            </a:pPr>
            <a:r>
              <a:rPr lang="en-US" sz="2400" dirty="0"/>
              <a:t>Steel drums should be left drip dry to metal recycling</a:t>
            </a:r>
            <a:r>
              <a:rPr lang="en-GB" sz="2400" noProof="0" dirty="0">
                <a:latin typeface="+mn-lt"/>
              </a:rPr>
              <a:t>.</a:t>
            </a:r>
          </a:p>
          <a:p>
            <a:pPr eaLnBrk="1" hangingPunct="1"/>
            <a:endParaRPr lang="en-GB" sz="1800" noProof="0" dirty="0">
              <a:latin typeface="+mn-lt"/>
            </a:endParaRPr>
          </a:p>
        </p:txBody>
      </p:sp>
      <p:grpSp>
        <p:nvGrpSpPr>
          <p:cNvPr id="13" name="Group 12"/>
          <p:cNvGrpSpPr>
            <a:grpSpLocks/>
          </p:cNvGrpSpPr>
          <p:nvPr/>
        </p:nvGrpSpPr>
        <p:grpSpPr bwMode="auto">
          <a:xfrm>
            <a:off x="457200" y="3059987"/>
            <a:ext cx="1040187" cy="945077"/>
            <a:chOff x="4368" y="3072"/>
            <a:chExt cx="816" cy="816"/>
          </a:xfrm>
        </p:grpSpPr>
        <p:sp>
          <p:nvSpPr>
            <p:cNvPr id="14" name="AutoShape 13"/>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15" name="Object 14"/>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73800" name="Paintbrush Picture" r:id="rId4" imgW="3514563" imgH="3562146" progId="PBrush">
                    <p:embed/>
                  </p:oleObj>
                </mc:Choice>
                <mc:Fallback>
                  <p:oleObj name="Paintbrush Picture" r:id="rId4" imgW="3514563" imgH="356214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17" name="Group 6"/>
          <p:cNvGrpSpPr>
            <a:grpSpLocks/>
          </p:cNvGrpSpPr>
          <p:nvPr/>
        </p:nvGrpSpPr>
        <p:grpSpPr bwMode="auto">
          <a:xfrm>
            <a:off x="457201" y="1843377"/>
            <a:ext cx="1040187" cy="1015850"/>
            <a:chOff x="672" y="3120"/>
            <a:chExt cx="864" cy="864"/>
          </a:xfrm>
        </p:grpSpPr>
        <p:sp>
          <p:nvSpPr>
            <p:cNvPr id="18" name="AutoShape 7"/>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pic>
          <p:nvPicPr>
            <p:cNvPr id="19" name="Picture 8"/>
            <p:cNvPicPr>
              <a:picLocks noChangeAspect="1" noChangeArrowheads="1"/>
            </p:cNvPicPr>
            <p:nvPr/>
          </p:nvPicPr>
          <p:blipFill>
            <a:blip r:embed="rId6"/>
            <a:srcRect/>
            <a:stretch>
              <a:fillRect/>
            </a:stretch>
          </p:blipFill>
          <p:spPr bwMode="auto">
            <a:xfrm>
              <a:off x="919" y="3367"/>
              <a:ext cx="370" cy="312"/>
            </a:xfrm>
            <a:prstGeom prst="rect">
              <a:avLst/>
            </a:prstGeom>
            <a:noFill/>
            <a:ln w="9525">
              <a:noFill/>
              <a:miter lim="800000"/>
              <a:headEnd/>
              <a:tailEnd/>
            </a:ln>
          </p:spPr>
        </p:pic>
      </p:grpSp>
      <p:sp>
        <p:nvSpPr>
          <p:cNvPr id="3" name="Platshållare för datum 2">
            <a:extLst>
              <a:ext uri="{FF2B5EF4-FFF2-40B4-BE49-F238E27FC236}">
                <a16:creationId xmlns:a16="http://schemas.microsoft.com/office/drawing/2014/main" id="{54C12D4A-AFF7-4263-94EB-4917A08FE1EA}"/>
              </a:ext>
            </a:extLst>
          </p:cNvPr>
          <p:cNvSpPr>
            <a:spLocks noGrp="1"/>
          </p:cNvSpPr>
          <p:nvPr>
            <p:ph type="dt" sz="half" idx="10"/>
          </p:nvPr>
        </p:nvSpPr>
        <p:spPr/>
        <p:txBody>
          <a:bodyPr/>
          <a:lstStyle/>
          <a:p>
            <a:r>
              <a:rPr lang="sv-SE"/>
              <a:t>June 2018</a:t>
            </a:r>
            <a:endParaRPr lang="sv-SE" dirty="0"/>
          </a:p>
        </p:txBody>
      </p:sp>
      <p:sp>
        <p:nvSpPr>
          <p:cNvPr id="4" name="Platshållare för sidfot 3">
            <a:extLst>
              <a:ext uri="{FF2B5EF4-FFF2-40B4-BE49-F238E27FC236}">
                <a16:creationId xmlns:a16="http://schemas.microsoft.com/office/drawing/2014/main" id="{A46FC375-3469-4157-80D5-5587BE7C5EAA}"/>
              </a:ext>
            </a:extLst>
          </p:cNvPr>
          <p:cNvSpPr>
            <a:spLocks noGrp="1"/>
          </p:cNvSpPr>
          <p:nvPr>
            <p:ph type="ftr" sz="quarter" idx="11"/>
          </p:nvPr>
        </p:nvSpPr>
        <p:spPr/>
        <p:txBody>
          <a:bodyPr/>
          <a:lstStyle/>
          <a:p>
            <a:r>
              <a:rPr lang="en-US" dirty="0"/>
              <a:t>Synthetic resins - Safety course and material knowledge for industrial flooring</a:t>
            </a:r>
            <a:endParaRPr lang="sv-SE" dirty="0"/>
          </a:p>
        </p:txBody>
      </p:sp>
      <p:sp>
        <p:nvSpPr>
          <p:cNvPr id="5" name="Platshållare för bildnummer 4">
            <a:extLst>
              <a:ext uri="{FF2B5EF4-FFF2-40B4-BE49-F238E27FC236}">
                <a16:creationId xmlns:a16="http://schemas.microsoft.com/office/drawing/2014/main" id="{55E8748C-C79F-40B3-80E5-6DF51C6F9FEA}"/>
              </a:ext>
            </a:extLst>
          </p:cNvPr>
          <p:cNvSpPr>
            <a:spLocks noGrp="1"/>
          </p:cNvSpPr>
          <p:nvPr>
            <p:ph type="sldNum" sz="quarter" idx="12"/>
          </p:nvPr>
        </p:nvSpPr>
        <p:spPr/>
        <p:txBody>
          <a:bodyPr/>
          <a:lstStyle/>
          <a:p>
            <a:fld id="{24B771AD-66DB-4BE0-9BC9-42B41F4325E8}" type="slidenum">
              <a:rPr lang="sv-SE" smtClean="0"/>
              <a:pPr/>
              <a:t>78</a:t>
            </a:fld>
            <a:endParaRPr lang="sv-SE"/>
          </a:p>
        </p:txBody>
      </p:sp>
    </p:spTree>
    <p:extLst>
      <p:ext uri="{BB962C8B-B14F-4D97-AF65-F5344CB8AC3E}">
        <p14:creationId xmlns:p14="http://schemas.microsoft.com/office/powerpoint/2010/main" val="554345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latin typeface="+mn-lt"/>
              </a:rPr>
              <a:t>Dangerous goods are divided into nine classes</a:t>
            </a:r>
            <a:r>
              <a:rPr lang="en-GB" noProof="0" dirty="0">
                <a:latin typeface="+mn-lt"/>
              </a:rPr>
              <a:t>:</a:t>
            </a:r>
          </a:p>
        </p:txBody>
      </p:sp>
      <p:sp>
        <p:nvSpPr>
          <p:cNvPr id="3" name="Platshållare för innehåll 2"/>
          <p:cNvSpPr>
            <a:spLocks noGrp="1"/>
          </p:cNvSpPr>
          <p:nvPr>
            <p:ph idx="1"/>
          </p:nvPr>
        </p:nvSpPr>
        <p:spPr/>
        <p:txBody>
          <a:bodyPr>
            <a:normAutofit fontScale="62500" lnSpcReduction="20000"/>
          </a:bodyPr>
          <a:lstStyle/>
          <a:p>
            <a:pPr>
              <a:buNone/>
              <a:tabLst>
                <a:tab pos="857250" algn="l"/>
              </a:tabLst>
            </a:pPr>
            <a:r>
              <a:rPr lang="en-GB" noProof="0" dirty="0">
                <a:solidFill>
                  <a:schemeClr val="folHlink"/>
                </a:solidFill>
              </a:rPr>
              <a:t>1	</a:t>
            </a:r>
            <a:r>
              <a:rPr lang="en-GB" dirty="0">
                <a:solidFill>
                  <a:schemeClr val="folHlink"/>
                </a:solidFill>
              </a:rPr>
              <a:t>Explosives</a:t>
            </a:r>
            <a:endParaRPr lang="en-GB" noProof="0" dirty="0">
              <a:solidFill>
                <a:schemeClr val="folHlink"/>
              </a:solidFill>
            </a:endParaRPr>
          </a:p>
          <a:p>
            <a:pPr>
              <a:buNone/>
              <a:tabLst>
                <a:tab pos="857250" algn="l"/>
              </a:tabLst>
            </a:pPr>
            <a:r>
              <a:rPr lang="en-GB" noProof="0" dirty="0">
                <a:solidFill>
                  <a:schemeClr val="folHlink"/>
                </a:solidFill>
              </a:rPr>
              <a:t>2	</a:t>
            </a:r>
            <a:r>
              <a:rPr lang="en-GB" dirty="0">
                <a:solidFill>
                  <a:schemeClr val="folHlink"/>
                </a:solidFill>
              </a:rPr>
              <a:t>Gases</a:t>
            </a:r>
            <a:endParaRPr lang="en-GB" noProof="0" dirty="0">
              <a:solidFill>
                <a:schemeClr val="folHlink"/>
              </a:solidFill>
            </a:endParaRPr>
          </a:p>
          <a:p>
            <a:pPr>
              <a:buNone/>
              <a:tabLst>
                <a:tab pos="857250" algn="l"/>
              </a:tabLst>
            </a:pPr>
            <a:r>
              <a:rPr lang="en-GB" dirty="0">
                <a:solidFill>
                  <a:schemeClr val="folHlink"/>
                </a:solidFill>
              </a:rPr>
              <a:t>3	Flammable liquids</a:t>
            </a:r>
          </a:p>
          <a:p>
            <a:pPr>
              <a:buNone/>
              <a:tabLst>
                <a:tab pos="857250" algn="l"/>
              </a:tabLst>
            </a:pPr>
            <a:r>
              <a:rPr lang="en-GB" noProof="0" dirty="0">
                <a:solidFill>
                  <a:schemeClr val="folHlink"/>
                </a:solidFill>
              </a:rPr>
              <a:t>4   Flammable solids</a:t>
            </a:r>
          </a:p>
          <a:p>
            <a:pPr>
              <a:buNone/>
              <a:tabLst>
                <a:tab pos="857250" algn="l"/>
              </a:tabLst>
            </a:pPr>
            <a:r>
              <a:rPr lang="en-GB" noProof="0" dirty="0">
                <a:solidFill>
                  <a:schemeClr val="folHlink"/>
                </a:solidFill>
              </a:rPr>
              <a:t>5 .1 </a:t>
            </a:r>
            <a:r>
              <a:rPr lang="en-GB" dirty="0">
                <a:solidFill>
                  <a:schemeClr val="folHlink"/>
                </a:solidFill>
              </a:rPr>
              <a:t>Oxidising substances</a:t>
            </a:r>
            <a:endParaRPr lang="en-GB" noProof="0" dirty="0">
              <a:solidFill>
                <a:schemeClr val="folHlink"/>
              </a:solidFill>
            </a:endParaRPr>
          </a:p>
          <a:p>
            <a:pPr>
              <a:buNone/>
              <a:tabLst>
                <a:tab pos="857250" algn="l"/>
              </a:tabLst>
            </a:pPr>
            <a:r>
              <a:rPr lang="en-GB" dirty="0">
                <a:solidFill>
                  <a:schemeClr val="folHlink"/>
                </a:solidFill>
              </a:rPr>
              <a:t>5.2	 Organic peroxides</a:t>
            </a:r>
          </a:p>
          <a:p>
            <a:pPr>
              <a:buNone/>
              <a:tabLst>
                <a:tab pos="857250" algn="l"/>
              </a:tabLst>
            </a:pPr>
            <a:r>
              <a:rPr lang="en-GB" noProof="0" dirty="0">
                <a:solidFill>
                  <a:schemeClr val="folHlink"/>
                </a:solidFill>
              </a:rPr>
              <a:t>6.1	</a:t>
            </a:r>
            <a:r>
              <a:rPr lang="en-GB" dirty="0">
                <a:solidFill>
                  <a:schemeClr val="folHlink"/>
                </a:solidFill>
              </a:rPr>
              <a:t>Toxic substances</a:t>
            </a:r>
            <a:endParaRPr lang="en-GB" noProof="0" dirty="0">
              <a:solidFill>
                <a:schemeClr val="folHlink"/>
              </a:solidFill>
            </a:endParaRPr>
          </a:p>
          <a:p>
            <a:pPr>
              <a:buNone/>
              <a:tabLst>
                <a:tab pos="857250" algn="l"/>
              </a:tabLst>
            </a:pPr>
            <a:r>
              <a:rPr lang="en-GB" noProof="0" dirty="0">
                <a:solidFill>
                  <a:schemeClr val="folHlink"/>
                </a:solidFill>
              </a:rPr>
              <a:t>6.2	</a:t>
            </a:r>
            <a:r>
              <a:rPr lang="en-GB" dirty="0">
                <a:solidFill>
                  <a:schemeClr val="folHlink"/>
                </a:solidFill>
              </a:rPr>
              <a:t>Infectious substances</a:t>
            </a:r>
            <a:endParaRPr lang="en-GB" noProof="0" dirty="0">
              <a:solidFill>
                <a:schemeClr val="folHlink"/>
              </a:solidFill>
            </a:endParaRPr>
          </a:p>
          <a:p>
            <a:pPr>
              <a:buNone/>
              <a:tabLst>
                <a:tab pos="857250" algn="l"/>
              </a:tabLst>
            </a:pPr>
            <a:r>
              <a:rPr lang="en-GB" noProof="0" dirty="0">
                <a:solidFill>
                  <a:schemeClr val="folHlink"/>
                </a:solidFill>
              </a:rPr>
              <a:t>7	</a:t>
            </a:r>
            <a:r>
              <a:rPr lang="en-GB" dirty="0">
                <a:solidFill>
                  <a:schemeClr val="folHlink"/>
                </a:solidFill>
              </a:rPr>
              <a:t>Radioactive substances</a:t>
            </a:r>
            <a:endParaRPr lang="en-GB" noProof="0" dirty="0">
              <a:solidFill>
                <a:schemeClr val="folHlink"/>
              </a:solidFill>
            </a:endParaRPr>
          </a:p>
          <a:p>
            <a:pPr>
              <a:buNone/>
              <a:tabLst>
                <a:tab pos="857250" algn="l"/>
              </a:tabLst>
            </a:pPr>
            <a:endParaRPr lang="en-GB" sz="3600" b="1" noProof="0" dirty="0"/>
          </a:p>
          <a:p>
            <a:pPr>
              <a:buNone/>
              <a:tabLst>
                <a:tab pos="857250" algn="l"/>
              </a:tabLst>
            </a:pPr>
            <a:r>
              <a:rPr lang="en-GB" sz="3600" b="1" noProof="0" dirty="0"/>
              <a:t>8	</a:t>
            </a:r>
            <a:r>
              <a:rPr lang="en-GB" sz="3600" b="1" dirty="0"/>
              <a:t>Corrosive substances</a:t>
            </a:r>
            <a:endParaRPr lang="en-GB" sz="3600" b="1" noProof="0" dirty="0"/>
          </a:p>
          <a:p>
            <a:pPr>
              <a:buNone/>
              <a:tabLst>
                <a:tab pos="857250" algn="l"/>
              </a:tabLst>
            </a:pPr>
            <a:endParaRPr lang="en-GB" sz="3600" b="1" noProof="0" dirty="0"/>
          </a:p>
          <a:p>
            <a:pPr>
              <a:buNone/>
              <a:tabLst>
                <a:tab pos="857250" algn="l"/>
              </a:tabLst>
            </a:pPr>
            <a:r>
              <a:rPr lang="en-GB" sz="3600" b="1" noProof="0" dirty="0"/>
              <a:t>9	</a:t>
            </a:r>
            <a:r>
              <a:rPr lang="en-GB" sz="3600" b="1" dirty="0"/>
              <a:t>Other dangerous substances and articles (</a:t>
            </a:r>
            <a:r>
              <a:rPr lang="en-US" sz="3600" b="1" dirty="0"/>
              <a:t>Environmentally hazardous substances are the largest group in this class</a:t>
            </a:r>
            <a:r>
              <a:rPr lang="en-GB" sz="3600" b="1" noProof="0" dirty="0"/>
              <a:t>)</a:t>
            </a:r>
            <a:endParaRPr lang="en-GB" noProof="0" dirty="0"/>
          </a:p>
        </p:txBody>
      </p:sp>
      <p:grpSp>
        <p:nvGrpSpPr>
          <p:cNvPr id="4" name="Group 21"/>
          <p:cNvGrpSpPr>
            <a:grpSpLocks/>
          </p:cNvGrpSpPr>
          <p:nvPr/>
        </p:nvGrpSpPr>
        <p:grpSpPr bwMode="auto">
          <a:xfrm>
            <a:off x="3995936" y="3916285"/>
            <a:ext cx="1290589" cy="514509"/>
            <a:chOff x="2640" y="2640"/>
            <a:chExt cx="963" cy="624"/>
          </a:xfrm>
        </p:grpSpPr>
        <p:sp>
          <p:nvSpPr>
            <p:cNvPr id="5" name="AutoShape 17"/>
            <p:cNvSpPr>
              <a:spLocks noChangeArrowheads="1"/>
            </p:cNvSpPr>
            <p:nvPr/>
          </p:nvSpPr>
          <p:spPr bwMode="auto">
            <a:xfrm>
              <a:off x="2640" y="2640"/>
              <a:ext cx="960" cy="624"/>
            </a:xfrm>
            <a:prstGeom prst="wedgeRoundRectCallout">
              <a:avLst>
                <a:gd name="adj1" fmla="val -44060"/>
                <a:gd name="adj2" fmla="val 70032"/>
                <a:gd name="adj3" fmla="val 16667"/>
              </a:avLst>
            </a:prstGeom>
            <a:solidFill>
              <a:srgbClr val="93FDFD"/>
            </a:solidFill>
            <a:ln w="9525">
              <a:solidFill>
                <a:srgbClr val="93FDFD"/>
              </a:solidFill>
              <a:miter lim="800000"/>
              <a:headEnd/>
              <a:tailEnd/>
            </a:ln>
          </p:spPr>
          <p:txBody>
            <a:bodyPr wrap="none" anchor="ctr"/>
            <a:lstStyle/>
            <a:p>
              <a:endParaRPr lang="sv-SE" sz="1350">
                <a:latin typeface="Futura"/>
              </a:endParaRPr>
            </a:p>
          </p:txBody>
        </p:sp>
        <p:sp>
          <p:nvSpPr>
            <p:cNvPr id="6" name="Text Box 14"/>
            <p:cNvSpPr txBox="1">
              <a:spLocks noChangeArrowheads="1"/>
            </p:cNvSpPr>
            <p:nvPr/>
          </p:nvSpPr>
          <p:spPr bwMode="auto">
            <a:xfrm>
              <a:off x="2688" y="2688"/>
              <a:ext cx="915" cy="560"/>
            </a:xfrm>
            <a:prstGeom prst="rect">
              <a:avLst/>
            </a:prstGeom>
            <a:solidFill>
              <a:srgbClr val="93FDFD"/>
            </a:solidFill>
            <a:ln w="9525">
              <a:solidFill>
                <a:srgbClr val="93FDFD"/>
              </a:solidFill>
              <a:miter lim="800000"/>
              <a:headEnd/>
              <a:tailEnd/>
            </a:ln>
          </p:spPr>
          <p:txBody>
            <a:bodyPr>
              <a:spAutoFit/>
            </a:bodyPr>
            <a:lstStyle/>
            <a:p>
              <a:r>
                <a:rPr lang="sv-SE" sz="1200" b="1" dirty="0" err="1">
                  <a:latin typeface="Futura"/>
                </a:rPr>
                <a:t>Basically</a:t>
              </a:r>
              <a:r>
                <a:rPr lang="sv-SE" sz="1200" b="1" dirty="0">
                  <a:latin typeface="Futura"/>
                </a:rPr>
                <a:t>
all </a:t>
              </a:r>
              <a:r>
                <a:rPr lang="sv-SE" sz="1200" b="1" dirty="0" err="1">
                  <a:latin typeface="Futura"/>
                </a:rPr>
                <a:t>hardeners</a:t>
              </a:r>
              <a:endParaRPr lang="sv-SE" sz="1200" b="1" dirty="0">
                <a:latin typeface="Futura"/>
              </a:endParaRPr>
            </a:p>
          </p:txBody>
        </p:sp>
      </p:grpSp>
      <p:grpSp>
        <p:nvGrpSpPr>
          <p:cNvPr id="8" name="Group 19"/>
          <p:cNvGrpSpPr>
            <a:grpSpLocks/>
          </p:cNvGrpSpPr>
          <p:nvPr/>
        </p:nvGrpSpPr>
        <p:grpSpPr bwMode="auto">
          <a:xfrm>
            <a:off x="5854449" y="4396402"/>
            <a:ext cx="1085849" cy="592931"/>
            <a:chOff x="3984" y="3072"/>
            <a:chExt cx="912" cy="624"/>
          </a:xfrm>
        </p:grpSpPr>
        <p:sp>
          <p:nvSpPr>
            <p:cNvPr id="9" name="AutoShape 18"/>
            <p:cNvSpPr>
              <a:spLocks noChangeArrowheads="1"/>
            </p:cNvSpPr>
            <p:nvPr/>
          </p:nvSpPr>
          <p:spPr bwMode="auto">
            <a:xfrm>
              <a:off x="3984" y="3072"/>
              <a:ext cx="912" cy="624"/>
            </a:xfrm>
            <a:prstGeom prst="wedgeRoundRectCallout">
              <a:avLst>
                <a:gd name="adj1" fmla="val -43750"/>
                <a:gd name="adj2" fmla="val 70032"/>
                <a:gd name="adj3" fmla="val 16667"/>
              </a:avLst>
            </a:prstGeom>
            <a:solidFill>
              <a:srgbClr val="93FDFD"/>
            </a:solidFill>
            <a:ln w="9525">
              <a:solidFill>
                <a:srgbClr val="93FDFD"/>
              </a:solidFill>
              <a:miter lim="800000"/>
              <a:headEnd/>
              <a:tailEnd/>
            </a:ln>
          </p:spPr>
          <p:txBody>
            <a:bodyPr wrap="none" anchor="ctr"/>
            <a:lstStyle/>
            <a:p>
              <a:endParaRPr lang="sv-SE" sz="1350">
                <a:latin typeface="Futura"/>
              </a:endParaRPr>
            </a:p>
          </p:txBody>
        </p:sp>
        <p:sp>
          <p:nvSpPr>
            <p:cNvPr id="10" name="Text Box 13"/>
            <p:cNvSpPr txBox="1">
              <a:spLocks noChangeArrowheads="1"/>
            </p:cNvSpPr>
            <p:nvPr/>
          </p:nvSpPr>
          <p:spPr bwMode="auto">
            <a:xfrm>
              <a:off x="4077" y="3120"/>
              <a:ext cx="743" cy="486"/>
            </a:xfrm>
            <a:prstGeom prst="rect">
              <a:avLst/>
            </a:prstGeom>
            <a:solidFill>
              <a:srgbClr val="93FDFD"/>
            </a:solidFill>
            <a:ln w="9525">
              <a:solidFill>
                <a:srgbClr val="93FDFD"/>
              </a:solidFill>
              <a:miter lim="800000"/>
              <a:headEnd/>
              <a:tailEnd/>
            </a:ln>
          </p:spPr>
          <p:txBody>
            <a:bodyPr wrap="none">
              <a:spAutoFit/>
            </a:bodyPr>
            <a:lstStyle/>
            <a:p>
              <a:r>
                <a:rPr lang="sv-SE" sz="1200" b="1" dirty="0" err="1">
                  <a:latin typeface="Futura"/>
                </a:rPr>
                <a:t>Basically</a:t>
              </a:r>
              <a:r>
                <a:rPr lang="sv-SE" sz="1200" b="1" dirty="0">
                  <a:latin typeface="Futura"/>
                </a:rPr>
                <a:t> </a:t>
              </a:r>
              <a:br>
                <a:rPr lang="sv-SE" sz="1200" b="1" dirty="0">
                  <a:latin typeface="Futura"/>
                </a:rPr>
              </a:br>
              <a:r>
                <a:rPr lang="sv-SE" sz="1200" b="1" dirty="0">
                  <a:latin typeface="Futura"/>
                </a:rPr>
                <a:t>all </a:t>
              </a:r>
              <a:r>
                <a:rPr lang="sv-SE" sz="1200" b="1" dirty="0" err="1">
                  <a:latin typeface="Futura"/>
                </a:rPr>
                <a:t>bases</a:t>
              </a:r>
              <a:endParaRPr lang="sv-SE" sz="1200" b="1" dirty="0">
                <a:latin typeface="Futura"/>
              </a:endParaRPr>
            </a:p>
          </p:txBody>
        </p:sp>
      </p:grpSp>
      <p:grpSp>
        <p:nvGrpSpPr>
          <p:cNvPr id="12" name="Group 9"/>
          <p:cNvGrpSpPr>
            <a:grpSpLocks/>
          </p:cNvGrpSpPr>
          <p:nvPr/>
        </p:nvGrpSpPr>
        <p:grpSpPr bwMode="auto">
          <a:xfrm>
            <a:off x="5328085" y="3699031"/>
            <a:ext cx="739267" cy="759953"/>
            <a:chOff x="1824" y="3120"/>
            <a:chExt cx="864" cy="864"/>
          </a:xfrm>
        </p:grpSpPr>
        <p:sp>
          <p:nvSpPr>
            <p:cNvPr id="13" name="AutoShape 10"/>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1350">
                <a:solidFill>
                  <a:srgbClr val="000000"/>
                </a:solidFill>
              </a:endParaRPr>
            </a:p>
          </p:txBody>
        </p:sp>
        <p:graphicFrame>
          <p:nvGraphicFramePr>
            <p:cNvPr id="14" name="Object 11"/>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78912" name="Paintbrush Picture" r:id="rId3" imgW="1381151" imgH="1400000" progId="PBrush">
                    <p:embed/>
                  </p:oleObj>
                </mc:Choice>
                <mc:Fallback>
                  <p:oleObj name="Paintbrush Picture" r:id="rId3" imgW="1381151" imgH="1400000" progId="PBrush">
                    <p:embed/>
                    <p:pic>
                      <p:nvPicPr>
                        <p:cNvPr id="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12"/>
          <p:cNvGrpSpPr>
            <a:grpSpLocks/>
          </p:cNvGrpSpPr>
          <p:nvPr/>
        </p:nvGrpSpPr>
        <p:grpSpPr bwMode="auto">
          <a:xfrm>
            <a:off x="6948264" y="4239090"/>
            <a:ext cx="649133" cy="702078"/>
            <a:chOff x="4368" y="3072"/>
            <a:chExt cx="816" cy="816"/>
          </a:xfrm>
        </p:grpSpPr>
        <p:sp>
          <p:nvSpPr>
            <p:cNvPr id="16" name="AutoShape 13"/>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1350" b="1">
                <a:solidFill>
                  <a:srgbClr val="000000"/>
                </a:solidFill>
              </a:endParaRPr>
            </a:p>
          </p:txBody>
        </p:sp>
        <p:graphicFrame>
          <p:nvGraphicFramePr>
            <p:cNvPr id="17" name="Object 14"/>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78913" name="Paintbrush Picture" r:id="rId5" imgW="3514563" imgH="3562146" progId="PBrush">
                    <p:embed/>
                  </p:oleObj>
                </mc:Choice>
                <mc:Fallback>
                  <p:oleObj name="Paintbrush Picture" r:id="rId5" imgW="3514563" imgH="3562146" progId="PBrush">
                    <p:embed/>
                    <p:pic>
                      <p:nvPicPr>
                        <p:cNvPr id="17"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sp>
        <p:nvSpPr>
          <p:cNvPr id="7" name="Platshållare för datum 6">
            <a:extLst>
              <a:ext uri="{FF2B5EF4-FFF2-40B4-BE49-F238E27FC236}">
                <a16:creationId xmlns:a16="http://schemas.microsoft.com/office/drawing/2014/main" id="{21FFF9F2-5904-4A87-A0AA-2E06D6780A1B}"/>
              </a:ext>
            </a:extLst>
          </p:cNvPr>
          <p:cNvSpPr>
            <a:spLocks noGrp="1"/>
          </p:cNvSpPr>
          <p:nvPr>
            <p:ph type="dt" sz="half" idx="10"/>
          </p:nvPr>
        </p:nvSpPr>
        <p:spPr/>
        <p:txBody>
          <a:bodyPr/>
          <a:lstStyle/>
          <a:p>
            <a:r>
              <a:rPr lang="sv-SE"/>
              <a:t>June 2018</a:t>
            </a:r>
          </a:p>
        </p:txBody>
      </p:sp>
      <p:sp>
        <p:nvSpPr>
          <p:cNvPr id="11" name="Platshållare för sidfot 10">
            <a:extLst>
              <a:ext uri="{FF2B5EF4-FFF2-40B4-BE49-F238E27FC236}">
                <a16:creationId xmlns:a16="http://schemas.microsoft.com/office/drawing/2014/main" id="{94231D1F-921B-4323-BEA2-E3890DFD12E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8" name="Platshållare för bildnummer 17">
            <a:extLst>
              <a:ext uri="{FF2B5EF4-FFF2-40B4-BE49-F238E27FC236}">
                <a16:creationId xmlns:a16="http://schemas.microsoft.com/office/drawing/2014/main" id="{B6023D4C-E189-427E-BE67-8758F690E3AB}"/>
              </a:ext>
            </a:extLst>
          </p:cNvPr>
          <p:cNvSpPr>
            <a:spLocks noGrp="1"/>
          </p:cNvSpPr>
          <p:nvPr>
            <p:ph type="sldNum" sz="quarter" idx="12"/>
          </p:nvPr>
        </p:nvSpPr>
        <p:spPr/>
        <p:txBody>
          <a:bodyPr/>
          <a:lstStyle/>
          <a:p>
            <a:fld id="{24B771AD-66DB-4BE0-9BC9-42B41F4325E8}" type="slidenum">
              <a:rPr lang="sv-SE" smtClean="0"/>
              <a:pPr/>
              <a:t>79</a:t>
            </a:fld>
            <a:endParaRPr lang="sv-SE"/>
          </a:p>
        </p:txBody>
      </p:sp>
    </p:spTree>
    <p:extLst>
      <p:ext uri="{BB962C8B-B14F-4D97-AF65-F5344CB8AC3E}">
        <p14:creationId xmlns:p14="http://schemas.microsoft.com/office/powerpoint/2010/main" val="315213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tre.gif"/>
          <p:cNvPicPr>
            <a:picLocks noChangeAspect="1"/>
          </p:cNvPicPr>
          <p:nvPr/>
        </p:nvPicPr>
        <p:blipFill>
          <a:blip r:embed="rId2"/>
          <a:stretch>
            <a:fillRect/>
          </a:stretch>
        </p:blipFill>
        <p:spPr>
          <a:xfrm>
            <a:off x="539552" y="2352253"/>
            <a:ext cx="8058150" cy="4029075"/>
          </a:xfrm>
          <a:prstGeom prst="rect">
            <a:avLst/>
          </a:prstGeom>
        </p:spPr>
      </p:pic>
      <p:sp>
        <p:nvSpPr>
          <p:cNvPr id="22533" name="Rectangle 3"/>
          <p:cNvSpPr>
            <a:spLocks noChangeArrowheads="1"/>
          </p:cNvSpPr>
          <p:nvPr/>
        </p:nvSpPr>
        <p:spPr bwMode="auto">
          <a:xfrm>
            <a:off x="381000" y="2590800"/>
            <a:ext cx="8382000" cy="457200"/>
          </a:xfrm>
          <a:prstGeom prst="rect">
            <a:avLst/>
          </a:prstGeom>
          <a:noFill/>
          <a:ln w="9525">
            <a:noFill/>
            <a:miter lim="800000"/>
            <a:headEnd/>
            <a:tailEnd/>
          </a:ln>
        </p:spPr>
        <p:txBody>
          <a:bodyPr>
            <a:spAutoFit/>
          </a:bodyPr>
          <a:lstStyle/>
          <a:p>
            <a:pPr algn="ctr"/>
            <a:endParaRPr lang="sv-SE"/>
          </a:p>
        </p:txBody>
      </p:sp>
      <p:sp>
        <p:nvSpPr>
          <p:cNvPr id="22534" name="Rectangle 6"/>
          <p:cNvSpPr>
            <a:spLocks noGrp="1" noChangeArrowheads="1"/>
          </p:cNvSpPr>
          <p:nvPr>
            <p:ph type="title"/>
          </p:nvPr>
        </p:nvSpPr>
        <p:spPr/>
        <p:txBody>
          <a:bodyPr>
            <a:normAutofit/>
          </a:bodyPr>
          <a:lstStyle/>
          <a:p>
            <a:r>
              <a:rPr lang="en-GB" dirty="0">
                <a:cs typeface="Times New Roman" pitchFamily="18" charset="0"/>
              </a:rPr>
              <a:t>Three </a:t>
            </a:r>
            <a:r>
              <a:rPr lang="en-GB" noProof="0" dirty="0">
                <a:cs typeface="Times New Roman" pitchFamily="18" charset="0"/>
              </a:rPr>
              <a:t>routes of exposure</a:t>
            </a:r>
          </a:p>
        </p:txBody>
      </p:sp>
      <p:sp>
        <p:nvSpPr>
          <p:cNvPr id="22535" name="Rectangle 7"/>
          <p:cNvSpPr>
            <a:spLocks noGrp="1" noChangeArrowheads="1"/>
          </p:cNvSpPr>
          <p:nvPr>
            <p:ph type="body" sz="half" idx="1"/>
          </p:nvPr>
        </p:nvSpPr>
        <p:spPr>
          <a:xfrm>
            <a:off x="762000" y="1676400"/>
            <a:ext cx="3810000" cy="4114800"/>
          </a:xfrm>
        </p:spPr>
        <p:txBody>
          <a:bodyPr>
            <a:normAutofit/>
          </a:bodyPr>
          <a:lstStyle/>
          <a:p>
            <a:pPr eaLnBrk="1" hangingPunct="1">
              <a:spcBef>
                <a:spcPct val="0"/>
              </a:spcBef>
              <a:buClr>
                <a:srgbClr val="FF0000"/>
              </a:buClr>
            </a:pPr>
            <a:r>
              <a:rPr lang="en-GB" sz="2800" noProof="0" dirty="0">
                <a:latin typeface="+mn-lt"/>
                <a:cs typeface="Times New Roman" pitchFamily="18" charset="0"/>
              </a:rPr>
              <a:t>Inhalation</a:t>
            </a:r>
            <a:endParaRPr lang="en-GB" sz="2800" noProof="0" dirty="0">
              <a:latin typeface="+mn-lt"/>
            </a:endParaRPr>
          </a:p>
        </p:txBody>
      </p:sp>
      <p:sp>
        <p:nvSpPr>
          <p:cNvPr id="22537" name="Rectangle 10"/>
          <p:cNvSpPr>
            <a:spLocks noChangeArrowheads="1"/>
          </p:cNvSpPr>
          <p:nvPr/>
        </p:nvSpPr>
        <p:spPr bwMode="auto">
          <a:xfrm>
            <a:off x="3886200" y="1676400"/>
            <a:ext cx="1981200" cy="4114800"/>
          </a:xfrm>
          <a:prstGeom prst="rect">
            <a:avLst/>
          </a:prstGeom>
          <a:noFill/>
          <a:ln w="9525">
            <a:noFill/>
            <a:miter lim="800000"/>
            <a:headEnd/>
            <a:tailEnd/>
          </a:ln>
        </p:spPr>
        <p:txBody>
          <a:bodyPr/>
          <a:lstStyle/>
          <a:p>
            <a:pPr marL="342900" indent="-342900">
              <a:buClr>
                <a:srgbClr val="FF0000"/>
              </a:buClr>
              <a:buFontTx/>
              <a:buChar char="•"/>
            </a:pPr>
            <a:r>
              <a:rPr lang="sv-SE" sz="2800" dirty="0">
                <a:cs typeface="Times New Roman" pitchFamily="18" charset="0"/>
              </a:rPr>
              <a:t>Skin</a:t>
            </a:r>
            <a:endParaRPr lang="sv-SE" sz="2800" dirty="0"/>
          </a:p>
        </p:txBody>
      </p:sp>
      <p:sp>
        <p:nvSpPr>
          <p:cNvPr id="22538" name="Rectangle 11"/>
          <p:cNvSpPr>
            <a:spLocks noChangeArrowheads="1"/>
          </p:cNvSpPr>
          <p:nvPr/>
        </p:nvSpPr>
        <p:spPr bwMode="auto">
          <a:xfrm>
            <a:off x="6324600" y="1676400"/>
            <a:ext cx="2514600" cy="4114800"/>
          </a:xfrm>
          <a:prstGeom prst="rect">
            <a:avLst/>
          </a:prstGeom>
          <a:noFill/>
          <a:ln w="9525">
            <a:noFill/>
            <a:miter lim="800000"/>
            <a:headEnd/>
            <a:tailEnd/>
          </a:ln>
        </p:spPr>
        <p:txBody>
          <a:bodyPr/>
          <a:lstStyle/>
          <a:p>
            <a:pPr marL="342900" indent="-342900">
              <a:buClr>
                <a:srgbClr val="FF0000"/>
              </a:buClr>
              <a:buFontTx/>
              <a:buChar char="•"/>
            </a:pPr>
            <a:r>
              <a:rPr lang="sv-SE" sz="2800" dirty="0" err="1">
                <a:cs typeface="Times New Roman" pitchFamily="18" charset="0"/>
              </a:rPr>
              <a:t>Ingestion</a:t>
            </a:r>
            <a:r>
              <a:rPr lang="sv-SE" sz="2800" dirty="0">
                <a:cs typeface="Times New Roman" pitchFamily="18" charset="0"/>
              </a:rPr>
              <a:t> </a:t>
            </a:r>
            <a:r>
              <a:rPr lang="sv-SE" dirty="0">
                <a:cs typeface="Times New Roman" pitchFamily="18" charset="0"/>
              </a:rPr>
              <a:t>(</a:t>
            </a:r>
            <a:r>
              <a:rPr lang="sv-SE" dirty="0" err="1">
                <a:cs typeface="Times New Roman" pitchFamily="18" charset="0"/>
              </a:rPr>
              <a:t>also</a:t>
            </a:r>
            <a:br>
              <a:rPr lang="sv-SE" dirty="0">
                <a:cs typeface="Times New Roman" pitchFamily="18" charset="0"/>
              </a:rPr>
            </a:br>
            <a:r>
              <a:rPr lang="sv-SE" dirty="0">
                <a:cs typeface="Times New Roman" pitchFamily="18" charset="0"/>
              </a:rPr>
              <a:t>smoking)</a:t>
            </a:r>
            <a:endParaRPr lang="sv-SE" sz="2800" dirty="0"/>
          </a:p>
        </p:txBody>
      </p:sp>
      <p:sp>
        <p:nvSpPr>
          <p:cNvPr id="2" name="Platshållare för datum 1">
            <a:extLst>
              <a:ext uri="{FF2B5EF4-FFF2-40B4-BE49-F238E27FC236}">
                <a16:creationId xmlns:a16="http://schemas.microsoft.com/office/drawing/2014/main" id="{3229DECD-3C05-45A5-B5C8-AF229083959C}"/>
              </a:ext>
            </a:extLst>
          </p:cNvPr>
          <p:cNvSpPr>
            <a:spLocks noGrp="1"/>
          </p:cNvSpPr>
          <p:nvPr>
            <p:ph type="dt" sz="half" idx="10"/>
          </p:nvPr>
        </p:nvSpPr>
        <p:spPr/>
        <p:txBody>
          <a:bodyPr/>
          <a:lstStyle/>
          <a:p>
            <a:pPr>
              <a:defRPr/>
            </a:pPr>
            <a:r>
              <a:rPr lang="sv-SE"/>
              <a:t>June 2018</a:t>
            </a:r>
          </a:p>
        </p:txBody>
      </p:sp>
      <p:sp>
        <p:nvSpPr>
          <p:cNvPr id="3" name="Platshållare för sidfot 2">
            <a:extLst>
              <a:ext uri="{FF2B5EF4-FFF2-40B4-BE49-F238E27FC236}">
                <a16:creationId xmlns:a16="http://schemas.microsoft.com/office/drawing/2014/main" id="{220D2BE1-91A0-4D36-B356-E55C1468727C}"/>
              </a:ext>
            </a:extLst>
          </p:cNvPr>
          <p:cNvSpPr>
            <a:spLocks noGrp="1"/>
          </p:cNvSpPr>
          <p:nvPr>
            <p:ph type="ftr" sz="quarter" idx="11"/>
          </p:nvPr>
        </p:nvSpPr>
        <p:spPr/>
        <p:txBody>
          <a:bodyPr/>
          <a:lstStyle/>
          <a:p>
            <a:pPr>
              <a:defRPr/>
            </a:pPr>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C6A16998-F889-468B-A1EF-55591A6F97AD}"/>
              </a:ext>
            </a:extLst>
          </p:cNvPr>
          <p:cNvSpPr>
            <a:spLocks noGrp="1"/>
          </p:cNvSpPr>
          <p:nvPr>
            <p:ph type="sldNum" sz="quarter" idx="12"/>
          </p:nvPr>
        </p:nvSpPr>
        <p:spPr/>
        <p:txBody>
          <a:bodyPr/>
          <a:lstStyle/>
          <a:p>
            <a:pPr>
              <a:defRPr/>
            </a:pPr>
            <a:fld id="{7C0B081A-A740-4577-9B09-000D1433D666}" type="slidenum">
              <a:rPr lang="sv-SE" smtClean="0"/>
              <a:pPr>
                <a:defRPr/>
              </a:pPr>
              <a:t>8</a:t>
            </a:fld>
            <a:endParaRPr lang="sv-SE"/>
          </a:p>
        </p:txBody>
      </p:sp>
    </p:spTree>
    <p:extLst>
      <p:ext uri="{BB962C8B-B14F-4D97-AF65-F5344CB8AC3E}">
        <p14:creationId xmlns:p14="http://schemas.microsoft.com/office/powerpoint/2010/main" val="39636352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mn-lt"/>
              </a:rPr>
              <a:t>Dangerous Goods - Labels:</a:t>
            </a:r>
            <a:endParaRPr lang="en-GB" noProof="0" dirty="0">
              <a:latin typeface="+mn-lt"/>
            </a:endParaRPr>
          </a:p>
        </p:txBody>
      </p:sp>
      <p:sp>
        <p:nvSpPr>
          <p:cNvPr id="4" name="Freeform 2"/>
          <p:cNvSpPr>
            <a:spLocks/>
          </p:cNvSpPr>
          <p:nvPr/>
        </p:nvSpPr>
        <p:spPr bwMode="auto">
          <a:xfrm>
            <a:off x="7085411" y="4739880"/>
            <a:ext cx="7144" cy="7144"/>
          </a:xfrm>
          <a:custGeom>
            <a:avLst/>
            <a:gdLst>
              <a:gd name="T0" fmla="*/ 0 w 10"/>
              <a:gd name="T1" fmla="*/ 2147483647 h 11"/>
              <a:gd name="T2" fmla="*/ 2147483647 w 10"/>
              <a:gd name="T3" fmla="*/ 0 h 11"/>
              <a:gd name="T4" fmla="*/ 2147483647 w 10"/>
              <a:gd name="T5" fmla="*/ 2147483647 h 11"/>
              <a:gd name="T6" fmla="*/ 0 w 10"/>
              <a:gd name="T7" fmla="*/ 2147483647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11"/>
                </a:moveTo>
                <a:lnTo>
                  <a:pt x="10" y="0"/>
                </a:lnTo>
                <a:lnTo>
                  <a:pt x="8" y="11"/>
                </a:lnTo>
                <a:lnTo>
                  <a:pt x="0" y="11"/>
                </a:lnTo>
                <a:close/>
              </a:path>
            </a:pathLst>
          </a:custGeom>
          <a:solidFill>
            <a:srgbClr val="C0C0C0"/>
          </a:solidFill>
          <a:ln w="1651">
            <a:noFill/>
            <a:round/>
            <a:headEnd/>
            <a:tailEnd/>
          </a:ln>
        </p:spPr>
        <p:txBody>
          <a:bodyPr/>
          <a:lstStyle/>
          <a:p>
            <a:endParaRPr lang="sv-SE" sz="1350"/>
          </a:p>
        </p:txBody>
      </p:sp>
      <p:sp>
        <p:nvSpPr>
          <p:cNvPr id="5" name="Freeform 3"/>
          <p:cNvSpPr>
            <a:spLocks/>
          </p:cNvSpPr>
          <p:nvPr/>
        </p:nvSpPr>
        <p:spPr bwMode="auto">
          <a:xfrm>
            <a:off x="6881812" y="4725592"/>
            <a:ext cx="5954" cy="5953"/>
          </a:xfrm>
          <a:custGeom>
            <a:avLst/>
            <a:gdLst>
              <a:gd name="T0" fmla="*/ 0 w 6"/>
              <a:gd name="T1" fmla="*/ 2147483647 h 7"/>
              <a:gd name="T2" fmla="*/ 2147483647 w 6"/>
              <a:gd name="T3" fmla="*/ 0 h 7"/>
              <a:gd name="T4" fmla="*/ 2147483647 w 6"/>
              <a:gd name="T5" fmla="*/ 2147483647 h 7"/>
              <a:gd name="T6" fmla="*/ 0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7"/>
                </a:moveTo>
                <a:lnTo>
                  <a:pt x="5" y="0"/>
                </a:lnTo>
                <a:lnTo>
                  <a:pt x="6" y="7"/>
                </a:lnTo>
                <a:lnTo>
                  <a:pt x="0" y="7"/>
                </a:lnTo>
                <a:close/>
              </a:path>
            </a:pathLst>
          </a:custGeom>
          <a:solidFill>
            <a:srgbClr val="C0C0C0"/>
          </a:solidFill>
          <a:ln w="1651">
            <a:noFill/>
            <a:round/>
            <a:headEnd/>
            <a:tailEnd/>
          </a:ln>
        </p:spPr>
        <p:txBody>
          <a:bodyPr/>
          <a:lstStyle/>
          <a:p>
            <a:endParaRPr lang="sv-SE" sz="1350"/>
          </a:p>
        </p:txBody>
      </p:sp>
      <p:sp>
        <p:nvSpPr>
          <p:cNvPr id="6" name="Freeform 4"/>
          <p:cNvSpPr>
            <a:spLocks/>
          </p:cNvSpPr>
          <p:nvPr/>
        </p:nvSpPr>
        <p:spPr bwMode="auto">
          <a:xfrm>
            <a:off x="6738938" y="4674394"/>
            <a:ext cx="1191" cy="1191"/>
          </a:xfrm>
          <a:custGeom>
            <a:avLst/>
            <a:gdLst>
              <a:gd name="T0" fmla="*/ 0 w 3"/>
              <a:gd name="T1" fmla="*/ 0 h 1"/>
              <a:gd name="T2" fmla="*/ 2147483647 w 3"/>
              <a:gd name="T3" fmla="*/ 2147483647 h 1"/>
              <a:gd name="T4" fmla="*/ 2147483647 w 3"/>
              <a:gd name="T5" fmla="*/ 2147483647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1"/>
                </a:lnTo>
                <a:lnTo>
                  <a:pt x="2" y="1"/>
                </a:lnTo>
                <a:lnTo>
                  <a:pt x="0" y="0"/>
                </a:lnTo>
                <a:close/>
              </a:path>
            </a:pathLst>
          </a:custGeom>
          <a:solidFill>
            <a:srgbClr val="C0C0C0"/>
          </a:solidFill>
          <a:ln w="1651">
            <a:noFill/>
            <a:round/>
            <a:headEnd/>
            <a:tailEnd/>
          </a:ln>
        </p:spPr>
        <p:txBody>
          <a:bodyPr/>
          <a:lstStyle/>
          <a:p>
            <a:endParaRPr lang="sv-SE" sz="1350"/>
          </a:p>
        </p:txBody>
      </p:sp>
      <p:sp>
        <p:nvSpPr>
          <p:cNvPr id="7" name="Freeform 5"/>
          <p:cNvSpPr>
            <a:spLocks/>
          </p:cNvSpPr>
          <p:nvPr/>
        </p:nvSpPr>
        <p:spPr bwMode="auto">
          <a:xfrm>
            <a:off x="6794897" y="4741070"/>
            <a:ext cx="0" cy="2381"/>
          </a:xfrm>
          <a:custGeom>
            <a:avLst/>
            <a:gdLst>
              <a:gd name="T0" fmla="*/ 0 w 1"/>
              <a:gd name="T1" fmla="*/ 0 h 3"/>
              <a:gd name="T2" fmla="*/ 0 w 1"/>
              <a:gd name="T3" fmla="*/ 2147483647 h 3"/>
              <a:gd name="T4" fmla="*/ 0 w 1"/>
              <a:gd name="T5" fmla="*/ 2147483647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0" y="3"/>
                </a:lnTo>
                <a:lnTo>
                  <a:pt x="0" y="0"/>
                </a:lnTo>
                <a:close/>
              </a:path>
            </a:pathLst>
          </a:custGeom>
          <a:solidFill>
            <a:srgbClr val="C0C0C0"/>
          </a:solidFill>
          <a:ln w="1651">
            <a:noFill/>
            <a:round/>
            <a:headEnd/>
            <a:tailEnd/>
          </a:ln>
        </p:spPr>
        <p:txBody>
          <a:bodyPr/>
          <a:lstStyle/>
          <a:p>
            <a:endParaRPr lang="sv-SE" sz="1350"/>
          </a:p>
        </p:txBody>
      </p:sp>
      <p:sp>
        <p:nvSpPr>
          <p:cNvPr id="12" name="Text Box 21"/>
          <p:cNvSpPr txBox="1">
            <a:spLocks noChangeArrowheads="1"/>
          </p:cNvSpPr>
          <p:nvPr/>
        </p:nvSpPr>
        <p:spPr bwMode="auto">
          <a:xfrm>
            <a:off x="801210" y="3533209"/>
            <a:ext cx="1694695" cy="300082"/>
          </a:xfrm>
          <a:prstGeom prst="rect">
            <a:avLst/>
          </a:prstGeom>
          <a:noFill/>
          <a:ln w="9525">
            <a:noFill/>
            <a:miter lim="800000"/>
            <a:headEnd/>
            <a:tailEnd/>
          </a:ln>
        </p:spPr>
        <p:txBody>
          <a:bodyPr wrap="none">
            <a:spAutoFit/>
          </a:bodyPr>
          <a:lstStyle/>
          <a:p>
            <a:r>
              <a:rPr lang="sv-SE" sz="1350" dirty="0" err="1">
                <a:latin typeface="Futura"/>
              </a:rPr>
              <a:t>Flammable</a:t>
            </a:r>
            <a:r>
              <a:rPr lang="sv-SE" sz="1350" dirty="0">
                <a:latin typeface="Futura"/>
              </a:rPr>
              <a:t> </a:t>
            </a:r>
            <a:r>
              <a:rPr lang="sv-SE" sz="1350" dirty="0" err="1">
                <a:latin typeface="Futura"/>
              </a:rPr>
              <a:t>liquids</a:t>
            </a:r>
            <a:endParaRPr lang="sv-SE" sz="1350" dirty="0">
              <a:latin typeface="Futura"/>
            </a:endParaRPr>
          </a:p>
        </p:txBody>
      </p:sp>
      <p:sp>
        <p:nvSpPr>
          <p:cNvPr id="13" name="Text Box 22"/>
          <p:cNvSpPr txBox="1">
            <a:spLocks noChangeArrowheads="1"/>
          </p:cNvSpPr>
          <p:nvPr/>
        </p:nvSpPr>
        <p:spPr bwMode="auto">
          <a:xfrm>
            <a:off x="3428200" y="3533209"/>
            <a:ext cx="2094020" cy="300082"/>
          </a:xfrm>
          <a:prstGeom prst="rect">
            <a:avLst/>
          </a:prstGeom>
          <a:noFill/>
          <a:ln w="9525">
            <a:noFill/>
            <a:miter lim="800000"/>
            <a:headEnd/>
            <a:tailEnd/>
          </a:ln>
        </p:spPr>
        <p:txBody>
          <a:bodyPr wrap="square">
            <a:spAutoFit/>
          </a:bodyPr>
          <a:lstStyle/>
          <a:p>
            <a:r>
              <a:rPr lang="sv-SE" sz="1350" dirty="0" err="1">
                <a:latin typeface="Futura"/>
              </a:rPr>
              <a:t>Organic</a:t>
            </a:r>
            <a:r>
              <a:rPr lang="sv-SE" sz="1350" dirty="0">
                <a:latin typeface="Futura"/>
              </a:rPr>
              <a:t> </a:t>
            </a:r>
            <a:r>
              <a:rPr lang="sv-SE" sz="1350" dirty="0" err="1">
                <a:latin typeface="Futura"/>
              </a:rPr>
              <a:t>peroxides</a:t>
            </a:r>
            <a:endParaRPr lang="sv-SE" sz="1350" dirty="0">
              <a:latin typeface="Futura"/>
            </a:endParaRPr>
          </a:p>
        </p:txBody>
      </p:sp>
      <p:sp>
        <p:nvSpPr>
          <p:cNvPr id="14" name="Text Box 23"/>
          <p:cNvSpPr txBox="1">
            <a:spLocks noChangeArrowheads="1"/>
          </p:cNvSpPr>
          <p:nvPr/>
        </p:nvSpPr>
        <p:spPr bwMode="auto">
          <a:xfrm>
            <a:off x="6178672" y="3533209"/>
            <a:ext cx="2133598" cy="300082"/>
          </a:xfrm>
          <a:prstGeom prst="rect">
            <a:avLst/>
          </a:prstGeom>
          <a:noFill/>
          <a:ln w="9525">
            <a:noFill/>
            <a:miter lim="800000"/>
            <a:headEnd/>
            <a:tailEnd/>
          </a:ln>
        </p:spPr>
        <p:txBody>
          <a:bodyPr wrap="square">
            <a:spAutoFit/>
          </a:bodyPr>
          <a:lstStyle/>
          <a:p>
            <a:r>
              <a:rPr lang="sv-SE" sz="1350" dirty="0" err="1">
                <a:latin typeface="Futura"/>
              </a:rPr>
              <a:t>Corrosive</a:t>
            </a:r>
            <a:r>
              <a:rPr lang="sv-SE" sz="1350" dirty="0">
                <a:latin typeface="Futura"/>
              </a:rPr>
              <a:t> </a:t>
            </a:r>
            <a:r>
              <a:rPr lang="sv-SE" sz="1350" dirty="0" err="1">
                <a:latin typeface="Futura"/>
              </a:rPr>
              <a:t>substances</a:t>
            </a:r>
            <a:endParaRPr lang="sv-SE" sz="1350" dirty="0">
              <a:latin typeface="Futura"/>
            </a:endParaRPr>
          </a:p>
        </p:txBody>
      </p:sp>
      <p:sp>
        <p:nvSpPr>
          <p:cNvPr id="15" name="Text Box 24"/>
          <p:cNvSpPr txBox="1">
            <a:spLocks noChangeArrowheads="1"/>
          </p:cNvSpPr>
          <p:nvPr/>
        </p:nvSpPr>
        <p:spPr bwMode="auto">
          <a:xfrm>
            <a:off x="1833239" y="5147350"/>
            <a:ext cx="1412566" cy="300082"/>
          </a:xfrm>
          <a:prstGeom prst="rect">
            <a:avLst/>
          </a:prstGeom>
          <a:noFill/>
          <a:ln w="9525">
            <a:noFill/>
            <a:miter lim="800000"/>
            <a:headEnd/>
            <a:tailEnd/>
          </a:ln>
        </p:spPr>
        <p:txBody>
          <a:bodyPr wrap="none">
            <a:spAutoFit/>
          </a:bodyPr>
          <a:lstStyle/>
          <a:p>
            <a:r>
              <a:rPr lang="sv-SE" sz="1350" dirty="0" err="1">
                <a:latin typeface="Futura"/>
              </a:rPr>
              <a:t>Miscellaneous</a:t>
            </a:r>
            <a:r>
              <a:rPr lang="sv-SE" sz="1350" dirty="0">
                <a:latin typeface="Futura"/>
              </a:rPr>
              <a:t> </a:t>
            </a:r>
          </a:p>
        </p:txBody>
      </p:sp>
      <p:sp>
        <p:nvSpPr>
          <p:cNvPr id="17" name="Text Box 24">
            <a:extLst>
              <a:ext uri="{FF2B5EF4-FFF2-40B4-BE49-F238E27FC236}">
                <a16:creationId xmlns:a16="http://schemas.microsoft.com/office/drawing/2014/main" id="{A3A2BF4C-9D02-481D-AC8C-7BFCA7FEB6B2}"/>
              </a:ext>
            </a:extLst>
          </p:cNvPr>
          <p:cNvSpPr txBox="1">
            <a:spLocks noChangeArrowheads="1"/>
          </p:cNvSpPr>
          <p:nvPr/>
        </p:nvSpPr>
        <p:spPr bwMode="auto">
          <a:xfrm>
            <a:off x="5096893" y="5147350"/>
            <a:ext cx="1617751" cy="507831"/>
          </a:xfrm>
          <a:prstGeom prst="rect">
            <a:avLst/>
          </a:prstGeom>
          <a:noFill/>
          <a:ln w="9525">
            <a:noFill/>
            <a:miter lim="800000"/>
            <a:headEnd/>
            <a:tailEnd/>
          </a:ln>
        </p:spPr>
        <p:txBody>
          <a:bodyPr wrap="none">
            <a:spAutoFit/>
          </a:bodyPr>
          <a:lstStyle/>
          <a:p>
            <a:pPr algn="ctr"/>
            <a:r>
              <a:rPr lang="sv-SE" sz="1350" dirty="0" err="1">
                <a:latin typeface="Futura"/>
              </a:rPr>
              <a:t>Hazardous</a:t>
            </a:r>
            <a:r>
              <a:rPr lang="sv-SE" sz="1350" dirty="0">
                <a:latin typeface="Futura"/>
              </a:rPr>
              <a:t> to the</a:t>
            </a:r>
            <a:br>
              <a:rPr lang="sv-SE" sz="1350" dirty="0">
                <a:latin typeface="Futura"/>
              </a:rPr>
            </a:br>
            <a:r>
              <a:rPr lang="sv-SE" sz="1350" dirty="0" err="1">
                <a:latin typeface="Futura"/>
              </a:rPr>
              <a:t>environment</a:t>
            </a:r>
            <a:endParaRPr lang="sv-SE" sz="1350" dirty="0">
              <a:latin typeface="Futura"/>
            </a:endParaRPr>
          </a:p>
        </p:txBody>
      </p:sp>
      <p:pic>
        <p:nvPicPr>
          <p:cNvPr id="18" name="Picture 2" descr="https://www.msb.se/Upload/Forebyggande/farligt_gods/Skyltar_etiketter/bmp/Nr%203%20Brandfarliga%20v%C3%A4tskor%20svart.bmp">
            <a:extLst>
              <a:ext uri="{FF2B5EF4-FFF2-40B4-BE49-F238E27FC236}">
                <a16:creationId xmlns:a16="http://schemas.microsoft.com/office/drawing/2014/main" id="{6D34A839-3BD4-4CBF-A414-B6A27CE7F1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242" y="2472744"/>
            <a:ext cx="902108" cy="90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ttps://www.msb.se/Upload/Forebyggande/farligt_gods/Skyltar_etiketter/bmp/Nr%205.2%20Organiska%20peroxider.bmp">
            <a:extLst>
              <a:ext uri="{FF2B5EF4-FFF2-40B4-BE49-F238E27FC236}">
                <a16:creationId xmlns:a16="http://schemas.microsoft.com/office/drawing/2014/main" id="{AAF584EE-C57B-43CD-87F0-AEABCEF7B35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6692" y="2472743"/>
            <a:ext cx="975215" cy="97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s://www.msb.se/Upload/Forebyggande/farligt_gods/Skyltar_etiketter/bmp/Nr%208%20Fr%C3%A4tande%20%C3%A4mnen.bmp">
            <a:extLst>
              <a:ext uri="{FF2B5EF4-FFF2-40B4-BE49-F238E27FC236}">
                <a16:creationId xmlns:a16="http://schemas.microsoft.com/office/drawing/2014/main" id="{050BD680-61B0-41AB-A74E-D7EFF98A70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50" y="2472743"/>
            <a:ext cx="872307" cy="8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s://www.msb.se/Upload/Forebyggande/farligt_gods/Skyltar_etiketter/bmp/Nr%209%20%C3%96vriga%20farliga%20%C3%A4mnen%20och%20f%C3%B6rem%C3%A5l.bmp">
            <a:extLst>
              <a:ext uri="{FF2B5EF4-FFF2-40B4-BE49-F238E27FC236}">
                <a16:creationId xmlns:a16="http://schemas.microsoft.com/office/drawing/2014/main" id="{04B94C1B-65FA-4D96-AB7F-8DB4187D77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0475" y="4097759"/>
            <a:ext cx="979841" cy="97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s://www.msb.se/Upload/Forebyggande/farligt_gods/Skyltar_etiketter/hogupplost_gif/Aquatic-pollut.gif">
            <a:extLst>
              <a:ext uri="{FF2B5EF4-FFF2-40B4-BE49-F238E27FC236}">
                <a16:creationId xmlns:a16="http://schemas.microsoft.com/office/drawing/2014/main" id="{A90C05D5-AC7C-464F-86B8-50A0DAE41E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1934" y="4097759"/>
            <a:ext cx="1006491" cy="100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C8BF2042-CC6A-4F8D-89A4-613197929686}"/>
              </a:ext>
            </a:extLst>
          </p:cNvPr>
          <p:cNvSpPr>
            <a:spLocks noGrp="1"/>
          </p:cNvSpPr>
          <p:nvPr>
            <p:ph type="dt" sz="half" idx="10"/>
          </p:nvPr>
        </p:nvSpPr>
        <p:spPr/>
        <p:txBody>
          <a:bodyPr/>
          <a:lstStyle/>
          <a:p>
            <a:r>
              <a:rPr lang="sv-SE"/>
              <a:t>June 2018</a:t>
            </a:r>
          </a:p>
        </p:txBody>
      </p:sp>
      <p:sp>
        <p:nvSpPr>
          <p:cNvPr id="8" name="Platshållare för sidfot 7">
            <a:extLst>
              <a:ext uri="{FF2B5EF4-FFF2-40B4-BE49-F238E27FC236}">
                <a16:creationId xmlns:a16="http://schemas.microsoft.com/office/drawing/2014/main" id="{B4797F8D-8CFF-4E08-B76B-7140CB45A62B}"/>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9" name="Platshållare för bildnummer 8">
            <a:extLst>
              <a:ext uri="{FF2B5EF4-FFF2-40B4-BE49-F238E27FC236}">
                <a16:creationId xmlns:a16="http://schemas.microsoft.com/office/drawing/2014/main" id="{BBDD36E2-6744-4EF4-9B07-44D031FF7DD1}"/>
              </a:ext>
            </a:extLst>
          </p:cNvPr>
          <p:cNvSpPr>
            <a:spLocks noGrp="1"/>
          </p:cNvSpPr>
          <p:nvPr>
            <p:ph type="sldNum" sz="quarter" idx="12"/>
          </p:nvPr>
        </p:nvSpPr>
        <p:spPr/>
        <p:txBody>
          <a:bodyPr/>
          <a:lstStyle/>
          <a:p>
            <a:fld id="{24B771AD-66DB-4BE0-9BC9-42B41F4325E8}" type="slidenum">
              <a:rPr lang="sv-SE" smtClean="0"/>
              <a:pPr/>
              <a:t>80</a:t>
            </a:fld>
            <a:endParaRPr lang="sv-SE" dirty="0"/>
          </a:p>
        </p:txBody>
      </p:sp>
    </p:spTree>
    <p:extLst>
      <p:ext uri="{BB962C8B-B14F-4D97-AF65-F5344CB8AC3E}">
        <p14:creationId xmlns:p14="http://schemas.microsoft.com/office/powerpoint/2010/main" val="3573913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mn-lt"/>
              </a:rPr>
              <a:t>Packaging</a:t>
            </a:r>
            <a:endParaRPr lang="en-GB" noProof="0" dirty="0">
              <a:latin typeface="+mn-lt"/>
            </a:endParaRPr>
          </a:p>
        </p:txBody>
      </p:sp>
      <p:sp>
        <p:nvSpPr>
          <p:cNvPr id="5" name="Rectangle 7"/>
          <p:cNvSpPr>
            <a:spLocks noChangeArrowheads="1"/>
          </p:cNvSpPr>
          <p:nvPr/>
        </p:nvSpPr>
        <p:spPr bwMode="auto">
          <a:xfrm>
            <a:off x="1601670" y="2132856"/>
            <a:ext cx="5724636" cy="3200400"/>
          </a:xfrm>
          <a:prstGeom prst="rect">
            <a:avLst/>
          </a:prstGeom>
          <a:noFill/>
          <a:ln w="9525">
            <a:noFill/>
            <a:miter lim="800000"/>
            <a:headEnd/>
            <a:tailEnd/>
          </a:ln>
        </p:spPr>
        <p:txBody>
          <a:bodyPr/>
          <a:lstStyle/>
          <a:p>
            <a:pPr marL="257175" indent="-257175">
              <a:spcBef>
                <a:spcPct val="30000"/>
              </a:spcBef>
              <a:buFontTx/>
              <a:buChar char="•"/>
            </a:pPr>
            <a:r>
              <a:rPr lang="sv-SE" sz="2100" dirty="0" err="1"/>
              <a:t>Packaging</a:t>
            </a:r>
            <a:r>
              <a:rPr lang="sv-SE" sz="2100" dirty="0"/>
              <a:t> </a:t>
            </a:r>
            <a:r>
              <a:rPr lang="sv-SE" sz="2100" dirty="0" err="1"/>
              <a:t>groups</a:t>
            </a:r>
            <a:r>
              <a:rPr lang="sv-SE" sz="2100" dirty="0"/>
              <a:t> I, II och III</a:t>
            </a:r>
            <a:br>
              <a:rPr lang="sv-SE" sz="2100" dirty="0"/>
            </a:br>
            <a:br>
              <a:rPr lang="sv-SE" sz="2100" dirty="0"/>
            </a:br>
            <a:br>
              <a:rPr lang="sv-SE" sz="2100" dirty="0"/>
            </a:br>
            <a:endParaRPr lang="sv-SE" sz="2100" dirty="0"/>
          </a:p>
          <a:p>
            <a:pPr marL="257175" indent="-257175">
              <a:spcBef>
                <a:spcPct val="30000"/>
              </a:spcBef>
              <a:buFontTx/>
              <a:buChar char="•"/>
            </a:pPr>
            <a:r>
              <a:rPr lang="sv-SE" sz="2100" dirty="0"/>
              <a:t>UN-</a:t>
            </a:r>
            <a:r>
              <a:rPr lang="sv-SE" sz="2100" dirty="0" err="1"/>
              <a:t>approved</a:t>
            </a:r>
            <a:r>
              <a:rPr lang="sv-SE" sz="2100" dirty="0"/>
              <a:t> </a:t>
            </a:r>
            <a:r>
              <a:rPr lang="sv-SE" sz="2100" dirty="0" err="1"/>
              <a:t>packaging</a:t>
            </a:r>
            <a:br>
              <a:rPr lang="sv-SE" sz="2100" dirty="0"/>
            </a:br>
            <a:r>
              <a:rPr lang="sv-SE" sz="2100" dirty="0"/>
              <a:t>- Plastic </a:t>
            </a:r>
            <a:r>
              <a:rPr lang="sv-SE" sz="2100" dirty="0" err="1"/>
              <a:t>cans</a:t>
            </a:r>
            <a:br>
              <a:rPr lang="sv-SE" sz="2100" dirty="0"/>
            </a:br>
            <a:r>
              <a:rPr lang="sv-SE" sz="2100" dirty="0"/>
              <a:t>- Steel </a:t>
            </a:r>
            <a:r>
              <a:rPr lang="sv-SE" sz="2100" dirty="0" err="1"/>
              <a:t>buckets</a:t>
            </a:r>
            <a:br>
              <a:rPr lang="sv-SE" sz="2100" dirty="0"/>
            </a:br>
            <a:r>
              <a:rPr lang="sv-SE" sz="2100" dirty="0"/>
              <a:t>- Steel </a:t>
            </a:r>
            <a:r>
              <a:rPr lang="sv-SE" sz="2100" dirty="0" err="1"/>
              <a:t>drums</a:t>
            </a:r>
            <a:br>
              <a:rPr lang="sv-SE" sz="2100" dirty="0"/>
            </a:br>
            <a:r>
              <a:rPr lang="sv-SE" sz="2100" dirty="0"/>
              <a:t>- </a:t>
            </a:r>
            <a:r>
              <a:rPr lang="sv-SE" sz="2100" dirty="0" err="1"/>
              <a:t>IBC’s</a:t>
            </a:r>
            <a:endParaRPr lang="sv-SE" sz="2100" dirty="0"/>
          </a:p>
        </p:txBody>
      </p:sp>
      <p:grpSp>
        <p:nvGrpSpPr>
          <p:cNvPr id="7" name="Group 120"/>
          <p:cNvGrpSpPr>
            <a:grpSpLocks/>
          </p:cNvGrpSpPr>
          <p:nvPr/>
        </p:nvGrpSpPr>
        <p:grpSpPr bwMode="auto">
          <a:xfrm>
            <a:off x="6400801" y="3543301"/>
            <a:ext cx="1032272" cy="1660922"/>
            <a:chOff x="3696" y="2640"/>
            <a:chExt cx="819" cy="1347"/>
          </a:xfrm>
        </p:grpSpPr>
        <p:sp>
          <p:nvSpPr>
            <p:cNvPr id="8" name="Freeform 79"/>
            <p:cNvSpPr>
              <a:spLocks/>
            </p:cNvSpPr>
            <p:nvPr/>
          </p:nvSpPr>
          <p:spPr bwMode="auto">
            <a:xfrm>
              <a:off x="3696" y="2640"/>
              <a:ext cx="819" cy="1347"/>
            </a:xfrm>
            <a:custGeom>
              <a:avLst/>
              <a:gdLst>
                <a:gd name="T0" fmla="*/ 36 w 819"/>
                <a:gd name="T1" fmla="*/ 1127 h 1347"/>
                <a:gd name="T2" fmla="*/ 13 w 819"/>
                <a:gd name="T3" fmla="*/ 1143 h 1347"/>
                <a:gd name="T4" fmla="*/ 9 w 819"/>
                <a:gd name="T5" fmla="*/ 1176 h 1347"/>
                <a:gd name="T6" fmla="*/ 27 w 819"/>
                <a:gd name="T7" fmla="*/ 1205 h 1347"/>
                <a:gd name="T8" fmla="*/ 55 w 819"/>
                <a:gd name="T9" fmla="*/ 1235 h 1347"/>
                <a:gd name="T10" fmla="*/ 93 w 819"/>
                <a:gd name="T11" fmla="*/ 1264 h 1347"/>
                <a:gd name="T12" fmla="*/ 142 w 819"/>
                <a:gd name="T13" fmla="*/ 1292 h 1347"/>
                <a:gd name="T14" fmla="*/ 201 w 819"/>
                <a:gd name="T15" fmla="*/ 1316 h 1347"/>
                <a:gd name="T16" fmla="*/ 271 w 819"/>
                <a:gd name="T17" fmla="*/ 1334 h 1347"/>
                <a:gd name="T18" fmla="*/ 353 w 819"/>
                <a:gd name="T19" fmla="*/ 1346 h 1347"/>
                <a:gd name="T20" fmla="*/ 446 w 819"/>
                <a:gd name="T21" fmla="*/ 1347 h 1347"/>
                <a:gd name="T22" fmla="*/ 512 w 819"/>
                <a:gd name="T23" fmla="*/ 1342 h 1347"/>
                <a:gd name="T24" fmla="*/ 574 w 819"/>
                <a:gd name="T25" fmla="*/ 1333 h 1347"/>
                <a:gd name="T26" fmla="*/ 629 w 819"/>
                <a:gd name="T27" fmla="*/ 1318 h 1347"/>
                <a:gd name="T28" fmla="*/ 679 w 819"/>
                <a:gd name="T29" fmla="*/ 1300 h 1347"/>
                <a:gd name="T30" fmla="*/ 719 w 819"/>
                <a:gd name="T31" fmla="*/ 1279 h 1347"/>
                <a:gd name="T32" fmla="*/ 755 w 819"/>
                <a:gd name="T33" fmla="*/ 1256 h 1347"/>
                <a:gd name="T34" fmla="*/ 782 w 819"/>
                <a:gd name="T35" fmla="*/ 1235 h 1347"/>
                <a:gd name="T36" fmla="*/ 798 w 819"/>
                <a:gd name="T37" fmla="*/ 1212 h 1347"/>
                <a:gd name="T38" fmla="*/ 819 w 819"/>
                <a:gd name="T39" fmla="*/ 1148 h 1347"/>
                <a:gd name="T40" fmla="*/ 790 w 819"/>
                <a:gd name="T41" fmla="*/ 1105 h 1347"/>
                <a:gd name="T42" fmla="*/ 795 w 819"/>
                <a:gd name="T43" fmla="*/ 200 h 1347"/>
                <a:gd name="T44" fmla="*/ 804 w 819"/>
                <a:gd name="T45" fmla="*/ 165 h 1347"/>
                <a:gd name="T46" fmla="*/ 795 w 819"/>
                <a:gd name="T47" fmla="*/ 129 h 1347"/>
                <a:gd name="T48" fmla="*/ 765 w 819"/>
                <a:gd name="T49" fmla="*/ 95 h 1347"/>
                <a:gd name="T50" fmla="*/ 716 w 819"/>
                <a:gd name="T51" fmla="*/ 64 h 1347"/>
                <a:gd name="T52" fmla="*/ 646 w 819"/>
                <a:gd name="T53" fmla="*/ 36 h 1347"/>
                <a:gd name="T54" fmla="*/ 557 w 819"/>
                <a:gd name="T55" fmla="*/ 15 h 1347"/>
                <a:gd name="T56" fmla="*/ 449 w 819"/>
                <a:gd name="T57" fmla="*/ 4 h 1347"/>
                <a:gd name="T58" fmla="*/ 358 w 819"/>
                <a:gd name="T59" fmla="*/ 0 h 1347"/>
                <a:gd name="T60" fmla="*/ 289 w 819"/>
                <a:gd name="T61" fmla="*/ 5 h 1347"/>
                <a:gd name="T62" fmla="*/ 216 w 819"/>
                <a:gd name="T63" fmla="*/ 18 h 1347"/>
                <a:gd name="T64" fmla="*/ 144 w 819"/>
                <a:gd name="T65" fmla="*/ 36 h 1347"/>
                <a:gd name="T66" fmla="*/ 80 w 819"/>
                <a:gd name="T67" fmla="*/ 61 h 1347"/>
                <a:gd name="T68" fmla="*/ 31 w 819"/>
                <a:gd name="T69" fmla="*/ 93 h 1347"/>
                <a:gd name="T70" fmla="*/ 3 w 819"/>
                <a:gd name="T71" fmla="*/ 133 h 1347"/>
                <a:gd name="T72" fmla="*/ 3 w 819"/>
                <a:gd name="T73" fmla="*/ 178 h 13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1347"/>
                <a:gd name="T113" fmla="*/ 819 w 819"/>
                <a:gd name="T114" fmla="*/ 1347 h 13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1347">
                  <a:moveTo>
                    <a:pt x="16" y="205"/>
                  </a:moveTo>
                  <a:lnTo>
                    <a:pt x="36" y="1127"/>
                  </a:lnTo>
                  <a:lnTo>
                    <a:pt x="24" y="1132"/>
                  </a:lnTo>
                  <a:lnTo>
                    <a:pt x="13" y="1143"/>
                  </a:lnTo>
                  <a:lnTo>
                    <a:pt x="8" y="1159"/>
                  </a:lnTo>
                  <a:lnTo>
                    <a:pt x="9" y="1176"/>
                  </a:lnTo>
                  <a:lnTo>
                    <a:pt x="18" y="1190"/>
                  </a:lnTo>
                  <a:lnTo>
                    <a:pt x="27" y="1205"/>
                  </a:lnTo>
                  <a:lnTo>
                    <a:pt x="39" y="1220"/>
                  </a:lnTo>
                  <a:lnTo>
                    <a:pt x="55" y="1235"/>
                  </a:lnTo>
                  <a:lnTo>
                    <a:pt x="72" y="1251"/>
                  </a:lnTo>
                  <a:lnTo>
                    <a:pt x="93" y="1264"/>
                  </a:lnTo>
                  <a:lnTo>
                    <a:pt x="116" y="1279"/>
                  </a:lnTo>
                  <a:lnTo>
                    <a:pt x="142" y="1292"/>
                  </a:lnTo>
                  <a:lnTo>
                    <a:pt x="170" y="1305"/>
                  </a:lnTo>
                  <a:lnTo>
                    <a:pt x="201" y="1316"/>
                  </a:lnTo>
                  <a:lnTo>
                    <a:pt x="235" y="1326"/>
                  </a:lnTo>
                  <a:lnTo>
                    <a:pt x="271" y="1334"/>
                  </a:lnTo>
                  <a:lnTo>
                    <a:pt x="310" y="1341"/>
                  </a:lnTo>
                  <a:lnTo>
                    <a:pt x="353" y="1346"/>
                  </a:lnTo>
                  <a:lnTo>
                    <a:pt x="399" y="1347"/>
                  </a:lnTo>
                  <a:lnTo>
                    <a:pt x="446" y="1347"/>
                  </a:lnTo>
                  <a:lnTo>
                    <a:pt x="479" y="1346"/>
                  </a:lnTo>
                  <a:lnTo>
                    <a:pt x="512" y="1342"/>
                  </a:lnTo>
                  <a:lnTo>
                    <a:pt x="543" y="1339"/>
                  </a:lnTo>
                  <a:lnTo>
                    <a:pt x="574" y="1333"/>
                  </a:lnTo>
                  <a:lnTo>
                    <a:pt x="602" y="1326"/>
                  </a:lnTo>
                  <a:lnTo>
                    <a:pt x="629" y="1318"/>
                  </a:lnTo>
                  <a:lnTo>
                    <a:pt x="654" y="1310"/>
                  </a:lnTo>
                  <a:lnTo>
                    <a:pt x="679" y="1300"/>
                  </a:lnTo>
                  <a:lnTo>
                    <a:pt x="700" y="1290"/>
                  </a:lnTo>
                  <a:lnTo>
                    <a:pt x="719" y="1279"/>
                  </a:lnTo>
                  <a:lnTo>
                    <a:pt x="739" y="1267"/>
                  </a:lnTo>
                  <a:lnTo>
                    <a:pt x="755" y="1256"/>
                  </a:lnTo>
                  <a:lnTo>
                    <a:pt x="768" y="1244"/>
                  </a:lnTo>
                  <a:lnTo>
                    <a:pt x="782" y="1235"/>
                  </a:lnTo>
                  <a:lnTo>
                    <a:pt x="791" y="1223"/>
                  </a:lnTo>
                  <a:lnTo>
                    <a:pt x="798" y="1212"/>
                  </a:lnTo>
                  <a:lnTo>
                    <a:pt x="814" y="1177"/>
                  </a:lnTo>
                  <a:lnTo>
                    <a:pt x="819" y="1148"/>
                  </a:lnTo>
                  <a:lnTo>
                    <a:pt x="811" y="1123"/>
                  </a:lnTo>
                  <a:lnTo>
                    <a:pt x="790" y="1105"/>
                  </a:lnTo>
                  <a:lnTo>
                    <a:pt x="782" y="216"/>
                  </a:lnTo>
                  <a:lnTo>
                    <a:pt x="795" y="200"/>
                  </a:lnTo>
                  <a:lnTo>
                    <a:pt x="803" y="183"/>
                  </a:lnTo>
                  <a:lnTo>
                    <a:pt x="804" y="165"/>
                  </a:lnTo>
                  <a:lnTo>
                    <a:pt x="803" y="147"/>
                  </a:lnTo>
                  <a:lnTo>
                    <a:pt x="795" y="129"/>
                  </a:lnTo>
                  <a:lnTo>
                    <a:pt x="783" y="111"/>
                  </a:lnTo>
                  <a:lnTo>
                    <a:pt x="765" y="95"/>
                  </a:lnTo>
                  <a:lnTo>
                    <a:pt x="742" y="79"/>
                  </a:lnTo>
                  <a:lnTo>
                    <a:pt x="716" y="64"/>
                  </a:lnTo>
                  <a:lnTo>
                    <a:pt x="683" y="49"/>
                  </a:lnTo>
                  <a:lnTo>
                    <a:pt x="646" y="36"/>
                  </a:lnTo>
                  <a:lnTo>
                    <a:pt x="605" y="25"/>
                  </a:lnTo>
                  <a:lnTo>
                    <a:pt x="557" y="15"/>
                  </a:lnTo>
                  <a:lnTo>
                    <a:pt x="507" y="8"/>
                  </a:lnTo>
                  <a:lnTo>
                    <a:pt x="449" y="4"/>
                  </a:lnTo>
                  <a:lnTo>
                    <a:pt x="389" y="0"/>
                  </a:lnTo>
                  <a:lnTo>
                    <a:pt x="358" y="0"/>
                  </a:lnTo>
                  <a:lnTo>
                    <a:pt x="324" y="2"/>
                  </a:lnTo>
                  <a:lnTo>
                    <a:pt x="289" y="5"/>
                  </a:lnTo>
                  <a:lnTo>
                    <a:pt x="252" y="10"/>
                  </a:lnTo>
                  <a:lnTo>
                    <a:pt x="216" y="18"/>
                  </a:lnTo>
                  <a:lnTo>
                    <a:pt x="178" y="26"/>
                  </a:lnTo>
                  <a:lnTo>
                    <a:pt x="144" y="36"/>
                  </a:lnTo>
                  <a:lnTo>
                    <a:pt x="109" y="48"/>
                  </a:lnTo>
                  <a:lnTo>
                    <a:pt x="80" y="61"/>
                  </a:lnTo>
                  <a:lnTo>
                    <a:pt x="54" y="77"/>
                  </a:lnTo>
                  <a:lnTo>
                    <a:pt x="31" y="93"/>
                  </a:lnTo>
                  <a:lnTo>
                    <a:pt x="14" y="111"/>
                  </a:lnTo>
                  <a:lnTo>
                    <a:pt x="3" y="133"/>
                  </a:lnTo>
                  <a:lnTo>
                    <a:pt x="0" y="156"/>
                  </a:lnTo>
                  <a:lnTo>
                    <a:pt x="3" y="178"/>
                  </a:lnTo>
                  <a:lnTo>
                    <a:pt x="16" y="205"/>
                  </a:lnTo>
                  <a:close/>
                </a:path>
              </a:pathLst>
            </a:custGeom>
            <a:solidFill>
              <a:schemeClr val="folHlink"/>
            </a:solidFill>
            <a:ln w="9525">
              <a:noFill/>
              <a:round/>
              <a:headEnd/>
              <a:tailEnd/>
            </a:ln>
          </p:spPr>
          <p:txBody>
            <a:bodyPr/>
            <a:lstStyle/>
            <a:p>
              <a:endParaRPr lang="sv-SE" sz="1350"/>
            </a:p>
          </p:txBody>
        </p:sp>
        <p:sp>
          <p:nvSpPr>
            <p:cNvPr id="9" name="Freeform 95"/>
            <p:cNvSpPr>
              <a:spLocks/>
            </p:cNvSpPr>
            <p:nvPr/>
          </p:nvSpPr>
          <p:spPr bwMode="auto">
            <a:xfrm>
              <a:off x="3774" y="2706"/>
              <a:ext cx="636" cy="148"/>
            </a:xfrm>
            <a:custGeom>
              <a:avLst/>
              <a:gdLst>
                <a:gd name="T0" fmla="*/ 589 w 636"/>
                <a:gd name="T1" fmla="*/ 122 h 148"/>
                <a:gd name="T2" fmla="*/ 610 w 636"/>
                <a:gd name="T3" fmla="*/ 111 h 148"/>
                <a:gd name="T4" fmla="*/ 627 w 636"/>
                <a:gd name="T5" fmla="*/ 99 h 148"/>
                <a:gd name="T6" fmla="*/ 636 w 636"/>
                <a:gd name="T7" fmla="*/ 88 h 148"/>
                <a:gd name="T8" fmla="*/ 633 w 636"/>
                <a:gd name="T9" fmla="*/ 70 h 148"/>
                <a:gd name="T10" fmla="*/ 609 w 636"/>
                <a:gd name="T11" fmla="*/ 52 h 148"/>
                <a:gd name="T12" fmla="*/ 569 w 636"/>
                <a:gd name="T13" fmla="*/ 36 h 148"/>
                <a:gd name="T14" fmla="*/ 520 w 636"/>
                <a:gd name="T15" fmla="*/ 23 h 148"/>
                <a:gd name="T16" fmla="*/ 465 w 636"/>
                <a:gd name="T17" fmla="*/ 13 h 148"/>
                <a:gd name="T18" fmla="*/ 407 w 636"/>
                <a:gd name="T19" fmla="*/ 6 h 148"/>
                <a:gd name="T20" fmla="*/ 355 w 636"/>
                <a:gd name="T21" fmla="*/ 1 h 148"/>
                <a:gd name="T22" fmla="*/ 311 w 636"/>
                <a:gd name="T23" fmla="*/ 0 h 148"/>
                <a:gd name="T24" fmla="*/ 280 w 636"/>
                <a:gd name="T25" fmla="*/ 0 h 148"/>
                <a:gd name="T26" fmla="*/ 241 w 636"/>
                <a:gd name="T27" fmla="*/ 1 h 148"/>
                <a:gd name="T28" fmla="*/ 193 w 636"/>
                <a:gd name="T29" fmla="*/ 5 h 148"/>
                <a:gd name="T30" fmla="*/ 144 w 636"/>
                <a:gd name="T31" fmla="*/ 11 h 148"/>
                <a:gd name="T32" fmla="*/ 95 w 636"/>
                <a:gd name="T33" fmla="*/ 19 h 148"/>
                <a:gd name="T34" fmla="*/ 52 w 636"/>
                <a:gd name="T35" fmla="*/ 32 h 148"/>
                <a:gd name="T36" fmla="*/ 20 w 636"/>
                <a:gd name="T37" fmla="*/ 49 h 148"/>
                <a:gd name="T38" fmla="*/ 2 w 636"/>
                <a:gd name="T39" fmla="*/ 68 h 148"/>
                <a:gd name="T40" fmla="*/ 5 w 636"/>
                <a:gd name="T41" fmla="*/ 91 h 148"/>
                <a:gd name="T42" fmla="*/ 30 w 636"/>
                <a:gd name="T43" fmla="*/ 111 h 148"/>
                <a:gd name="T44" fmla="*/ 75 w 636"/>
                <a:gd name="T45" fmla="*/ 126 h 148"/>
                <a:gd name="T46" fmla="*/ 138 w 636"/>
                <a:gd name="T47" fmla="*/ 137 h 148"/>
                <a:gd name="T48" fmla="*/ 210 w 636"/>
                <a:gd name="T49" fmla="*/ 145 h 148"/>
                <a:gd name="T50" fmla="*/ 286 w 636"/>
                <a:gd name="T51" fmla="*/ 148 h 148"/>
                <a:gd name="T52" fmla="*/ 367 w 636"/>
                <a:gd name="T53" fmla="*/ 148 h 148"/>
                <a:gd name="T54" fmla="*/ 442 w 636"/>
                <a:gd name="T55" fmla="*/ 144 h 148"/>
                <a:gd name="T56" fmla="*/ 471 w 636"/>
                <a:gd name="T57" fmla="*/ 41 h 148"/>
                <a:gd name="T58" fmla="*/ 522 w 636"/>
                <a:gd name="T59" fmla="*/ 134 h 148"/>
                <a:gd name="T60" fmla="*/ 532 w 636"/>
                <a:gd name="T61" fmla="*/ 132 h 148"/>
                <a:gd name="T62" fmla="*/ 540 w 636"/>
                <a:gd name="T63" fmla="*/ 130 h 148"/>
                <a:gd name="T64" fmla="*/ 569 w 636"/>
                <a:gd name="T65" fmla="*/ 7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6"/>
                <a:gd name="T100" fmla="*/ 0 h 148"/>
                <a:gd name="T101" fmla="*/ 636 w 636"/>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6" h="148">
                  <a:moveTo>
                    <a:pt x="578" y="126"/>
                  </a:moveTo>
                  <a:lnTo>
                    <a:pt x="589" y="122"/>
                  </a:lnTo>
                  <a:lnTo>
                    <a:pt x="601" y="117"/>
                  </a:lnTo>
                  <a:lnTo>
                    <a:pt x="610" y="111"/>
                  </a:lnTo>
                  <a:lnTo>
                    <a:pt x="620" y="106"/>
                  </a:lnTo>
                  <a:lnTo>
                    <a:pt x="627" y="99"/>
                  </a:lnTo>
                  <a:lnTo>
                    <a:pt x="632" y="94"/>
                  </a:lnTo>
                  <a:lnTo>
                    <a:pt x="636" y="88"/>
                  </a:lnTo>
                  <a:lnTo>
                    <a:pt x="636" y="81"/>
                  </a:lnTo>
                  <a:lnTo>
                    <a:pt x="633" y="70"/>
                  </a:lnTo>
                  <a:lnTo>
                    <a:pt x="623" y="60"/>
                  </a:lnTo>
                  <a:lnTo>
                    <a:pt x="609" y="52"/>
                  </a:lnTo>
                  <a:lnTo>
                    <a:pt x="591" y="42"/>
                  </a:lnTo>
                  <a:lnTo>
                    <a:pt x="569" y="36"/>
                  </a:lnTo>
                  <a:lnTo>
                    <a:pt x="547" y="29"/>
                  </a:lnTo>
                  <a:lnTo>
                    <a:pt x="520" y="23"/>
                  </a:lnTo>
                  <a:lnTo>
                    <a:pt x="493" y="18"/>
                  </a:lnTo>
                  <a:lnTo>
                    <a:pt x="465" y="13"/>
                  </a:lnTo>
                  <a:lnTo>
                    <a:pt x="435" y="9"/>
                  </a:lnTo>
                  <a:lnTo>
                    <a:pt x="407" y="6"/>
                  </a:lnTo>
                  <a:lnTo>
                    <a:pt x="380" y="3"/>
                  </a:lnTo>
                  <a:lnTo>
                    <a:pt x="355" y="1"/>
                  </a:lnTo>
                  <a:lnTo>
                    <a:pt x="332" y="0"/>
                  </a:lnTo>
                  <a:lnTo>
                    <a:pt x="311" y="0"/>
                  </a:lnTo>
                  <a:lnTo>
                    <a:pt x="295" y="0"/>
                  </a:lnTo>
                  <a:lnTo>
                    <a:pt x="280" y="0"/>
                  </a:lnTo>
                  <a:lnTo>
                    <a:pt x="262" y="0"/>
                  </a:lnTo>
                  <a:lnTo>
                    <a:pt x="241" y="1"/>
                  </a:lnTo>
                  <a:lnTo>
                    <a:pt x="218" y="3"/>
                  </a:lnTo>
                  <a:lnTo>
                    <a:pt x="193" y="5"/>
                  </a:lnTo>
                  <a:lnTo>
                    <a:pt x="169" y="8"/>
                  </a:lnTo>
                  <a:lnTo>
                    <a:pt x="144" y="11"/>
                  </a:lnTo>
                  <a:lnTo>
                    <a:pt x="118" y="14"/>
                  </a:lnTo>
                  <a:lnTo>
                    <a:pt x="95" y="19"/>
                  </a:lnTo>
                  <a:lnTo>
                    <a:pt x="72" y="26"/>
                  </a:lnTo>
                  <a:lnTo>
                    <a:pt x="52" y="32"/>
                  </a:lnTo>
                  <a:lnTo>
                    <a:pt x="34" y="39"/>
                  </a:lnTo>
                  <a:lnTo>
                    <a:pt x="20" y="49"/>
                  </a:lnTo>
                  <a:lnTo>
                    <a:pt x="8" y="57"/>
                  </a:lnTo>
                  <a:lnTo>
                    <a:pt x="2" y="68"/>
                  </a:lnTo>
                  <a:lnTo>
                    <a:pt x="0" y="80"/>
                  </a:lnTo>
                  <a:lnTo>
                    <a:pt x="5" y="91"/>
                  </a:lnTo>
                  <a:lnTo>
                    <a:pt x="15" y="101"/>
                  </a:lnTo>
                  <a:lnTo>
                    <a:pt x="30" y="111"/>
                  </a:lnTo>
                  <a:lnTo>
                    <a:pt x="51" y="119"/>
                  </a:lnTo>
                  <a:lnTo>
                    <a:pt x="75" y="126"/>
                  </a:lnTo>
                  <a:lnTo>
                    <a:pt x="105" y="132"/>
                  </a:lnTo>
                  <a:lnTo>
                    <a:pt x="138" y="137"/>
                  </a:lnTo>
                  <a:lnTo>
                    <a:pt x="172" y="142"/>
                  </a:lnTo>
                  <a:lnTo>
                    <a:pt x="210" y="145"/>
                  </a:lnTo>
                  <a:lnTo>
                    <a:pt x="247" y="147"/>
                  </a:lnTo>
                  <a:lnTo>
                    <a:pt x="286" y="148"/>
                  </a:lnTo>
                  <a:lnTo>
                    <a:pt x="327" y="148"/>
                  </a:lnTo>
                  <a:lnTo>
                    <a:pt x="367" y="148"/>
                  </a:lnTo>
                  <a:lnTo>
                    <a:pt x="404" y="147"/>
                  </a:lnTo>
                  <a:lnTo>
                    <a:pt x="442" y="144"/>
                  </a:lnTo>
                  <a:lnTo>
                    <a:pt x="478" y="140"/>
                  </a:lnTo>
                  <a:lnTo>
                    <a:pt x="471" y="41"/>
                  </a:lnTo>
                  <a:lnTo>
                    <a:pt x="514" y="59"/>
                  </a:lnTo>
                  <a:lnTo>
                    <a:pt x="522" y="134"/>
                  </a:lnTo>
                  <a:lnTo>
                    <a:pt x="527" y="132"/>
                  </a:lnTo>
                  <a:lnTo>
                    <a:pt x="532" y="132"/>
                  </a:lnTo>
                  <a:lnTo>
                    <a:pt x="535" y="132"/>
                  </a:lnTo>
                  <a:lnTo>
                    <a:pt x="540" y="130"/>
                  </a:lnTo>
                  <a:lnTo>
                    <a:pt x="538" y="67"/>
                  </a:lnTo>
                  <a:lnTo>
                    <a:pt x="569" y="77"/>
                  </a:lnTo>
                  <a:lnTo>
                    <a:pt x="578" y="126"/>
                  </a:lnTo>
                  <a:close/>
                </a:path>
              </a:pathLst>
            </a:custGeom>
            <a:solidFill>
              <a:srgbClr val="DDDDDD"/>
            </a:solidFill>
            <a:ln w="9525">
              <a:noFill/>
              <a:round/>
              <a:headEnd/>
              <a:tailEnd/>
            </a:ln>
          </p:spPr>
          <p:txBody>
            <a:bodyPr/>
            <a:lstStyle/>
            <a:p>
              <a:endParaRPr lang="sv-SE" sz="1350"/>
            </a:p>
          </p:txBody>
        </p:sp>
        <p:sp>
          <p:nvSpPr>
            <p:cNvPr id="10" name="Freeform 80"/>
            <p:cNvSpPr>
              <a:spLocks/>
            </p:cNvSpPr>
            <p:nvPr/>
          </p:nvSpPr>
          <p:spPr bwMode="auto">
            <a:xfrm>
              <a:off x="3845" y="3169"/>
              <a:ext cx="21" cy="497"/>
            </a:xfrm>
            <a:custGeom>
              <a:avLst/>
              <a:gdLst>
                <a:gd name="T0" fmla="*/ 21 w 21"/>
                <a:gd name="T1" fmla="*/ 497 h 497"/>
                <a:gd name="T2" fmla="*/ 18 w 21"/>
                <a:gd name="T3" fmla="*/ 3 h 497"/>
                <a:gd name="T4" fmla="*/ 0 w 21"/>
                <a:gd name="T5" fmla="*/ 0 h 497"/>
                <a:gd name="T6" fmla="*/ 0 w 21"/>
                <a:gd name="T7" fmla="*/ 491 h 497"/>
                <a:gd name="T8" fmla="*/ 21 w 21"/>
                <a:gd name="T9" fmla="*/ 497 h 497"/>
                <a:gd name="T10" fmla="*/ 0 60000 65536"/>
                <a:gd name="T11" fmla="*/ 0 60000 65536"/>
                <a:gd name="T12" fmla="*/ 0 60000 65536"/>
                <a:gd name="T13" fmla="*/ 0 60000 65536"/>
                <a:gd name="T14" fmla="*/ 0 60000 65536"/>
                <a:gd name="T15" fmla="*/ 0 w 21"/>
                <a:gd name="T16" fmla="*/ 0 h 497"/>
                <a:gd name="T17" fmla="*/ 21 w 21"/>
                <a:gd name="T18" fmla="*/ 497 h 497"/>
              </a:gdLst>
              <a:ahLst/>
              <a:cxnLst>
                <a:cxn ang="T10">
                  <a:pos x="T0" y="T1"/>
                </a:cxn>
                <a:cxn ang="T11">
                  <a:pos x="T2" y="T3"/>
                </a:cxn>
                <a:cxn ang="T12">
                  <a:pos x="T4" y="T5"/>
                </a:cxn>
                <a:cxn ang="T13">
                  <a:pos x="T6" y="T7"/>
                </a:cxn>
                <a:cxn ang="T14">
                  <a:pos x="T8" y="T9"/>
                </a:cxn>
              </a:cxnLst>
              <a:rect l="T15" t="T16" r="T17" b="T18"/>
              <a:pathLst>
                <a:path w="21" h="497">
                  <a:moveTo>
                    <a:pt x="21" y="497"/>
                  </a:moveTo>
                  <a:lnTo>
                    <a:pt x="18" y="3"/>
                  </a:lnTo>
                  <a:lnTo>
                    <a:pt x="0" y="0"/>
                  </a:lnTo>
                  <a:lnTo>
                    <a:pt x="0" y="491"/>
                  </a:lnTo>
                  <a:lnTo>
                    <a:pt x="21" y="497"/>
                  </a:lnTo>
                  <a:close/>
                </a:path>
              </a:pathLst>
            </a:custGeom>
            <a:solidFill>
              <a:srgbClr val="FFFFFF"/>
            </a:solidFill>
            <a:ln w="9525">
              <a:noFill/>
              <a:round/>
              <a:headEnd/>
              <a:tailEnd/>
            </a:ln>
          </p:spPr>
          <p:txBody>
            <a:bodyPr/>
            <a:lstStyle/>
            <a:p>
              <a:endParaRPr lang="sv-SE" sz="1350"/>
            </a:p>
          </p:txBody>
        </p:sp>
        <p:sp>
          <p:nvSpPr>
            <p:cNvPr id="11" name="Freeform 81"/>
            <p:cNvSpPr>
              <a:spLocks/>
            </p:cNvSpPr>
            <p:nvPr/>
          </p:nvSpPr>
          <p:spPr bwMode="auto">
            <a:xfrm>
              <a:off x="3845" y="3033"/>
              <a:ext cx="18" cy="74"/>
            </a:xfrm>
            <a:custGeom>
              <a:avLst/>
              <a:gdLst>
                <a:gd name="T0" fmla="*/ 18 w 18"/>
                <a:gd name="T1" fmla="*/ 74 h 74"/>
                <a:gd name="T2" fmla="*/ 18 w 18"/>
                <a:gd name="T3" fmla="*/ 5 h 74"/>
                <a:gd name="T4" fmla="*/ 0 w 18"/>
                <a:gd name="T5" fmla="*/ 0 h 74"/>
                <a:gd name="T6" fmla="*/ 0 w 18"/>
                <a:gd name="T7" fmla="*/ 69 h 74"/>
                <a:gd name="T8" fmla="*/ 18 w 18"/>
                <a:gd name="T9" fmla="*/ 74 h 74"/>
                <a:gd name="T10" fmla="*/ 0 60000 65536"/>
                <a:gd name="T11" fmla="*/ 0 60000 65536"/>
                <a:gd name="T12" fmla="*/ 0 60000 65536"/>
                <a:gd name="T13" fmla="*/ 0 60000 65536"/>
                <a:gd name="T14" fmla="*/ 0 60000 65536"/>
                <a:gd name="T15" fmla="*/ 0 w 18"/>
                <a:gd name="T16" fmla="*/ 0 h 74"/>
                <a:gd name="T17" fmla="*/ 18 w 18"/>
                <a:gd name="T18" fmla="*/ 74 h 74"/>
              </a:gdLst>
              <a:ahLst/>
              <a:cxnLst>
                <a:cxn ang="T10">
                  <a:pos x="T0" y="T1"/>
                </a:cxn>
                <a:cxn ang="T11">
                  <a:pos x="T2" y="T3"/>
                </a:cxn>
                <a:cxn ang="T12">
                  <a:pos x="T4" y="T5"/>
                </a:cxn>
                <a:cxn ang="T13">
                  <a:pos x="T6" y="T7"/>
                </a:cxn>
                <a:cxn ang="T14">
                  <a:pos x="T8" y="T9"/>
                </a:cxn>
              </a:cxnLst>
              <a:rect l="T15" t="T16" r="T17" b="T18"/>
              <a:pathLst>
                <a:path w="18" h="74">
                  <a:moveTo>
                    <a:pt x="18" y="74"/>
                  </a:moveTo>
                  <a:lnTo>
                    <a:pt x="18" y="5"/>
                  </a:lnTo>
                  <a:lnTo>
                    <a:pt x="0" y="0"/>
                  </a:lnTo>
                  <a:lnTo>
                    <a:pt x="0" y="69"/>
                  </a:lnTo>
                  <a:lnTo>
                    <a:pt x="18" y="74"/>
                  </a:lnTo>
                  <a:close/>
                </a:path>
              </a:pathLst>
            </a:custGeom>
            <a:solidFill>
              <a:srgbClr val="FFFFFF"/>
            </a:solidFill>
            <a:ln w="9525">
              <a:noFill/>
              <a:round/>
              <a:headEnd/>
              <a:tailEnd/>
            </a:ln>
          </p:spPr>
          <p:txBody>
            <a:bodyPr/>
            <a:lstStyle/>
            <a:p>
              <a:endParaRPr lang="sv-SE" sz="1350"/>
            </a:p>
          </p:txBody>
        </p:sp>
        <p:sp>
          <p:nvSpPr>
            <p:cNvPr id="12" name="Freeform 82"/>
            <p:cNvSpPr>
              <a:spLocks/>
            </p:cNvSpPr>
            <p:nvPr/>
          </p:nvSpPr>
          <p:spPr bwMode="auto">
            <a:xfrm>
              <a:off x="3845" y="2912"/>
              <a:ext cx="18" cy="61"/>
            </a:xfrm>
            <a:custGeom>
              <a:avLst/>
              <a:gdLst>
                <a:gd name="T0" fmla="*/ 18 w 18"/>
                <a:gd name="T1" fmla="*/ 61 h 61"/>
                <a:gd name="T2" fmla="*/ 18 w 18"/>
                <a:gd name="T3" fmla="*/ 4 h 61"/>
                <a:gd name="T4" fmla="*/ 0 w 18"/>
                <a:gd name="T5" fmla="*/ 0 h 61"/>
                <a:gd name="T6" fmla="*/ 0 w 18"/>
                <a:gd name="T7" fmla="*/ 58 h 61"/>
                <a:gd name="T8" fmla="*/ 5 w 18"/>
                <a:gd name="T9" fmla="*/ 59 h 61"/>
                <a:gd name="T10" fmla="*/ 10 w 18"/>
                <a:gd name="T11" fmla="*/ 59 h 61"/>
                <a:gd name="T12" fmla="*/ 16 w 18"/>
                <a:gd name="T13" fmla="*/ 61 h 61"/>
                <a:gd name="T14" fmla="*/ 18 w 18"/>
                <a:gd name="T15" fmla="*/ 61 h 6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61"/>
                <a:gd name="T26" fmla="*/ 18 w 18"/>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61">
                  <a:moveTo>
                    <a:pt x="18" y="61"/>
                  </a:moveTo>
                  <a:lnTo>
                    <a:pt x="18" y="4"/>
                  </a:lnTo>
                  <a:lnTo>
                    <a:pt x="0" y="0"/>
                  </a:lnTo>
                  <a:lnTo>
                    <a:pt x="0" y="58"/>
                  </a:lnTo>
                  <a:lnTo>
                    <a:pt x="5" y="59"/>
                  </a:lnTo>
                  <a:lnTo>
                    <a:pt x="10" y="59"/>
                  </a:lnTo>
                  <a:lnTo>
                    <a:pt x="16" y="61"/>
                  </a:lnTo>
                  <a:lnTo>
                    <a:pt x="18" y="61"/>
                  </a:lnTo>
                  <a:close/>
                </a:path>
              </a:pathLst>
            </a:custGeom>
            <a:solidFill>
              <a:srgbClr val="FFFFFF"/>
            </a:solidFill>
            <a:ln w="9525">
              <a:noFill/>
              <a:round/>
              <a:headEnd/>
              <a:tailEnd/>
            </a:ln>
          </p:spPr>
          <p:txBody>
            <a:bodyPr/>
            <a:lstStyle/>
            <a:p>
              <a:endParaRPr lang="sv-SE" sz="1350"/>
            </a:p>
          </p:txBody>
        </p:sp>
        <p:sp>
          <p:nvSpPr>
            <p:cNvPr id="13" name="Freeform 83"/>
            <p:cNvSpPr>
              <a:spLocks/>
            </p:cNvSpPr>
            <p:nvPr/>
          </p:nvSpPr>
          <p:spPr bwMode="auto">
            <a:xfrm>
              <a:off x="3845" y="3831"/>
              <a:ext cx="21" cy="57"/>
            </a:xfrm>
            <a:custGeom>
              <a:avLst/>
              <a:gdLst>
                <a:gd name="T0" fmla="*/ 21 w 21"/>
                <a:gd name="T1" fmla="*/ 7 h 57"/>
                <a:gd name="T2" fmla="*/ 21 w 21"/>
                <a:gd name="T3" fmla="*/ 57 h 57"/>
                <a:gd name="T4" fmla="*/ 0 w 21"/>
                <a:gd name="T5" fmla="*/ 49 h 57"/>
                <a:gd name="T6" fmla="*/ 0 w 21"/>
                <a:gd name="T7" fmla="*/ 0 h 57"/>
                <a:gd name="T8" fmla="*/ 21 w 21"/>
                <a:gd name="T9" fmla="*/ 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21" y="7"/>
                  </a:moveTo>
                  <a:lnTo>
                    <a:pt x="21" y="57"/>
                  </a:lnTo>
                  <a:lnTo>
                    <a:pt x="0" y="49"/>
                  </a:lnTo>
                  <a:lnTo>
                    <a:pt x="0" y="0"/>
                  </a:lnTo>
                  <a:lnTo>
                    <a:pt x="21" y="7"/>
                  </a:lnTo>
                  <a:close/>
                </a:path>
              </a:pathLst>
            </a:custGeom>
            <a:solidFill>
              <a:srgbClr val="FFFFFF"/>
            </a:solidFill>
            <a:ln w="9525">
              <a:noFill/>
              <a:round/>
              <a:headEnd/>
              <a:tailEnd/>
            </a:ln>
          </p:spPr>
          <p:txBody>
            <a:bodyPr/>
            <a:lstStyle/>
            <a:p>
              <a:endParaRPr lang="sv-SE" sz="1350"/>
            </a:p>
          </p:txBody>
        </p:sp>
        <p:sp>
          <p:nvSpPr>
            <p:cNvPr id="14" name="Freeform 84"/>
            <p:cNvSpPr>
              <a:spLocks/>
            </p:cNvSpPr>
            <p:nvPr/>
          </p:nvSpPr>
          <p:spPr bwMode="auto">
            <a:xfrm>
              <a:off x="3845" y="3717"/>
              <a:ext cx="21" cy="65"/>
            </a:xfrm>
            <a:custGeom>
              <a:avLst/>
              <a:gdLst>
                <a:gd name="T0" fmla="*/ 21 w 21"/>
                <a:gd name="T1" fmla="*/ 65 h 65"/>
                <a:gd name="T2" fmla="*/ 21 w 21"/>
                <a:gd name="T3" fmla="*/ 8 h 65"/>
                <a:gd name="T4" fmla="*/ 0 w 21"/>
                <a:gd name="T5" fmla="*/ 0 h 65"/>
                <a:gd name="T6" fmla="*/ 0 w 21"/>
                <a:gd name="T7" fmla="*/ 57 h 65"/>
                <a:gd name="T8" fmla="*/ 21 w 21"/>
                <a:gd name="T9" fmla="*/ 65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21" y="65"/>
                  </a:moveTo>
                  <a:lnTo>
                    <a:pt x="21" y="8"/>
                  </a:lnTo>
                  <a:lnTo>
                    <a:pt x="0" y="0"/>
                  </a:lnTo>
                  <a:lnTo>
                    <a:pt x="0" y="57"/>
                  </a:lnTo>
                  <a:lnTo>
                    <a:pt x="21" y="65"/>
                  </a:lnTo>
                  <a:close/>
                </a:path>
              </a:pathLst>
            </a:custGeom>
            <a:solidFill>
              <a:srgbClr val="FFFFFF"/>
            </a:solidFill>
            <a:ln w="9525">
              <a:noFill/>
              <a:round/>
              <a:headEnd/>
              <a:tailEnd/>
            </a:ln>
          </p:spPr>
          <p:txBody>
            <a:bodyPr/>
            <a:lstStyle/>
            <a:p>
              <a:endParaRPr lang="sv-SE" sz="1350"/>
            </a:p>
          </p:txBody>
        </p:sp>
        <p:sp>
          <p:nvSpPr>
            <p:cNvPr id="15" name="Freeform 85"/>
            <p:cNvSpPr>
              <a:spLocks/>
            </p:cNvSpPr>
            <p:nvPr/>
          </p:nvSpPr>
          <p:spPr bwMode="auto">
            <a:xfrm>
              <a:off x="3994" y="2932"/>
              <a:ext cx="142" cy="60"/>
            </a:xfrm>
            <a:custGeom>
              <a:avLst/>
              <a:gdLst>
                <a:gd name="T0" fmla="*/ 139 w 142"/>
                <a:gd name="T1" fmla="*/ 59 h 60"/>
                <a:gd name="T2" fmla="*/ 119 w 142"/>
                <a:gd name="T3" fmla="*/ 59 h 60"/>
                <a:gd name="T4" fmla="*/ 100 w 142"/>
                <a:gd name="T5" fmla="*/ 60 h 60"/>
                <a:gd name="T6" fmla="*/ 82 w 142"/>
                <a:gd name="T7" fmla="*/ 60 h 60"/>
                <a:gd name="T8" fmla="*/ 64 w 142"/>
                <a:gd name="T9" fmla="*/ 60 h 60"/>
                <a:gd name="T10" fmla="*/ 47 w 142"/>
                <a:gd name="T11" fmla="*/ 59 h 60"/>
                <a:gd name="T12" fmla="*/ 29 w 142"/>
                <a:gd name="T13" fmla="*/ 59 h 60"/>
                <a:gd name="T14" fmla="*/ 15 w 142"/>
                <a:gd name="T15" fmla="*/ 59 h 60"/>
                <a:gd name="T16" fmla="*/ 0 w 142"/>
                <a:gd name="T17" fmla="*/ 57 h 60"/>
                <a:gd name="T18" fmla="*/ 2 w 142"/>
                <a:gd name="T19" fmla="*/ 0 h 60"/>
                <a:gd name="T20" fmla="*/ 20 w 142"/>
                <a:gd name="T21" fmla="*/ 0 h 60"/>
                <a:gd name="T22" fmla="*/ 38 w 142"/>
                <a:gd name="T23" fmla="*/ 2 h 60"/>
                <a:gd name="T24" fmla="*/ 54 w 142"/>
                <a:gd name="T25" fmla="*/ 2 h 60"/>
                <a:gd name="T26" fmla="*/ 72 w 142"/>
                <a:gd name="T27" fmla="*/ 2 h 60"/>
                <a:gd name="T28" fmla="*/ 90 w 142"/>
                <a:gd name="T29" fmla="*/ 2 h 60"/>
                <a:gd name="T30" fmla="*/ 106 w 142"/>
                <a:gd name="T31" fmla="*/ 2 h 60"/>
                <a:gd name="T32" fmla="*/ 124 w 142"/>
                <a:gd name="T33" fmla="*/ 2 h 60"/>
                <a:gd name="T34" fmla="*/ 142 w 142"/>
                <a:gd name="T35" fmla="*/ 2 h 60"/>
                <a:gd name="T36" fmla="*/ 139 w 142"/>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60"/>
                <a:gd name="T59" fmla="*/ 142 w 142"/>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60">
                  <a:moveTo>
                    <a:pt x="139" y="59"/>
                  </a:moveTo>
                  <a:lnTo>
                    <a:pt x="119" y="59"/>
                  </a:lnTo>
                  <a:lnTo>
                    <a:pt x="100" y="60"/>
                  </a:lnTo>
                  <a:lnTo>
                    <a:pt x="82" y="60"/>
                  </a:lnTo>
                  <a:lnTo>
                    <a:pt x="64" y="60"/>
                  </a:lnTo>
                  <a:lnTo>
                    <a:pt x="47" y="59"/>
                  </a:lnTo>
                  <a:lnTo>
                    <a:pt x="29" y="59"/>
                  </a:lnTo>
                  <a:lnTo>
                    <a:pt x="15" y="59"/>
                  </a:lnTo>
                  <a:lnTo>
                    <a:pt x="0" y="57"/>
                  </a:lnTo>
                  <a:lnTo>
                    <a:pt x="2" y="0"/>
                  </a:lnTo>
                  <a:lnTo>
                    <a:pt x="20" y="0"/>
                  </a:lnTo>
                  <a:lnTo>
                    <a:pt x="38" y="2"/>
                  </a:lnTo>
                  <a:lnTo>
                    <a:pt x="54" y="2"/>
                  </a:lnTo>
                  <a:lnTo>
                    <a:pt x="72" y="2"/>
                  </a:lnTo>
                  <a:lnTo>
                    <a:pt x="90" y="2"/>
                  </a:lnTo>
                  <a:lnTo>
                    <a:pt x="106" y="2"/>
                  </a:lnTo>
                  <a:lnTo>
                    <a:pt x="124" y="2"/>
                  </a:lnTo>
                  <a:lnTo>
                    <a:pt x="142" y="2"/>
                  </a:lnTo>
                  <a:lnTo>
                    <a:pt x="139" y="59"/>
                  </a:lnTo>
                  <a:close/>
                </a:path>
              </a:pathLst>
            </a:custGeom>
            <a:solidFill>
              <a:srgbClr val="FFFFFF"/>
            </a:solidFill>
            <a:ln w="9525">
              <a:noFill/>
              <a:round/>
              <a:headEnd/>
              <a:tailEnd/>
            </a:ln>
          </p:spPr>
          <p:txBody>
            <a:bodyPr/>
            <a:lstStyle/>
            <a:p>
              <a:endParaRPr lang="sv-SE" sz="1350"/>
            </a:p>
          </p:txBody>
        </p:sp>
        <p:sp>
          <p:nvSpPr>
            <p:cNvPr id="16" name="Freeform 86"/>
            <p:cNvSpPr>
              <a:spLocks/>
            </p:cNvSpPr>
            <p:nvPr/>
          </p:nvSpPr>
          <p:spPr bwMode="auto">
            <a:xfrm>
              <a:off x="3992" y="3056"/>
              <a:ext cx="141" cy="66"/>
            </a:xfrm>
            <a:custGeom>
              <a:avLst/>
              <a:gdLst>
                <a:gd name="T0" fmla="*/ 2 w 141"/>
                <a:gd name="T1" fmla="*/ 0 h 66"/>
                <a:gd name="T2" fmla="*/ 0 w 141"/>
                <a:gd name="T3" fmla="*/ 66 h 66"/>
                <a:gd name="T4" fmla="*/ 18 w 141"/>
                <a:gd name="T5" fmla="*/ 66 h 66"/>
                <a:gd name="T6" fmla="*/ 36 w 141"/>
                <a:gd name="T7" fmla="*/ 66 h 66"/>
                <a:gd name="T8" fmla="*/ 54 w 141"/>
                <a:gd name="T9" fmla="*/ 66 h 66"/>
                <a:gd name="T10" fmla="*/ 74 w 141"/>
                <a:gd name="T11" fmla="*/ 66 h 66"/>
                <a:gd name="T12" fmla="*/ 92 w 141"/>
                <a:gd name="T13" fmla="*/ 66 h 66"/>
                <a:gd name="T14" fmla="*/ 110 w 141"/>
                <a:gd name="T15" fmla="*/ 66 h 66"/>
                <a:gd name="T16" fmla="*/ 126 w 141"/>
                <a:gd name="T17" fmla="*/ 66 h 66"/>
                <a:gd name="T18" fmla="*/ 139 w 141"/>
                <a:gd name="T19" fmla="*/ 66 h 66"/>
                <a:gd name="T20" fmla="*/ 141 w 141"/>
                <a:gd name="T21" fmla="*/ 2 h 66"/>
                <a:gd name="T22" fmla="*/ 125 w 141"/>
                <a:gd name="T23" fmla="*/ 2 h 66"/>
                <a:gd name="T24" fmla="*/ 108 w 141"/>
                <a:gd name="T25" fmla="*/ 2 h 66"/>
                <a:gd name="T26" fmla="*/ 89 w 141"/>
                <a:gd name="T27" fmla="*/ 2 h 66"/>
                <a:gd name="T28" fmla="*/ 69 w 141"/>
                <a:gd name="T29" fmla="*/ 2 h 66"/>
                <a:gd name="T30" fmla="*/ 49 w 141"/>
                <a:gd name="T31" fmla="*/ 2 h 66"/>
                <a:gd name="T32" fmla="*/ 31 w 141"/>
                <a:gd name="T33" fmla="*/ 2 h 66"/>
                <a:gd name="T34" fmla="*/ 15 w 141"/>
                <a:gd name="T35" fmla="*/ 0 h 66"/>
                <a:gd name="T36" fmla="*/ 2 w 141"/>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66"/>
                <a:gd name="T59" fmla="*/ 141 w 141"/>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66">
                  <a:moveTo>
                    <a:pt x="2" y="0"/>
                  </a:moveTo>
                  <a:lnTo>
                    <a:pt x="0" y="66"/>
                  </a:lnTo>
                  <a:lnTo>
                    <a:pt x="18" y="66"/>
                  </a:lnTo>
                  <a:lnTo>
                    <a:pt x="36" y="66"/>
                  </a:lnTo>
                  <a:lnTo>
                    <a:pt x="54" y="66"/>
                  </a:lnTo>
                  <a:lnTo>
                    <a:pt x="74" y="66"/>
                  </a:lnTo>
                  <a:lnTo>
                    <a:pt x="92" y="66"/>
                  </a:lnTo>
                  <a:lnTo>
                    <a:pt x="110" y="66"/>
                  </a:lnTo>
                  <a:lnTo>
                    <a:pt x="126" y="66"/>
                  </a:lnTo>
                  <a:lnTo>
                    <a:pt x="139" y="66"/>
                  </a:lnTo>
                  <a:lnTo>
                    <a:pt x="141" y="2"/>
                  </a:lnTo>
                  <a:lnTo>
                    <a:pt x="125" y="2"/>
                  </a:lnTo>
                  <a:lnTo>
                    <a:pt x="108" y="2"/>
                  </a:lnTo>
                  <a:lnTo>
                    <a:pt x="89" y="2"/>
                  </a:lnTo>
                  <a:lnTo>
                    <a:pt x="69" y="2"/>
                  </a:lnTo>
                  <a:lnTo>
                    <a:pt x="49" y="2"/>
                  </a:lnTo>
                  <a:lnTo>
                    <a:pt x="31" y="2"/>
                  </a:lnTo>
                  <a:lnTo>
                    <a:pt x="15" y="0"/>
                  </a:lnTo>
                  <a:lnTo>
                    <a:pt x="2" y="0"/>
                  </a:lnTo>
                  <a:close/>
                </a:path>
              </a:pathLst>
            </a:custGeom>
            <a:solidFill>
              <a:srgbClr val="FFFFFF"/>
            </a:solidFill>
            <a:ln w="9525">
              <a:noFill/>
              <a:round/>
              <a:headEnd/>
              <a:tailEnd/>
            </a:ln>
          </p:spPr>
          <p:txBody>
            <a:bodyPr/>
            <a:lstStyle/>
            <a:p>
              <a:endParaRPr lang="sv-SE" sz="1350"/>
            </a:p>
          </p:txBody>
        </p:sp>
        <p:sp>
          <p:nvSpPr>
            <p:cNvPr id="17" name="Freeform 87"/>
            <p:cNvSpPr>
              <a:spLocks/>
            </p:cNvSpPr>
            <p:nvPr/>
          </p:nvSpPr>
          <p:spPr bwMode="auto">
            <a:xfrm>
              <a:off x="3984" y="3189"/>
              <a:ext cx="146" cy="520"/>
            </a:xfrm>
            <a:custGeom>
              <a:avLst/>
              <a:gdLst>
                <a:gd name="T0" fmla="*/ 8 w 146"/>
                <a:gd name="T1" fmla="*/ 0 h 520"/>
                <a:gd name="T2" fmla="*/ 0 w 146"/>
                <a:gd name="T3" fmla="*/ 510 h 520"/>
                <a:gd name="T4" fmla="*/ 17 w 146"/>
                <a:gd name="T5" fmla="*/ 511 h 520"/>
                <a:gd name="T6" fmla="*/ 33 w 146"/>
                <a:gd name="T7" fmla="*/ 515 h 520"/>
                <a:gd name="T8" fmla="*/ 49 w 146"/>
                <a:gd name="T9" fmla="*/ 516 h 520"/>
                <a:gd name="T10" fmla="*/ 67 w 146"/>
                <a:gd name="T11" fmla="*/ 518 h 520"/>
                <a:gd name="T12" fmla="*/ 84 w 146"/>
                <a:gd name="T13" fmla="*/ 520 h 520"/>
                <a:gd name="T14" fmla="*/ 102 w 146"/>
                <a:gd name="T15" fmla="*/ 520 h 520"/>
                <a:gd name="T16" fmla="*/ 120 w 146"/>
                <a:gd name="T17" fmla="*/ 520 h 520"/>
                <a:gd name="T18" fmla="*/ 138 w 146"/>
                <a:gd name="T19" fmla="*/ 518 h 520"/>
                <a:gd name="T20" fmla="*/ 146 w 146"/>
                <a:gd name="T21" fmla="*/ 0 h 520"/>
                <a:gd name="T22" fmla="*/ 134 w 146"/>
                <a:gd name="T23" fmla="*/ 0 h 520"/>
                <a:gd name="T24" fmla="*/ 120 w 146"/>
                <a:gd name="T25" fmla="*/ 1 h 520"/>
                <a:gd name="T26" fmla="*/ 102 w 146"/>
                <a:gd name="T27" fmla="*/ 1 h 520"/>
                <a:gd name="T28" fmla="*/ 82 w 146"/>
                <a:gd name="T29" fmla="*/ 1 h 520"/>
                <a:gd name="T30" fmla="*/ 61 w 146"/>
                <a:gd name="T31" fmla="*/ 1 h 520"/>
                <a:gd name="T32" fmla="*/ 41 w 146"/>
                <a:gd name="T33" fmla="*/ 1 h 520"/>
                <a:gd name="T34" fmla="*/ 23 w 146"/>
                <a:gd name="T35" fmla="*/ 0 h 520"/>
                <a:gd name="T36" fmla="*/ 8 w 146"/>
                <a:gd name="T37" fmla="*/ 0 h 5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520"/>
                <a:gd name="T59" fmla="*/ 146 w 146"/>
                <a:gd name="T60" fmla="*/ 520 h 5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520">
                  <a:moveTo>
                    <a:pt x="8" y="0"/>
                  </a:moveTo>
                  <a:lnTo>
                    <a:pt x="0" y="510"/>
                  </a:lnTo>
                  <a:lnTo>
                    <a:pt x="17" y="511"/>
                  </a:lnTo>
                  <a:lnTo>
                    <a:pt x="33" y="515"/>
                  </a:lnTo>
                  <a:lnTo>
                    <a:pt x="49" y="516"/>
                  </a:lnTo>
                  <a:lnTo>
                    <a:pt x="67" y="518"/>
                  </a:lnTo>
                  <a:lnTo>
                    <a:pt x="84" y="520"/>
                  </a:lnTo>
                  <a:lnTo>
                    <a:pt x="102" y="520"/>
                  </a:lnTo>
                  <a:lnTo>
                    <a:pt x="120" y="520"/>
                  </a:lnTo>
                  <a:lnTo>
                    <a:pt x="138" y="518"/>
                  </a:lnTo>
                  <a:lnTo>
                    <a:pt x="146" y="0"/>
                  </a:lnTo>
                  <a:lnTo>
                    <a:pt x="134" y="0"/>
                  </a:lnTo>
                  <a:lnTo>
                    <a:pt x="120" y="1"/>
                  </a:lnTo>
                  <a:lnTo>
                    <a:pt x="102" y="1"/>
                  </a:lnTo>
                  <a:lnTo>
                    <a:pt x="82" y="1"/>
                  </a:lnTo>
                  <a:lnTo>
                    <a:pt x="61" y="1"/>
                  </a:lnTo>
                  <a:lnTo>
                    <a:pt x="41" y="1"/>
                  </a:lnTo>
                  <a:lnTo>
                    <a:pt x="23" y="0"/>
                  </a:lnTo>
                  <a:lnTo>
                    <a:pt x="8" y="0"/>
                  </a:lnTo>
                  <a:close/>
                </a:path>
              </a:pathLst>
            </a:custGeom>
            <a:solidFill>
              <a:srgbClr val="FFFFFF"/>
            </a:solidFill>
            <a:ln w="9525">
              <a:noFill/>
              <a:round/>
              <a:headEnd/>
              <a:tailEnd/>
            </a:ln>
          </p:spPr>
          <p:txBody>
            <a:bodyPr/>
            <a:lstStyle/>
            <a:p>
              <a:endParaRPr lang="sv-SE" sz="1350"/>
            </a:p>
          </p:txBody>
        </p:sp>
        <p:sp>
          <p:nvSpPr>
            <p:cNvPr id="18" name="Freeform 88"/>
            <p:cNvSpPr>
              <a:spLocks/>
            </p:cNvSpPr>
            <p:nvPr/>
          </p:nvSpPr>
          <p:spPr bwMode="auto">
            <a:xfrm>
              <a:off x="3983" y="3758"/>
              <a:ext cx="137" cy="68"/>
            </a:xfrm>
            <a:custGeom>
              <a:avLst/>
              <a:gdLst>
                <a:gd name="T0" fmla="*/ 1 w 137"/>
                <a:gd name="T1" fmla="*/ 0 h 68"/>
                <a:gd name="T2" fmla="*/ 0 w 137"/>
                <a:gd name="T3" fmla="*/ 57 h 68"/>
                <a:gd name="T4" fmla="*/ 11 w 137"/>
                <a:gd name="T5" fmla="*/ 58 h 68"/>
                <a:gd name="T6" fmla="*/ 26 w 137"/>
                <a:gd name="T7" fmla="*/ 62 h 68"/>
                <a:gd name="T8" fmla="*/ 40 w 137"/>
                <a:gd name="T9" fmla="*/ 63 h 68"/>
                <a:gd name="T10" fmla="*/ 58 w 137"/>
                <a:gd name="T11" fmla="*/ 67 h 68"/>
                <a:gd name="T12" fmla="*/ 78 w 137"/>
                <a:gd name="T13" fmla="*/ 68 h 68"/>
                <a:gd name="T14" fmla="*/ 98 w 137"/>
                <a:gd name="T15" fmla="*/ 68 h 68"/>
                <a:gd name="T16" fmla="*/ 116 w 137"/>
                <a:gd name="T17" fmla="*/ 68 h 68"/>
                <a:gd name="T18" fmla="*/ 135 w 137"/>
                <a:gd name="T19" fmla="*/ 65 h 68"/>
                <a:gd name="T20" fmla="*/ 137 w 137"/>
                <a:gd name="T21" fmla="*/ 8 h 68"/>
                <a:gd name="T22" fmla="*/ 122 w 137"/>
                <a:gd name="T23" fmla="*/ 8 h 68"/>
                <a:gd name="T24" fmla="*/ 107 w 137"/>
                <a:gd name="T25" fmla="*/ 8 h 68"/>
                <a:gd name="T26" fmla="*/ 91 w 137"/>
                <a:gd name="T27" fmla="*/ 8 h 68"/>
                <a:gd name="T28" fmla="*/ 73 w 137"/>
                <a:gd name="T29" fmla="*/ 8 h 68"/>
                <a:gd name="T30" fmla="*/ 55 w 137"/>
                <a:gd name="T31" fmla="*/ 6 h 68"/>
                <a:gd name="T32" fmla="*/ 37 w 137"/>
                <a:gd name="T33" fmla="*/ 5 h 68"/>
                <a:gd name="T34" fmla="*/ 19 w 137"/>
                <a:gd name="T35" fmla="*/ 3 h 68"/>
                <a:gd name="T36" fmla="*/ 1 w 137"/>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68"/>
                <a:gd name="T59" fmla="*/ 137 w 137"/>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68">
                  <a:moveTo>
                    <a:pt x="1" y="0"/>
                  </a:moveTo>
                  <a:lnTo>
                    <a:pt x="0" y="57"/>
                  </a:lnTo>
                  <a:lnTo>
                    <a:pt x="11" y="58"/>
                  </a:lnTo>
                  <a:lnTo>
                    <a:pt x="26" y="62"/>
                  </a:lnTo>
                  <a:lnTo>
                    <a:pt x="40" y="63"/>
                  </a:lnTo>
                  <a:lnTo>
                    <a:pt x="58" y="67"/>
                  </a:lnTo>
                  <a:lnTo>
                    <a:pt x="78" y="68"/>
                  </a:lnTo>
                  <a:lnTo>
                    <a:pt x="98" y="68"/>
                  </a:lnTo>
                  <a:lnTo>
                    <a:pt x="116" y="68"/>
                  </a:lnTo>
                  <a:lnTo>
                    <a:pt x="135" y="65"/>
                  </a:lnTo>
                  <a:lnTo>
                    <a:pt x="137" y="8"/>
                  </a:lnTo>
                  <a:lnTo>
                    <a:pt x="122" y="8"/>
                  </a:lnTo>
                  <a:lnTo>
                    <a:pt x="107" y="8"/>
                  </a:lnTo>
                  <a:lnTo>
                    <a:pt x="91" y="8"/>
                  </a:lnTo>
                  <a:lnTo>
                    <a:pt x="73" y="8"/>
                  </a:lnTo>
                  <a:lnTo>
                    <a:pt x="55" y="6"/>
                  </a:lnTo>
                  <a:lnTo>
                    <a:pt x="37" y="5"/>
                  </a:lnTo>
                  <a:lnTo>
                    <a:pt x="19" y="3"/>
                  </a:lnTo>
                  <a:lnTo>
                    <a:pt x="1" y="0"/>
                  </a:lnTo>
                  <a:close/>
                </a:path>
              </a:pathLst>
            </a:custGeom>
            <a:solidFill>
              <a:srgbClr val="FFFFFF"/>
            </a:solidFill>
            <a:ln w="9525">
              <a:noFill/>
              <a:round/>
              <a:headEnd/>
              <a:tailEnd/>
            </a:ln>
          </p:spPr>
          <p:txBody>
            <a:bodyPr/>
            <a:lstStyle/>
            <a:p>
              <a:endParaRPr lang="sv-SE" sz="1350"/>
            </a:p>
          </p:txBody>
        </p:sp>
        <p:sp>
          <p:nvSpPr>
            <p:cNvPr id="19" name="Freeform 89"/>
            <p:cNvSpPr>
              <a:spLocks/>
            </p:cNvSpPr>
            <p:nvPr/>
          </p:nvSpPr>
          <p:spPr bwMode="auto">
            <a:xfrm>
              <a:off x="3981" y="3872"/>
              <a:ext cx="137" cy="67"/>
            </a:xfrm>
            <a:custGeom>
              <a:avLst/>
              <a:gdLst>
                <a:gd name="T0" fmla="*/ 0 w 137"/>
                <a:gd name="T1" fmla="*/ 52 h 67"/>
                <a:gd name="T2" fmla="*/ 2 w 137"/>
                <a:gd name="T3" fmla="*/ 0 h 67"/>
                <a:gd name="T4" fmla="*/ 20 w 137"/>
                <a:gd name="T5" fmla="*/ 3 h 67"/>
                <a:gd name="T6" fmla="*/ 36 w 137"/>
                <a:gd name="T7" fmla="*/ 5 h 67"/>
                <a:gd name="T8" fmla="*/ 54 w 137"/>
                <a:gd name="T9" fmla="*/ 8 h 67"/>
                <a:gd name="T10" fmla="*/ 72 w 137"/>
                <a:gd name="T11" fmla="*/ 10 h 67"/>
                <a:gd name="T12" fmla="*/ 88 w 137"/>
                <a:gd name="T13" fmla="*/ 11 h 67"/>
                <a:gd name="T14" fmla="*/ 105 w 137"/>
                <a:gd name="T15" fmla="*/ 11 h 67"/>
                <a:gd name="T16" fmla="*/ 121 w 137"/>
                <a:gd name="T17" fmla="*/ 11 h 67"/>
                <a:gd name="T18" fmla="*/ 137 w 137"/>
                <a:gd name="T19" fmla="*/ 10 h 67"/>
                <a:gd name="T20" fmla="*/ 136 w 137"/>
                <a:gd name="T21" fmla="*/ 67 h 67"/>
                <a:gd name="T22" fmla="*/ 119 w 137"/>
                <a:gd name="T23" fmla="*/ 67 h 67"/>
                <a:gd name="T24" fmla="*/ 101 w 137"/>
                <a:gd name="T25" fmla="*/ 65 h 67"/>
                <a:gd name="T26" fmla="*/ 83 w 137"/>
                <a:gd name="T27" fmla="*/ 65 h 67"/>
                <a:gd name="T28" fmla="*/ 67 w 137"/>
                <a:gd name="T29" fmla="*/ 64 h 67"/>
                <a:gd name="T30" fmla="*/ 49 w 137"/>
                <a:gd name="T31" fmla="*/ 62 h 67"/>
                <a:gd name="T32" fmla="*/ 33 w 137"/>
                <a:gd name="T33" fmla="*/ 59 h 67"/>
                <a:gd name="T34" fmla="*/ 16 w 137"/>
                <a:gd name="T35" fmla="*/ 56 h 67"/>
                <a:gd name="T36" fmla="*/ 0 w 137"/>
                <a:gd name="T37" fmla="*/ 52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67"/>
                <a:gd name="T59" fmla="*/ 137 w 137"/>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67">
                  <a:moveTo>
                    <a:pt x="0" y="52"/>
                  </a:moveTo>
                  <a:lnTo>
                    <a:pt x="2" y="0"/>
                  </a:lnTo>
                  <a:lnTo>
                    <a:pt x="20" y="3"/>
                  </a:lnTo>
                  <a:lnTo>
                    <a:pt x="36" y="5"/>
                  </a:lnTo>
                  <a:lnTo>
                    <a:pt x="54" y="8"/>
                  </a:lnTo>
                  <a:lnTo>
                    <a:pt x="72" y="10"/>
                  </a:lnTo>
                  <a:lnTo>
                    <a:pt x="88" y="11"/>
                  </a:lnTo>
                  <a:lnTo>
                    <a:pt x="105" y="11"/>
                  </a:lnTo>
                  <a:lnTo>
                    <a:pt x="121" y="11"/>
                  </a:lnTo>
                  <a:lnTo>
                    <a:pt x="137" y="10"/>
                  </a:lnTo>
                  <a:lnTo>
                    <a:pt x="136" y="67"/>
                  </a:lnTo>
                  <a:lnTo>
                    <a:pt x="119" y="67"/>
                  </a:lnTo>
                  <a:lnTo>
                    <a:pt x="101" y="65"/>
                  </a:lnTo>
                  <a:lnTo>
                    <a:pt x="83" y="65"/>
                  </a:lnTo>
                  <a:lnTo>
                    <a:pt x="67" y="64"/>
                  </a:lnTo>
                  <a:lnTo>
                    <a:pt x="49" y="62"/>
                  </a:lnTo>
                  <a:lnTo>
                    <a:pt x="33" y="59"/>
                  </a:lnTo>
                  <a:lnTo>
                    <a:pt x="16" y="56"/>
                  </a:lnTo>
                  <a:lnTo>
                    <a:pt x="0" y="52"/>
                  </a:lnTo>
                  <a:close/>
                </a:path>
              </a:pathLst>
            </a:custGeom>
            <a:solidFill>
              <a:srgbClr val="FFFFFF"/>
            </a:solidFill>
            <a:ln w="9525">
              <a:noFill/>
              <a:round/>
              <a:headEnd/>
              <a:tailEnd/>
            </a:ln>
          </p:spPr>
          <p:txBody>
            <a:bodyPr/>
            <a:lstStyle/>
            <a:p>
              <a:endParaRPr lang="sv-SE" sz="1350"/>
            </a:p>
          </p:txBody>
        </p:sp>
        <p:sp>
          <p:nvSpPr>
            <p:cNvPr id="20" name="Freeform 90"/>
            <p:cNvSpPr>
              <a:spLocks/>
            </p:cNvSpPr>
            <p:nvPr/>
          </p:nvSpPr>
          <p:spPr bwMode="auto">
            <a:xfrm>
              <a:off x="4313" y="2894"/>
              <a:ext cx="70" cy="77"/>
            </a:xfrm>
            <a:custGeom>
              <a:avLst/>
              <a:gdLst>
                <a:gd name="T0" fmla="*/ 70 w 70"/>
                <a:gd name="T1" fmla="*/ 59 h 77"/>
                <a:gd name="T2" fmla="*/ 62 w 70"/>
                <a:gd name="T3" fmla="*/ 61 h 77"/>
                <a:gd name="T4" fmla="*/ 54 w 70"/>
                <a:gd name="T5" fmla="*/ 64 h 77"/>
                <a:gd name="T6" fmla="*/ 46 w 70"/>
                <a:gd name="T7" fmla="*/ 66 h 77"/>
                <a:gd name="T8" fmla="*/ 38 w 70"/>
                <a:gd name="T9" fmla="*/ 69 h 77"/>
                <a:gd name="T10" fmla="*/ 28 w 70"/>
                <a:gd name="T11" fmla="*/ 71 h 77"/>
                <a:gd name="T12" fmla="*/ 20 w 70"/>
                <a:gd name="T13" fmla="*/ 74 h 77"/>
                <a:gd name="T14" fmla="*/ 10 w 70"/>
                <a:gd name="T15" fmla="*/ 76 h 77"/>
                <a:gd name="T16" fmla="*/ 0 w 70"/>
                <a:gd name="T17" fmla="*/ 77 h 77"/>
                <a:gd name="T18" fmla="*/ 0 w 70"/>
                <a:gd name="T19" fmla="*/ 18 h 77"/>
                <a:gd name="T20" fmla="*/ 10 w 70"/>
                <a:gd name="T21" fmla="*/ 17 h 77"/>
                <a:gd name="T22" fmla="*/ 18 w 70"/>
                <a:gd name="T23" fmla="*/ 15 h 77"/>
                <a:gd name="T24" fmla="*/ 26 w 70"/>
                <a:gd name="T25" fmla="*/ 13 h 77"/>
                <a:gd name="T26" fmla="*/ 36 w 70"/>
                <a:gd name="T27" fmla="*/ 10 h 77"/>
                <a:gd name="T28" fmla="*/ 44 w 70"/>
                <a:gd name="T29" fmla="*/ 9 h 77"/>
                <a:gd name="T30" fmla="*/ 52 w 70"/>
                <a:gd name="T31" fmla="*/ 5 h 77"/>
                <a:gd name="T32" fmla="*/ 60 w 70"/>
                <a:gd name="T33" fmla="*/ 4 h 77"/>
                <a:gd name="T34" fmla="*/ 69 w 70"/>
                <a:gd name="T35" fmla="*/ 0 h 77"/>
                <a:gd name="T36" fmla="*/ 70 w 70"/>
                <a:gd name="T37" fmla="*/ 59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77"/>
                <a:gd name="T59" fmla="*/ 70 w 70"/>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77">
                  <a:moveTo>
                    <a:pt x="70" y="59"/>
                  </a:moveTo>
                  <a:lnTo>
                    <a:pt x="62" y="61"/>
                  </a:lnTo>
                  <a:lnTo>
                    <a:pt x="54" y="64"/>
                  </a:lnTo>
                  <a:lnTo>
                    <a:pt x="46" y="66"/>
                  </a:lnTo>
                  <a:lnTo>
                    <a:pt x="38" y="69"/>
                  </a:lnTo>
                  <a:lnTo>
                    <a:pt x="28" y="71"/>
                  </a:lnTo>
                  <a:lnTo>
                    <a:pt x="20" y="74"/>
                  </a:lnTo>
                  <a:lnTo>
                    <a:pt x="10" y="76"/>
                  </a:lnTo>
                  <a:lnTo>
                    <a:pt x="0" y="77"/>
                  </a:lnTo>
                  <a:lnTo>
                    <a:pt x="0" y="18"/>
                  </a:lnTo>
                  <a:lnTo>
                    <a:pt x="10" y="17"/>
                  </a:lnTo>
                  <a:lnTo>
                    <a:pt x="18" y="15"/>
                  </a:lnTo>
                  <a:lnTo>
                    <a:pt x="26" y="13"/>
                  </a:lnTo>
                  <a:lnTo>
                    <a:pt x="36" y="10"/>
                  </a:lnTo>
                  <a:lnTo>
                    <a:pt x="44" y="9"/>
                  </a:lnTo>
                  <a:lnTo>
                    <a:pt x="52" y="5"/>
                  </a:lnTo>
                  <a:lnTo>
                    <a:pt x="60" y="4"/>
                  </a:lnTo>
                  <a:lnTo>
                    <a:pt x="69" y="0"/>
                  </a:lnTo>
                  <a:lnTo>
                    <a:pt x="70" y="59"/>
                  </a:lnTo>
                  <a:close/>
                </a:path>
              </a:pathLst>
            </a:custGeom>
            <a:solidFill>
              <a:srgbClr val="FFFFFF"/>
            </a:solidFill>
            <a:ln w="9525">
              <a:noFill/>
              <a:round/>
              <a:headEnd/>
              <a:tailEnd/>
            </a:ln>
          </p:spPr>
          <p:txBody>
            <a:bodyPr/>
            <a:lstStyle/>
            <a:p>
              <a:endParaRPr lang="sv-SE" sz="1350"/>
            </a:p>
          </p:txBody>
        </p:sp>
        <p:sp>
          <p:nvSpPr>
            <p:cNvPr id="21" name="Freeform 91"/>
            <p:cNvSpPr>
              <a:spLocks/>
            </p:cNvSpPr>
            <p:nvPr/>
          </p:nvSpPr>
          <p:spPr bwMode="auto">
            <a:xfrm>
              <a:off x="4311" y="3022"/>
              <a:ext cx="71" cy="78"/>
            </a:xfrm>
            <a:custGeom>
              <a:avLst/>
              <a:gdLst>
                <a:gd name="T0" fmla="*/ 0 w 71"/>
                <a:gd name="T1" fmla="*/ 78 h 78"/>
                <a:gd name="T2" fmla="*/ 0 w 71"/>
                <a:gd name="T3" fmla="*/ 16 h 78"/>
                <a:gd name="T4" fmla="*/ 71 w 71"/>
                <a:gd name="T5" fmla="*/ 0 h 78"/>
                <a:gd name="T6" fmla="*/ 71 w 71"/>
                <a:gd name="T7" fmla="*/ 60 h 78"/>
                <a:gd name="T8" fmla="*/ 0 w 71"/>
                <a:gd name="T9" fmla="*/ 78 h 78"/>
                <a:gd name="T10" fmla="*/ 0 60000 65536"/>
                <a:gd name="T11" fmla="*/ 0 60000 65536"/>
                <a:gd name="T12" fmla="*/ 0 60000 65536"/>
                <a:gd name="T13" fmla="*/ 0 60000 65536"/>
                <a:gd name="T14" fmla="*/ 0 60000 65536"/>
                <a:gd name="T15" fmla="*/ 0 w 71"/>
                <a:gd name="T16" fmla="*/ 0 h 78"/>
                <a:gd name="T17" fmla="*/ 71 w 71"/>
                <a:gd name="T18" fmla="*/ 78 h 78"/>
              </a:gdLst>
              <a:ahLst/>
              <a:cxnLst>
                <a:cxn ang="T10">
                  <a:pos x="T0" y="T1"/>
                </a:cxn>
                <a:cxn ang="T11">
                  <a:pos x="T2" y="T3"/>
                </a:cxn>
                <a:cxn ang="T12">
                  <a:pos x="T4" y="T5"/>
                </a:cxn>
                <a:cxn ang="T13">
                  <a:pos x="T6" y="T7"/>
                </a:cxn>
                <a:cxn ang="T14">
                  <a:pos x="T8" y="T9"/>
                </a:cxn>
              </a:cxnLst>
              <a:rect l="T15" t="T16" r="T17" b="T18"/>
              <a:pathLst>
                <a:path w="71" h="78">
                  <a:moveTo>
                    <a:pt x="0" y="78"/>
                  </a:moveTo>
                  <a:lnTo>
                    <a:pt x="0" y="16"/>
                  </a:lnTo>
                  <a:lnTo>
                    <a:pt x="71" y="0"/>
                  </a:lnTo>
                  <a:lnTo>
                    <a:pt x="71" y="60"/>
                  </a:lnTo>
                  <a:lnTo>
                    <a:pt x="0" y="78"/>
                  </a:lnTo>
                  <a:close/>
                </a:path>
              </a:pathLst>
            </a:custGeom>
            <a:solidFill>
              <a:srgbClr val="FFFFFF"/>
            </a:solidFill>
            <a:ln w="9525">
              <a:noFill/>
              <a:round/>
              <a:headEnd/>
              <a:tailEnd/>
            </a:ln>
          </p:spPr>
          <p:txBody>
            <a:bodyPr/>
            <a:lstStyle/>
            <a:p>
              <a:endParaRPr lang="sv-SE" sz="1350"/>
            </a:p>
          </p:txBody>
        </p:sp>
        <p:sp>
          <p:nvSpPr>
            <p:cNvPr id="22" name="Freeform 92"/>
            <p:cNvSpPr>
              <a:spLocks/>
            </p:cNvSpPr>
            <p:nvPr/>
          </p:nvSpPr>
          <p:spPr bwMode="auto">
            <a:xfrm>
              <a:off x="4302" y="3153"/>
              <a:ext cx="80" cy="507"/>
            </a:xfrm>
            <a:custGeom>
              <a:avLst/>
              <a:gdLst>
                <a:gd name="T0" fmla="*/ 0 w 80"/>
                <a:gd name="T1" fmla="*/ 507 h 507"/>
                <a:gd name="T2" fmla="*/ 8 w 80"/>
                <a:gd name="T3" fmla="*/ 16 h 507"/>
                <a:gd name="T4" fmla="*/ 80 w 80"/>
                <a:gd name="T5" fmla="*/ 0 h 507"/>
                <a:gd name="T6" fmla="*/ 80 w 80"/>
                <a:gd name="T7" fmla="*/ 469 h 507"/>
                <a:gd name="T8" fmla="*/ 0 w 80"/>
                <a:gd name="T9" fmla="*/ 507 h 507"/>
                <a:gd name="T10" fmla="*/ 0 60000 65536"/>
                <a:gd name="T11" fmla="*/ 0 60000 65536"/>
                <a:gd name="T12" fmla="*/ 0 60000 65536"/>
                <a:gd name="T13" fmla="*/ 0 60000 65536"/>
                <a:gd name="T14" fmla="*/ 0 60000 65536"/>
                <a:gd name="T15" fmla="*/ 0 w 80"/>
                <a:gd name="T16" fmla="*/ 0 h 507"/>
                <a:gd name="T17" fmla="*/ 80 w 80"/>
                <a:gd name="T18" fmla="*/ 507 h 507"/>
              </a:gdLst>
              <a:ahLst/>
              <a:cxnLst>
                <a:cxn ang="T10">
                  <a:pos x="T0" y="T1"/>
                </a:cxn>
                <a:cxn ang="T11">
                  <a:pos x="T2" y="T3"/>
                </a:cxn>
                <a:cxn ang="T12">
                  <a:pos x="T4" y="T5"/>
                </a:cxn>
                <a:cxn ang="T13">
                  <a:pos x="T6" y="T7"/>
                </a:cxn>
                <a:cxn ang="T14">
                  <a:pos x="T8" y="T9"/>
                </a:cxn>
              </a:cxnLst>
              <a:rect l="T15" t="T16" r="T17" b="T18"/>
              <a:pathLst>
                <a:path w="80" h="507">
                  <a:moveTo>
                    <a:pt x="0" y="507"/>
                  </a:moveTo>
                  <a:lnTo>
                    <a:pt x="8" y="16"/>
                  </a:lnTo>
                  <a:lnTo>
                    <a:pt x="80" y="0"/>
                  </a:lnTo>
                  <a:lnTo>
                    <a:pt x="80" y="469"/>
                  </a:lnTo>
                  <a:lnTo>
                    <a:pt x="0" y="507"/>
                  </a:lnTo>
                  <a:close/>
                </a:path>
              </a:pathLst>
            </a:custGeom>
            <a:solidFill>
              <a:srgbClr val="FFFFFF"/>
            </a:solidFill>
            <a:ln w="9525">
              <a:noFill/>
              <a:round/>
              <a:headEnd/>
              <a:tailEnd/>
            </a:ln>
          </p:spPr>
          <p:txBody>
            <a:bodyPr/>
            <a:lstStyle/>
            <a:p>
              <a:endParaRPr lang="sv-SE" sz="1350"/>
            </a:p>
          </p:txBody>
        </p:sp>
        <p:sp>
          <p:nvSpPr>
            <p:cNvPr id="23" name="Freeform 93"/>
            <p:cNvSpPr>
              <a:spLocks/>
            </p:cNvSpPr>
            <p:nvPr/>
          </p:nvSpPr>
          <p:spPr bwMode="auto">
            <a:xfrm>
              <a:off x="4300" y="3681"/>
              <a:ext cx="82" cy="100"/>
            </a:xfrm>
            <a:custGeom>
              <a:avLst/>
              <a:gdLst>
                <a:gd name="T0" fmla="*/ 0 w 82"/>
                <a:gd name="T1" fmla="*/ 100 h 100"/>
                <a:gd name="T2" fmla="*/ 0 w 82"/>
                <a:gd name="T3" fmla="*/ 39 h 100"/>
                <a:gd name="T4" fmla="*/ 82 w 82"/>
                <a:gd name="T5" fmla="*/ 0 h 100"/>
                <a:gd name="T6" fmla="*/ 80 w 82"/>
                <a:gd name="T7" fmla="*/ 60 h 100"/>
                <a:gd name="T8" fmla="*/ 0 w 82"/>
                <a:gd name="T9" fmla="*/ 100 h 100"/>
                <a:gd name="T10" fmla="*/ 0 60000 65536"/>
                <a:gd name="T11" fmla="*/ 0 60000 65536"/>
                <a:gd name="T12" fmla="*/ 0 60000 65536"/>
                <a:gd name="T13" fmla="*/ 0 60000 65536"/>
                <a:gd name="T14" fmla="*/ 0 60000 65536"/>
                <a:gd name="T15" fmla="*/ 0 w 82"/>
                <a:gd name="T16" fmla="*/ 0 h 100"/>
                <a:gd name="T17" fmla="*/ 82 w 82"/>
                <a:gd name="T18" fmla="*/ 100 h 100"/>
              </a:gdLst>
              <a:ahLst/>
              <a:cxnLst>
                <a:cxn ang="T10">
                  <a:pos x="T0" y="T1"/>
                </a:cxn>
                <a:cxn ang="T11">
                  <a:pos x="T2" y="T3"/>
                </a:cxn>
                <a:cxn ang="T12">
                  <a:pos x="T4" y="T5"/>
                </a:cxn>
                <a:cxn ang="T13">
                  <a:pos x="T6" y="T7"/>
                </a:cxn>
                <a:cxn ang="T14">
                  <a:pos x="T8" y="T9"/>
                </a:cxn>
              </a:cxnLst>
              <a:rect l="T15" t="T16" r="T17" b="T18"/>
              <a:pathLst>
                <a:path w="82" h="100">
                  <a:moveTo>
                    <a:pt x="0" y="100"/>
                  </a:moveTo>
                  <a:lnTo>
                    <a:pt x="0" y="39"/>
                  </a:lnTo>
                  <a:lnTo>
                    <a:pt x="82" y="0"/>
                  </a:lnTo>
                  <a:lnTo>
                    <a:pt x="80" y="60"/>
                  </a:lnTo>
                  <a:lnTo>
                    <a:pt x="0" y="100"/>
                  </a:lnTo>
                  <a:close/>
                </a:path>
              </a:pathLst>
            </a:custGeom>
            <a:solidFill>
              <a:srgbClr val="FFFFFF"/>
            </a:solidFill>
            <a:ln w="9525">
              <a:noFill/>
              <a:round/>
              <a:headEnd/>
              <a:tailEnd/>
            </a:ln>
          </p:spPr>
          <p:txBody>
            <a:bodyPr/>
            <a:lstStyle/>
            <a:p>
              <a:endParaRPr lang="sv-SE" sz="1350"/>
            </a:p>
          </p:txBody>
        </p:sp>
        <p:sp>
          <p:nvSpPr>
            <p:cNvPr id="24" name="Freeform 94"/>
            <p:cNvSpPr>
              <a:spLocks/>
            </p:cNvSpPr>
            <p:nvPr/>
          </p:nvSpPr>
          <p:spPr bwMode="auto">
            <a:xfrm>
              <a:off x="4297" y="3802"/>
              <a:ext cx="85" cy="101"/>
            </a:xfrm>
            <a:custGeom>
              <a:avLst/>
              <a:gdLst>
                <a:gd name="T0" fmla="*/ 0 w 85"/>
                <a:gd name="T1" fmla="*/ 101 h 101"/>
                <a:gd name="T2" fmla="*/ 1 w 85"/>
                <a:gd name="T3" fmla="*/ 37 h 101"/>
                <a:gd name="T4" fmla="*/ 85 w 85"/>
                <a:gd name="T5" fmla="*/ 0 h 101"/>
                <a:gd name="T6" fmla="*/ 85 w 85"/>
                <a:gd name="T7" fmla="*/ 64 h 101"/>
                <a:gd name="T8" fmla="*/ 0 w 85"/>
                <a:gd name="T9" fmla="*/ 101 h 101"/>
                <a:gd name="T10" fmla="*/ 0 60000 65536"/>
                <a:gd name="T11" fmla="*/ 0 60000 65536"/>
                <a:gd name="T12" fmla="*/ 0 60000 65536"/>
                <a:gd name="T13" fmla="*/ 0 60000 65536"/>
                <a:gd name="T14" fmla="*/ 0 60000 65536"/>
                <a:gd name="T15" fmla="*/ 0 w 85"/>
                <a:gd name="T16" fmla="*/ 0 h 101"/>
                <a:gd name="T17" fmla="*/ 85 w 85"/>
                <a:gd name="T18" fmla="*/ 101 h 101"/>
              </a:gdLst>
              <a:ahLst/>
              <a:cxnLst>
                <a:cxn ang="T10">
                  <a:pos x="T0" y="T1"/>
                </a:cxn>
                <a:cxn ang="T11">
                  <a:pos x="T2" y="T3"/>
                </a:cxn>
                <a:cxn ang="T12">
                  <a:pos x="T4" y="T5"/>
                </a:cxn>
                <a:cxn ang="T13">
                  <a:pos x="T6" y="T7"/>
                </a:cxn>
                <a:cxn ang="T14">
                  <a:pos x="T8" y="T9"/>
                </a:cxn>
              </a:cxnLst>
              <a:rect l="T15" t="T16" r="T17" b="T18"/>
              <a:pathLst>
                <a:path w="85" h="101">
                  <a:moveTo>
                    <a:pt x="0" y="101"/>
                  </a:moveTo>
                  <a:lnTo>
                    <a:pt x="1" y="37"/>
                  </a:lnTo>
                  <a:lnTo>
                    <a:pt x="85" y="0"/>
                  </a:lnTo>
                  <a:lnTo>
                    <a:pt x="85" y="64"/>
                  </a:lnTo>
                  <a:lnTo>
                    <a:pt x="0" y="101"/>
                  </a:lnTo>
                  <a:close/>
                </a:path>
              </a:pathLst>
            </a:custGeom>
            <a:solidFill>
              <a:srgbClr val="FFFFFF"/>
            </a:solidFill>
            <a:ln w="9525">
              <a:noFill/>
              <a:round/>
              <a:headEnd/>
              <a:tailEnd/>
            </a:ln>
          </p:spPr>
          <p:txBody>
            <a:bodyPr/>
            <a:lstStyle/>
            <a:p>
              <a:endParaRPr lang="sv-SE" sz="1350"/>
            </a:p>
          </p:txBody>
        </p:sp>
        <p:sp>
          <p:nvSpPr>
            <p:cNvPr id="25" name="Freeform 96"/>
            <p:cNvSpPr>
              <a:spLocks/>
            </p:cNvSpPr>
            <p:nvPr/>
          </p:nvSpPr>
          <p:spPr bwMode="auto">
            <a:xfrm>
              <a:off x="4382" y="3787"/>
              <a:ext cx="26" cy="79"/>
            </a:xfrm>
            <a:custGeom>
              <a:avLst/>
              <a:gdLst>
                <a:gd name="T0" fmla="*/ 0 w 26"/>
                <a:gd name="T1" fmla="*/ 79 h 79"/>
                <a:gd name="T2" fmla="*/ 0 w 26"/>
                <a:gd name="T3" fmla="*/ 15 h 79"/>
                <a:gd name="T4" fmla="*/ 26 w 26"/>
                <a:gd name="T5" fmla="*/ 0 h 79"/>
                <a:gd name="T6" fmla="*/ 26 w 26"/>
                <a:gd name="T7" fmla="*/ 65 h 79"/>
                <a:gd name="T8" fmla="*/ 0 w 26"/>
                <a:gd name="T9" fmla="*/ 79 h 79"/>
                <a:gd name="T10" fmla="*/ 0 60000 65536"/>
                <a:gd name="T11" fmla="*/ 0 60000 65536"/>
                <a:gd name="T12" fmla="*/ 0 60000 65536"/>
                <a:gd name="T13" fmla="*/ 0 60000 65536"/>
                <a:gd name="T14" fmla="*/ 0 60000 65536"/>
                <a:gd name="T15" fmla="*/ 0 w 26"/>
                <a:gd name="T16" fmla="*/ 0 h 79"/>
                <a:gd name="T17" fmla="*/ 26 w 26"/>
                <a:gd name="T18" fmla="*/ 79 h 79"/>
              </a:gdLst>
              <a:ahLst/>
              <a:cxnLst>
                <a:cxn ang="T10">
                  <a:pos x="T0" y="T1"/>
                </a:cxn>
                <a:cxn ang="T11">
                  <a:pos x="T2" y="T3"/>
                </a:cxn>
                <a:cxn ang="T12">
                  <a:pos x="T4" y="T5"/>
                </a:cxn>
                <a:cxn ang="T13">
                  <a:pos x="T6" y="T7"/>
                </a:cxn>
                <a:cxn ang="T14">
                  <a:pos x="T8" y="T9"/>
                </a:cxn>
              </a:cxnLst>
              <a:rect l="T15" t="T16" r="T17" b="T18"/>
              <a:pathLst>
                <a:path w="26" h="79">
                  <a:moveTo>
                    <a:pt x="0" y="79"/>
                  </a:moveTo>
                  <a:lnTo>
                    <a:pt x="0" y="15"/>
                  </a:lnTo>
                  <a:lnTo>
                    <a:pt x="26" y="0"/>
                  </a:lnTo>
                  <a:lnTo>
                    <a:pt x="26" y="65"/>
                  </a:lnTo>
                  <a:lnTo>
                    <a:pt x="0" y="79"/>
                  </a:lnTo>
                  <a:close/>
                </a:path>
              </a:pathLst>
            </a:custGeom>
            <a:solidFill>
              <a:srgbClr val="DDDDDD"/>
            </a:solidFill>
            <a:ln w="9525">
              <a:noFill/>
              <a:round/>
              <a:headEnd/>
              <a:tailEnd/>
            </a:ln>
          </p:spPr>
          <p:txBody>
            <a:bodyPr/>
            <a:lstStyle/>
            <a:p>
              <a:endParaRPr lang="sv-SE" sz="1350"/>
            </a:p>
          </p:txBody>
        </p:sp>
        <p:sp>
          <p:nvSpPr>
            <p:cNvPr id="26" name="Freeform 97"/>
            <p:cNvSpPr>
              <a:spLocks/>
            </p:cNvSpPr>
            <p:nvPr/>
          </p:nvSpPr>
          <p:spPr bwMode="auto">
            <a:xfrm>
              <a:off x="4380" y="3669"/>
              <a:ext cx="28" cy="72"/>
            </a:xfrm>
            <a:custGeom>
              <a:avLst/>
              <a:gdLst>
                <a:gd name="T0" fmla="*/ 2 w 28"/>
                <a:gd name="T1" fmla="*/ 12 h 72"/>
                <a:gd name="T2" fmla="*/ 0 w 28"/>
                <a:gd name="T3" fmla="*/ 72 h 72"/>
                <a:gd name="T4" fmla="*/ 28 w 28"/>
                <a:gd name="T5" fmla="*/ 59 h 72"/>
                <a:gd name="T6" fmla="*/ 28 w 28"/>
                <a:gd name="T7" fmla="*/ 0 h 72"/>
                <a:gd name="T8" fmla="*/ 2 w 28"/>
                <a:gd name="T9" fmla="*/ 12 h 72"/>
                <a:gd name="T10" fmla="*/ 0 60000 65536"/>
                <a:gd name="T11" fmla="*/ 0 60000 65536"/>
                <a:gd name="T12" fmla="*/ 0 60000 65536"/>
                <a:gd name="T13" fmla="*/ 0 60000 65536"/>
                <a:gd name="T14" fmla="*/ 0 60000 65536"/>
                <a:gd name="T15" fmla="*/ 0 w 28"/>
                <a:gd name="T16" fmla="*/ 0 h 72"/>
                <a:gd name="T17" fmla="*/ 28 w 28"/>
                <a:gd name="T18" fmla="*/ 72 h 72"/>
              </a:gdLst>
              <a:ahLst/>
              <a:cxnLst>
                <a:cxn ang="T10">
                  <a:pos x="T0" y="T1"/>
                </a:cxn>
                <a:cxn ang="T11">
                  <a:pos x="T2" y="T3"/>
                </a:cxn>
                <a:cxn ang="T12">
                  <a:pos x="T4" y="T5"/>
                </a:cxn>
                <a:cxn ang="T13">
                  <a:pos x="T6" y="T7"/>
                </a:cxn>
                <a:cxn ang="T14">
                  <a:pos x="T8" y="T9"/>
                </a:cxn>
              </a:cxnLst>
              <a:rect l="T15" t="T16" r="T17" b="T18"/>
              <a:pathLst>
                <a:path w="28" h="72">
                  <a:moveTo>
                    <a:pt x="2" y="12"/>
                  </a:moveTo>
                  <a:lnTo>
                    <a:pt x="0" y="72"/>
                  </a:lnTo>
                  <a:lnTo>
                    <a:pt x="28" y="59"/>
                  </a:lnTo>
                  <a:lnTo>
                    <a:pt x="28" y="0"/>
                  </a:lnTo>
                  <a:lnTo>
                    <a:pt x="2" y="12"/>
                  </a:lnTo>
                  <a:close/>
                </a:path>
              </a:pathLst>
            </a:custGeom>
            <a:solidFill>
              <a:srgbClr val="DDDDDD"/>
            </a:solidFill>
            <a:ln w="9525">
              <a:noFill/>
              <a:round/>
              <a:headEnd/>
              <a:tailEnd/>
            </a:ln>
          </p:spPr>
          <p:txBody>
            <a:bodyPr/>
            <a:lstStyle/>
            <a:p>
              <a:endParaRPr lang="sv-SE" sz="1350"/>
            </a:p>
          </p:txBody>
        </p:sp>
        <p:sp>
          <p:nvSpPr>
            <p:cNvPr id="27" name="Freeform 98"/>
            <p:cNvSpPr>
              <a:spLocks/>
            </p:cNvSpPr>
            <p:nvPr/>
          </p:nvSpPr>
          <p:spPr bwMode="auto">
            <a:xfrm>
              <a:off x="4382" y="3143"/>
              <a:ext cx="31" cy="479"/>
            </a:xfrm>
            <a:custGeom>
              <a:avLst/>
              <a:gdLst>
                <a:gd name="T0" fmla="*/ 0 w 31"/>
                <a:gd name="T1" fmla="*/ 10 h 479"/>
                <a:gd name="T2" fmla="*/ 0 w 31"/>
                <a:gd name="T3" fmla="*/ 479 h 479"/>
                <a:gd name="T4" fmla="*/ 27 w 31"/>
                <a:gd name="T5" fmla="*/ 467 h 479"/>
                <a:gd name="T6" fmla="*/ 31 w 31"/>
                <a:gd name="T7" fmla="*/ 0 h 479"/>
                <a:gd name="T8" fmla="*/ 0 w 31"/>
                <a:gd name="T9" fmla="*/ 10 h 479"/>
                <a:gd name="T10" fmla="*/ 0 60000 65536"/>
                <a:gd name="T11" fmla="*/ 0 60000 65536"/>
                <a:gd name="T12" fmla="*/ 0 60000 65536"/>
                <a:gd name="T13" fmla="*/ 0 60000 65536"/>
                <a:gd name="T14" fmla="*/ 0 60000 65536"/>
                <a:gd name="T15" fmla="*/ 0 w 31"/>
                <a:gd name="T16" fmla="*/ 0 h 479"/>
                <a:gd name="T17" fmla="*/ 31 w 31"/>
                <a:gd name="T18" fmla="*/ 479 h 479"/>
              </a:gdLst>
              <a:ahLst/>
              <a:cxnLst>
                <a:cxn ang="T10">
                  <a:pos x="T0" y="T1"/>
                </a:cxn>
                <a:cxn ang="T11">
                  <a:pos x="T2" y="T3"/>
                </a:cxn>
                <a:cxn ang="T12">
                  <a:pos x="T4" y="T5"/>
                </a:cxn>
                <a:cxn ang="T13">
                  <a:pos x="T6" y="T7"/>
                </a:cxn>
                <a:cxn ang="T14">
                  <a:pos x="T8" y="T9"/>
                </a:cxn>
              </a:cxnLst>
              <a:rect l="T15" t="T16" r="T17" b="T18"/>
              <a:pathLst>
                <a:path w="31" h="479">
                  <a:moveTo>
                    <a:pt x="0" y="10"/>
                  </a:moveTo>
                  <a:lnTo>
                    <a:pt x="0" y="479"/>
                  </a:lnTo>
                  <a:lnTo>
                    <a:pt x="27" y="467"/>
                  </a:lnTo>
                  <a:lnTo>
                    <a:pt x="31" y="0"/>
                  </a:lnTo>
                  <a:lnTo>
                    <a:pt x="0" y="10"/>
                  </a:lnTo>
                  <a:close/>
                </a:path>
              </a:pathLst>
            </a:custGeom>
            <a:solidFill>
              <a:srgbClr val="DDDDDD"/>
            </a:solidFill>
            <a:ln w="9525">
              <a:noFill/>
              <a:round/>
              <a:headEnd/>
              <a:tailEnd/>
            </a:ln>
          </p:spPr>
          <p:txBody>
            <a:bodyPr/>
            <a:lstStyle/>
            <a:p>
              <a:endParaRPr lang="sv-SE" sz="1350"/>
            </a:p>
          </p:txBody>
        </p:sp>
        <p:sp>
          <p:nvSpPr>
            <p:cNvPr id="28" name="Freeform 99"/>
            <p:cNvSpPr>
              <a:spLocks/>
            </p:cNvSpPr>
            <p:nvPr/>
          </p:nvSpPr>
          <p:spPr bwMode="auto">
            <a:xfrm>
              <a:off x="4382" y="3012"/>
              <a:ext cx="31" cy="70"/>
            </a:xfrm>
            <a:custGeom>
              <a:avLst/>
              <a:gdLst>
                <a:gd name="T0" fmla="*/ 0 w 31"/>
                <a:gd name="T1" fmla="*/ 10 h 70"/>
                <a:gd name="T2" fmla="*/ 0 w 31"/>
                <a:gd name="T3" fmla="*/ 70 h 70"/>
                <a:gd name="T4" fmla="*/ 31 w 31"/>
                <a:gd name="T5" fmla="*/ 59 h 70"/>
                <a:gd name="T6" fmla="*/ 31 w 31"/>
                <a:gd name="T7" fmla="*/ 0 h 70"/>
                <a:gd name="T8" fmla="*/ 0 w 31"/>
                <a:gd name="T9" fmla="*/ 10 h 70"/>
                <a:gd name="T10" fmla="*/ 0 60000 65536"/>
                <a:gd name="T11" fmla="*/ 0 60000 65536"/>
                <a:gd name="T12" fmla="*/ 0 60000 65536"/>
                <a:gd name="T13" fmla="*/ 0 60000 65536"/>
                <a:gd name="T14" fmla="*/ 0 60000 65536"/>
                <a:gd name="T15" fmla="*/ 0 w 31"/>
                <a:gd name="T16" fmla="*/ 0 h 70"/>
                <a:gd name="T17" fmla="*/ 31 w 31"/>
                <a:gd name="T18" fmla="*/ 70 h 70"/>
              </a:gdLst>
              <a:ahLst/>
              <a:cxnLst>
                <a:cxn ang="T10">
                  <a:pos x="T0" y="T1"/>
                </a:cxn>
                <a:cxn ang="T11">
                  <a:pos x="T2" y="T3"/>
                </a:cxn>
                <a:cxn ang="T12">
                  <a:pos x="T4" y="T5"/>
                </a:cxn>
                <a:cxn ang="T13">
                  <a:pos x="T6" y="T7"/>
                </a:cxn>
                <a:cxn ang="T14">
                  <a:pos x="T8" y="T9"/>
                </a:cxn>
              </a:cxnLst>
              <a:rect l="T15" t="T16" r="T17" b="T18"/>
              <a:pathLst>
                <a:path w="31" h="70">
                  <a:moveTo>
                    <a:pt x="0" y="10"/>
                  </a:moveTo>
                  <a:lnTo>
                    <a:pt x="0" y="70"/>
                  </a:lnTo>
                  <a:lnTo>
                    <a:pt x="31" y="59"/>
                  </a:lnTo>
                  <a:lnTo>
                    <a:pt x="31" y="0"/>
                  </a:lnTo>
                  <a:lnTo>
                    <a:pt x="0" y="10"/>
                  </a:lnTo>
                  <a:close/>
                </a:path>
              </a:pathLst>
            </a:custGeom>
            <a:solidFill>
              <a:srgbClr val="DDDDDD"/>
            </a:solidFill>
            <a:ln w="9525">
              <a:noFill/>
              <a:round/>
              <a:headEnd/>
              <a:tailEnd/>
            </a:ln>
          </p:spPr>
          <p:txBody>
            <a:bodyPr/>
            <a:lstStyle/>
            <a:p>
              <a:endParaRPr lang="sv-SE" sz="1350"/>
            </a:p>
          </p:txBody>
        </p:sp>
        <p:sp>
          <p:nvSpPr>
            <p:cNvPr id="29" name="Freeform 100"/>
            <p:cNvSpPr>
              <a:spLocks/>
            </p:cNvSpPr>
            <p:nvPr/>
          </p:nvSpPr>
          <p:spPr bwMode="auto">
            <a:xfrm>
              <a:off x="3950" y="2929"/>
              <a:ext cx="46" cy="60"/>
            </a:xfrm>
            <a:custGeom>
              <a:avLst/>
              <a:gdLst>
                <a:gd name="T0" fmla="*/ 44 w 46"/>
                <a:gd name="T1" fmla="*/ 60 h 60"/>
                <a:gd name="T2" fmla="*/ 31 w 46"/>
                <a:gd name="T3" fmla="*/ 60 h 60"/>
                <a:gd name="T4" fmla="*/ 19 w 46"/>
                <a:gd name="T5" fmla="*/ 59 h 60"/>
                <a:gd name="T6" fmla="*/ 10 w 46"/>
                <a:gd name="T7" fmla="*/ 59 h 60"/>
                <a:gd name="T8" fmla="*/ 0 w 46"/>
                <a:gd name="T9" fmla="*/ 57 h 60"/>
                <a:gd name="T10" fmla="*/ 1 w 46"/>
                <a:gd name="T11" fmla="*/ 0 h 60"/>
                <a:gd name="T12" fmla="*/ 13 w 46"/>
                <a:gd name="T13" fmla="*/ 0 h 60"/>
                <a:gd name="T14" fmla="*/ 24 w 46"/>
                <a:gd name="T15" fmla="*/ 1 h 60"/>
                <a:gd name="T16" fmla="*/ 34 w 46"/>
                <a:gd name="T17" fmla="*/ 1 h 60"/>
                <a:gd name="T18" fmla="*/ 46 w 46"/>
                <a:gd name="T19" fmla="*/ 3 h 60"/>
                <a:gd name="T20" fmla="*/ 44 w 46"/>
                <a:gd name="T21" fmla="*/ 6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0"/>
                <a:gd name="T35" fmla="*/ 46 w 46"/>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0">
                  <a:moveTo>
                    <a:pt x="44" y="60"/>
                  </a:moveTo>
                  <a:lnTo>
                    <a:pt x="31" y="60"/>
                  </a:lnTo>
                  <a:lnTo>
                    <a:pt x="19" y="59"/>
                  </a:lnTo>
                  <a:lnTo>
                    <a:pt x="10" y="59"/>
                  </a:lnTo>
                  <a:lnTo>
                    <a:pt x="0" y="57"/>
                  </a:lnTo>
                  <a:lnTo>
                    <a:pt x="1" y="0"/>
                  </a:lnTo>
                  <a:lnTo>
                    <a:pt x="13" y="0"/>
                  </a:lnTo>
                  <a:lnTo>
                    <a:pt x="24" y="1"/>
                  </a:lnTo>
                  <a:lnTo>
                    <a:pt x="34" y="1"/>
                  </a:lnTo>
                  <a:lnTo>
                    <a:pt x="46" y="3"/>
                  </a:lnTo>
                  <a:lnTo>
                    <a:pt x="44" y="60"/>
                  </a:lnTo>
                  <a:close/>
                </a:path>
              </a:pathLst>
            </a:custGeom>
            <a:solidFill>
              <a:srgbClr val="DDDDDD"/>
            </a:solidFill>
            <a:ln w="9525">
              <a:noFill/>
              <a:round/>
              <a:headEnd/>
              <a:tailEnd/>
            </a:ln>
          </p:spPr>
          <p:txBody>
            <a:bodyPr/>
            <a:lstStyle/>
            <a:p>
              <a:endParaRPr lang="sv-SE" sz="1350"/>
            </a:p>
          </p:txBody>
        </p:sp>
        <p:sp>
          <p:nvSpPr>
            <p:cNvPr id="30" name="Freeform 101"/>
            <p:cNvSpPr>
              <a:spLocks/>
            </p:cNvSpPr>
            <p:nvPr/>
          </p:nvSpPr>
          <p:spPr bwMode="auto">
            <a:xfrm>
              <a:off x="3948" y="3051"/>
              <a:ext cx="46" cy="71"/>
            </a:xfrm>
            <a:custGeom>
              <a:avLst/>
              <a:gdLst>
                <a:gd name="T0" fmla="*/ 0 w 46"/>
                <a:gd name="T1" fmla="*/ 66 h 71"/>
                <a:gd name="T2" fmla="*/ 0 w 46"/>
                <a:gd name="T3" fmla="*/ 0 h 71"/>
                <a:gd name="T4" fmla="*/ 46 w 46"/>
                <a:gd name="T5" fmla="*/ 5 h 71"/>
                <a:gd name="T6" fmla="*/ 44 w 46"/>
                <a:gd name="T7" fmla="*/ 71 h 71"/>
                <a:gd name="T8" fmla="*/ 0 w 46"/>
                <a:gd name="T9" fmla="*/ 66 h 71"/>
                <a:gd name="T10" fmla="*/ 0 60000 65536"/>
                <a:gd name="T11" fmla="*/ 0 60000 65536"/>
                <a:gd name="T12" fmla="*/ 0 60000 65536"/>
                <a:gd name="T13" fmla="*/ 0 60000 65536"/>
                <a:gd name="T14" fmla="*/ 0 60000 65536"/>
                <a:gd name="T15" fmla="*/ 0 w 46"/>
                <a:gd name="T16" fmla="*/ 0 h 71"/>
                <a:gd name="T17" fmla="*/ 46 w 46"/>
                <a:gd name="T18" fmla="*/ 71 h 71"/>
              </a:gdLst>
              <a:ahLst/>
              <a:cxnLst>
                <a:cxn ang="T10">
                  <a:pos x="T0" y="T1"/>
                </a:cxn>
                <a:cxn ang="T11">
                  <a:pos x="T2" y="T3"/>
                </a:cxn>
                <a:cxn ang="T12">
                  <a:pos x="T4" y="T5"/>
                </a:cxn>
                <a:cxn ang="T13">
                  <a:pos x="T6" y="T7"/>
                </a:cxn>
                <a:cxn ang="T14">
                  <a:pos x="T8" y="T9"/>
                </a:cxn>
              </a:cxnLst>
              <a:rect l="T15" t="T16" r="T17" b="T18"/>
              <a:pathLst>
                <a:path w="46" h="71">
                  <a:moveTo>
                    <a:pt x="0" y="66"/>
                  </a:moveTo>
                  <a:lnTo>
                    <a:pt x="0" y="0"/>
                  </a:lnTo>
                  <a:lnTo>
                    <a:pt x="46" y="5"/>
                  </a:lnTo>
                  <a:lnTo>
                    <a:pt x="44" y="71"/>
                  </a:lnTo>
                  <a:lnTo>
                    <a:pt x="0" y="66"/>
                  </a:lnTo>
                  <a:close/>
                </a:path>
              </a:pathLst>
            </a:custGeom>
            <a:solidFill>
              <a:srgbClr val="DDDDDD"/>
            </a:solidFill>
            <a:ln w="9525">
              <a:noFill/>
              <a:round/>
              <a:headEnd/>
              <a:tailEnd/>
            </a:ln>
          </p:spPr>
          <p:txBody>
            <a:bodyPr/>
            <a:lstStyle/>
            <a:p>
              <a:endParaRPr lang="sv-SE" sz="1350"/>
            </a:p>
          </p:txBody>
        </p:sp>
        <p:sp>
          <p:nvSpPr>
            <p:cNvPr id="31" name="Freeform 102"/>
            <p:cNvSpPr>
              <a:spLocks/>
            </p:cNvSpPr>
            <p:nvPr/>
          </p:nvSpPr>
          <p:spPr bwMode="auto">
            <a:xfrm>
              <a:off x="3940" y="3184"/>
              <a:ext cx="52" cy="515"/>
            </a:xfrm>
            <a:custGeom>
              <a:avLst/>
              <a:gdLst>
                <a:gd name="T0" fmla="*/ 0 w 52"/>
                <a:gd name="T1" fmla="*/ 507 h 515"/>
                <a:gd name="T2" fmla="*/ 7 w 52"/>
                <a:gd name="T3" fmla="*/ 0 h 515"/>
                <a:gd name="T4" fmla="*/ 52 w 52"/>
                <a:gd name="T5" fmla="*/ 5 h 515"/>
                <a:gd name="T6" fmla="*/ 44 w 52"/>
                <a:gd name="T7" fmla="*/ 515 h 515"/>
                <a:gd name="T8" fmla="*/ 0 w 52"/>
                <a:gd name="T9" fmla="*/ 507 h 515"/>
                <a:gd name="T10" fmla="*/ 0 60000 65536"/>
                <a:gd name="T11" fmla="*/ 0 60000 65536"/>
                <a:gd name="T12" fmla="*/ 0 60000 65536"/>
                <a:gd name="T13" fmla="*/ 0 60000 65536"/>
                <a:gd name="T14" fmla="*/ 0 60000 65536"/>
                <a:gd name="T15" fmla="*/ 0 w 52"/>
                <a:gd name="T16" fmla="*/ 0 h 515"/>
                <a:gd name="T17" fmla="*/ 52 w 52"/>
                <a:gd name="T18" fmla="*/ 515 h 515"/>
              </a:gdLst>
              <a:ahLst/>
              <a:cxnLst>
                <a:cxn ang="T10">
                  <a:pos x="T0" y="T1"/>
                </a:cxn>
                <a:cxn ang="T11">
                  <a:pos x="T2" y="T3"/>
                </a:cxn>
                <a:cxn ang="T12">
                  <a:pos x="T4" y="T5"/>
                </a:cxn>
                <a:cxn ang="T13">
                  <a:pos x="T6" y="T7"/>
                </a:cxn>
                <a:cxn ang="T14">
                  <a:pos x="T8" y="T9"/>
                </a:cxn>
              </a:cxnLst>
              <a:rect l="T15" t="T16" r="T17" b="T18"/>
              <a:pathLst>
                <a:path w="52" h="515">
                  <a:moveTo>
                    <a:pt x="0" y="507"/>
                  </a:moveTo>
                  <a:lnTo>
                    <a:pt x="7" y="0"/>
                  </a:lnTo>
                  <a:lnTo>
                    <a:pt x="52" y="5"/>
                  </a:lnTo>
                  <a:lnTo>
                    <a:pt x="44" y="515"/>
                  </a:lnTo>
                  <a:lnTo>
                    <a:pt x="0" y="507"/>
                  </a:lnTo>
                  <a:close/>
                </a:path>
              </a:pathLst>
            </a:custGeom>
            <a:solidFill>
              <a:srgbClr val="DDDDDD"/>
            </a:solidFill>
            <a:ln w="9525">
              <a:noFill/>
              <a:round/>
              <a:headEnd/>
              <a:tailEnd/>
            </a:ln>
          </p:spPr>
          <p:txBody>
            <a:bodyPr/>
            <a:lstStyle/>
            <a:p>
              <a:endParaRPr lang="sv-SE" sz="1350"/>
            </a:p>
          </p:txBody>
        </p:sp>
        <p:sp>
          <p:nvSpPr>
            <p:cNvPr id="32" name="Freeform 103"/>
            <p:cNvSpPr>
              <a:spLocks/>
            </p:cNvSpPr>
            <p:nvPr/>
          </p:nvSpPr>
          <p:spPr bwMode="auto">
            <a:xfrm>
              <a:off x="3938" y="3746"/>
              <a:ext cx="46" cy="69"/>
            </a:xfrm>
            <a:custGeom>
              <a:avLst/>
              <a:gdLst>
                <a:gd name="T0" fmla="*/ 0 w 46"/>
                <a:gd name="T1" fmla="*/ 57 h 69"/>
                <a:gd name="T2" fmla="*/ 2 w 46"/>
                <a:gd name="T3" fmla="*/ 0 h 69"/>
                <a:gd name="T4" fmla="*/ 46 w 46"/>
                <a:gd name="T5" fmla="*/ 12 h 69"/>
                <a:gd name="T6" fmla="*/ 45 w 46"/>
                <a:gd name="T7" fmla="*/ 69 h 69"/>
                <a:gd name="T8" fmla="*/ 0 w 46"/>
                <a:gd name="T9" fmla="*/ 57 h 69"/>
                <a:gd name="T10" fmla="*/ 0 60000 65536"/>
                <a:gd name="T11" fmla="*/ 0 60000 65536"/>
                <a:gd name="T12" fmla="*/ 0 60000 65536"/>
                <a:gd name="T13" fmla="*/ 0 60000 65536"/>
                <a:gd name="T14" fmla="*/ 0 60000 65536"/>
                <a:gd name="T15" fmla="*/ 0 w 46"/>
                <a:gd name="T16" fmla="*/ 0 h 69"/>
                <a:gd name="T17" fmla="*/ 46 w 46"/>
                <a:gd name="T18" fmla="*/ 69 h 69"/>
              </a:gdLst>
              <a:ahLst/>
              <a:cxnLst>
                <a:cxn ang="T10">
                  <a:pos x="T0" y="T1"/>
                </a:cxn>
                <a:cxn ang="T11">
                  <a:pos x="T2" y="T3"/>
                </a:cxn>
                <a:cxn ang="T12">
                  <a:pos x="T4" y="T5"/>
                </a:cxn>
                <a:cxn ang="T13">
                  <a:pos x="T6" y="T7"/>
                </a:cxn>
                <a:cxn ang="T14">
                  <a:pos x="T8" y="T9"/>
                </a:cxn>
              </a:cxnLst>
              <a:rect l="T15" t="T16" r="T17" b="T18"/>
              <a:pathLst>
                <a:path w="46" h="69">
                  <a:moveTo>
                    <a:pt x="0" y="57"/>
                  </a:moveTo>
                  <a:lnTo>
                    <a:pt x="2" y="0"/>
                  </a:lnTo>
                  <a:lnTo>
                    <a:pt x="46" y="12"/>
                  </a:lnTo>
                  <a:lnTo>
                    <a:pt x="45" y="69"/>
                  </a:lnTo>
                  <a:lnTo>
                    <a:pt x="0" y="57"/>
                  </a:lnTo>
                  <a:close/>
                </a:path>
              </a:pathLst>
            </a:custGeom>
            <a:solidFill>
              <a:srgbClr val="DDDDDD"/>
            </a:solidFill>
            <a:ln w="9525">
              <a:noFill/>
              <a:round/>
              <a:headEnd/>
              <a:tailEnd/>
            </a:ln>
          </p:spPr>
          <p:txBody>
            <a:bodyPr/>
            <a:lstStyle/>
            <a:p>
              <a:endParaRPr lang="sv-SE" sz="1350"/>
            </a:p>
          </p:txBody>
        </p:sp>
        <p:sp>
          <p:nvSpPr>
            <p:cNvPr id="33" name="Freeform 104"/>
            <p:cNvSpPr>
              <a:spLocks/>
            </p:cNvSpPr>
            <p:nvPr/>
          </p:nvSpPr>
          <p:spPr bwMode="auto">
            <a:xfrm>
              <a:off x="3937" y="3861"/>
              <a:ext cx="46" cy="63"/>
            </a:xfrm>
            <a:custGeom>
              <a:avLst/>
              <a:gdLst>
                <a:gd name="T0" fmla="*/ 0 w 46"/>
                <a:gd name="T1" fmla="*/ 52 h 63"/>
                <a:gd name="T2" fmla="*/ 1 w 46"/>
                <a:gd name="T3" fmla="*/ 0 h 63"/>
                <a:gd name="T4" fmla="*/ 46 w 46"/>
                <a:gd name="T5" fmla="*/ 11 h 63"/>
                <a:gd name="T6" fmla="*/ 44 w 46"/>
                <a:gd name="T7" fmla="*/ 63 h 63"/>
                <a:gd name="T8" fmla="*/ 0 w 46"/>
                <a:gd name="T9" fmla="*/ 52 h 63"/>
                <a:gd name="T10" fmla="*/ 0 60000 65536"/>
                <a:gd name="T11" fmla="*/ 0 60000 65536"/>
                <a:gd name="T12" fmla="*/ 0 60000 65536"/>
                <a:gd name="T13" fmla="*/ 0 60000 65536"/>
                <a:gd name="T14" fmla="*/ 0 60000 65536"/>
                <a:gd name="T15" fmla="*/ 0 w 46"/>
                <a:gd name="T16" fmla="*/ 0 h 63"/>
                <a:gd name="T17" fmla="*/ 46 w 46"/>
                <a:gd name="T18" fmla="*/ 63 h 63"/>
              </a:gdLst>
              <a:ahLst/>
              <a:cxnLst>
                <a:cxn ang="T10">
                  <a:pos x="T0" y="T1"/>
                </a:cxn>
                <a:cxn ang="T11">
                  <a:pos x="T2" y="T3"/>
                </a:cxn>
                <a:cxn ang="T12">
                  <a:pos x="T4" y="T5"/>
                </a:cxn>
                <a:cxn ang="T13">
                  <a:pos x="T6" y="T7"/>
                </a:cxn>
                <a:cxn ang="T14">
                  <a:pos x="T8" y="T9"/>
                </a:cxn>
              </a:cxnLst>
              <a:rect l="T15" t="T16" r="T17" b="T18"/>
              <a:pathLst>
                <a:path w="46" h="63">
                  <a:moveTo>
                    <a:pt x="0" y="52"/>
                  </a:moveTo>
                  <a:lnTo>
                    <a:pt x="1" y="0"/>
                  </a:lnTo>
                  <a:lnTo>
                    <a:pt x="46" y="11"/>
                  </a:lnTo>
                  <a:lnTo>
                    <a:pt x="44" y="63"/>
                  </a:lnTo>
                  <a:lnTo>
                    <a:pt x="0" y="52"/>
                  </a:lnTo>
                  <a:close/>
                </a:path>
              </a:pathLst>
            </a:custGeom>
            <a:solidFill>
              <a:srgbClr val="DDDDDD"/>
            </a:solidFill>
            <a:ln w="9525">
              <a:noFill/>
              <a:round/>
              <a:headEnd/>
              <a:tailEnd/>
            </a:ln>
          </p:spPr>
          <p:txBody>
            <a:bodyPr/>
            <a:lstStyle/>
            <a:p>
              <a:endParaRPr lang="sv-SE" sz="1350"/>
            </a:p>
          </p:txBody>
        </p:sp>
        <p:sp>
          <p:nvSpPr>
            <p:cNvPr id="34" name="Freeform 105"/>
            <p:cNvSpPr>
              <a:spLocks/>
            </p:cNvSpPr>
            <p:nvPr/>
          </p:nvSpPr>
          <p:spPr bwMode="auto">
            <a:xfrm>
              <a:off x="3749" y="3138"/>
              <a:ext cx="63" cy="508"/>
            </a:xfrm>
            <a:custGeom>
              <a:avLst/>
              <a:gdLst>
                <a:gd name="T0" fmla="*/ 63 w 63"/>
                <a:gd name="T1" fmla="*/ 508 h 508"/>
                <a:gd name="T2" fmla="*/ 63 w 63"/>
                <a:gd name="T3" fmla="*/ 23 h 508"/>
                <a:gd name="T4" fmla="*/ 57 w 63"/>
                <a:gd name="T5" fmla="*/ 21 h 508"/>
                <a:gd name="T6" fmla="*/ 49 w 63"/>
                <a:gd name="T7" fmla="*/ 18 h 508"/>
                <a:gd name="T8" fmla="*/ 40 w 63"/>
                <a:gd name="T9" fmla="*/ 16 h 508"/>
                <a:gd name="T10" fmla="*/ 32 w 63"/>
                <a:gd name="T11" fmla="*/ 13 h 508"/>
                <a:gd name="T12" fmla="*/ 24 w 63"/>
                <a:gd name="T13" fmla="*/ 10 h 508"/>
                <a:gd name="T14" fmla="*/ 16 w 63"/>
                <a:gd name="T15" fmla="*/ 7 h 508"/>
                <a:gd name="T16" fmla="*/ 8 w 63"/>
                <a:gd name="T17" fmla="*/ 3 h 508"/>
                <a:gd name="T18" fmla="*/ 0 w 63"/>
                <a:gd name="T19" fmla="*/ 0 h 508"/>
                <a:gd name="T20" fmla="*/ 8 w 63"/>
                <a:gd name="T21" fmla="*/ 484 h 508"/>
                <a:gd name="T22" fmla="*/ 16 w 63"/>
                <a:gd name="T23" fmla="*/ 487 h 508"/>
                <a:gd name="T24" fmla="*/ 22 w 63"/>
                <a:gd name="T25" fmla="*/ 490 h 508"/>
                <a:gd name="T26" fmla="*/ 31 w 63"/>
                <a:gd name="T27" fmla="*/ 494 h 508"/>
                <a:gd name="T28" fmla="*/ 37 w 63"/>
                <a:gd name="T29" fmla="*/ 497 h 508"/>
                <a:gd name="T30" fmla="*/ 44 w 63"/>
                <a:gd name="T31" fmla="*/ 500 h 508"/>
                <a:gd name="T32" fmla="*/ 50 w 63"/>
                <a:gd name="T33" fmla="*/ 504 h 508"/>
                <a:gd name="T34" fmla="*/ 57 w 63"/>
                <a:gd name="T35" fmla="*/ 505 h 508"/>
                <a:gd name="T36" fmla="*/ 63 w 63"/>
                <a:gd name="T37" fmla="*/ 508 h 5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508"/>
                <a:gd name="T59" fmla="*/ 63 w 63"/>
                <a:gd name="T60" fmla="*/ 508 h 5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508">
                  <a:moveTo>
                    <a:pt x="63" y="508"/>
                  </a:moveTo>
                  <a:lnTo>
                    <a:pt x="63" y="23"/>
                  </a:lnTo>
                  <a:lnTo>
                    <a:pt x="57" y="21"/>
                  </a:lnTo>
                  <a:lnTo>
                    <a:pt x="49" y="18"/>
                  </a:lnTo>
                  <a:lnTo>
                    <a:pt x="40" y="16"/>
                  </a:lnTo>
                  <a:lnTo>
                    <a:pt x="32" y="13"/>
                  </a:lnTo>
                  <a:lnTo>
                    <a:pt x="24" y="10"/>
                  </a:lnTo>
                  <a:lnTo>
                    <a:pt x="16" y="7"/>
                  </a:lnTo>
                  <a:lnTo>
                    <a:pt x="8" y="3"/>
                  </a:lnTo>
                  <a:lnTo>
                    <a:pt x="0" y="0"/>
                  </a:lnTo>
                  <a:lnTo>
                    <a:pt x="8" y="484"/>
                  </a:lnTo>
                  <a:lnTo>
                    <a:pt x="16" y="487"/>
                  </a:lnTo>
                  <a:lnTo>
                    <a:pt x="22" y="490"/>
                  </a:lnTo>
                  <a:lnTo>
                    <a:pt x="31" y="494"/>
                  </a:lnTo>
                  <a:lnTo>
                    <a:pt x="37" y="497"/>
                  </a:lnTo>
                  <a:lnTo>
                    <a:pt x="44" y="500"/>
                  </a:lnTo>
                  <a:lnTo>
                    <a:pt x="50" y="504"/>
                  </a:lnTo>
                  <a:lnTo>
                    <a:pt x="57" y="505"/>
                  </a:lnTo>
                  <a:lnTo>
                    <a:pt x="63" y="508"/>
                  </a:lnTo>
                  <a:close/>
                </a:path>
              </a:pathLst>
            </a:custGeom>
            <a:solidFill>
              <a:srgbClr val="DDDDDD"/>
            </a:solidFill>
            <a:ln w="9525">
              <a:noFill/>
              <a:round/>
              <a:headEnd/>
              <a:tailEnd/>
            </a:ln>
          </p:spPr>
          <p:txBody>
            <a:bodyPr/>
            <a:lstStyle/>
            <a:p>
              <a:endParaRPr lang="sv-SE" sz="1350"/>
            </a:p>
          </p:txBody>
        </p:sp>
        <p:sp>
          <p:nvSpPr>
            <p:cNvPr id="35" name="Freeform 106"/>
            <p:cNvSpPr>
              <a:spLocks/>
            </p:cNvSpPr>
            <p:nvPr/>
          </p:nvSpPr>
          <p:spPr bwMode="auto">
            <a:xfrm>
              <a:off x="3747" y="3002"/>
              <a:ext cx="65" cy="93"/>
            </a:xfrm>
            <a:custGeom>
              <a:avLst/>
              <a:gdLst>
                <a:gd name="T0" fmla="*/ 65 w 65"/>
                <a:gd name="T1" fmla="*/ 93 h 93"/>
                <a:gd name="T2" fmla="*/ 65 w 65"/>
                <a:gd name="T3" fmla="*/ 25 h 93"/>
                <a:gd name="T4" fmla="*/ 57 w 65"/>
                <a:gd name="T5" fmla="*/ 22 h 93"/>
                <a:gd name="T6" fmla="*/ 49 w 65"/>
                <a:gd name="T7" fmla="*/ 20 h 93"/>
                <a:gd name="T8" fmla="*/ 41 w 65"/>
                <a:gd name="T9" fmla="*/ 17 h 93"/>
                <a:gd name="T10" fmla="*/ 33 w 65"/>
                <a:gd name="T11" fmla="*/ 13 h 93"/>
                <a:gd name="T12" fmla="*/ 24 w 65"/>
                <a:gd name="T13" fmla="*/ 10 h 93"/>
                <a:gd name="T14" fmla="*/ 15 w 65"/>
                <a:gd name="T15" fmla="*/ 7 h 93"/>
                <a:gd name="T16" fmla="*/ 8 w 65"/>
                <a:gd name="T17" fmla="*/ 4 h 93"/>
                <a:gd name="T18" fmla="*/ 0 w 65"/>
                <a:gd name="T19" fmla="*/ 0 h 93"/>
                <a:gd name="T20" fmla="*/ 0 w 65"/>
                <a:gd name="T21" fmla="*/ 71 h 93"/>
                <a:gd name="T22" fmla="*/ 8 w 65"/>
                <a:gd name="T23" fmla="*/ 74 h 93"/>
                <a:gd name="T24" fmla="*/ 16 w 65"/>
                <a:gd name="T25" fmla="*/ 77 h 93"/>
                <a:gd name="T26" fmla="*/ 24 w 65"/>
                <a:gd name="T27" fmla="*/ 80 h 93"/>
                <a:gd name="T28" fmla="*/ 34 w 65"/>
                <a:gd name="T29" fmla="*/ 84 h 93"/>
                <a:gd name="T30" fmla="*/ 42 w 65"/>
                <a:gd name="T31" fmla="*/ 87 h 93"/>
                <a:gd name="T32" fmla="*/ 51 w 65"/>
                <a:gd name="T33" fmla="*/ 89 h 93"/>
                <a:gd name="T34" fmla="*/ 59 w 65"/>
                <a:gd name="T35" fmla="*/ 92 h 93"/>
                <a:gd name="T36" fmla="*/ 65 w 65"/>
                <a:gd name="T37" fmla="*/ 93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93"/>
                <a:gd name="T59" fmla="*/ 65 w 65"/>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93">
                  <a:moveTo>
                    <a:pt x="65" y="93"/>
                  </a:moveTo>
                  <a:lnTo>
                    <a:pt x="65" y="25"/>
                  </a:lnTo>
                  <a:lnTo>
                    <a:pt x="57" y="22"/>
                  </a:lnTo>
                  <a:lnTo>
                    <a:pt x="49" y="20"/>
                  </a:lnTo>
                  <a:lnTo>
                    <a:pt x="41" y="17"/>
                  </a:lnTo>
                  <a:lnTo>
                    <a:pt x="33" y="13"/>
                  </a:lnTo>
                  <a:lnTo>
                    <a:pt x="24" y="10"/>
                  </a:lnTo>
                  <a:lnTo>
                    <a:pt x="15" y="7"/>
                  </a:lnTo>
                  <a:lnTo>
                    <a:pt x="8" y="4"/>
                  </a:lnTo>
                  <a:lnTo>
                    <a:pt x="0" y="0"/>
                  </a:lnTo>
                  <a:lnTo>
                    <a:pt x="0" y="71"/>
                  </a:lnTo>
                  <a:lnTo>
                    <a:pt x="8" y="74"/>
                  </a:lnTo>
                  <a:lnTo>
                    <a:pt x="16" y="77"/>
                  </a:lnTo>
                  <a:lnTo>
                    <a:pt x="24" y="80"/>
                  </a:lnTo>
                  <a:lnTo>
                    <a:pt x="34" y="84"/>
                  </a:lnTo>
                  <a:lnTo>
                    <a:pt x="42" y="87"/>
                  </a:lnTo>
                  <a:lnTo>
                    <a:pt x="51" y="89"/>
                  </a:lnTo>
                  <a:lnTo>
                    <a:pt x="59" y="92"/>
                  </a:lnTo>
                  <a:lnTo>
                    <a:pt x="65" y="93"/>
                  </a:lnTo>
                  <a:close/>
                </a:path>
              </a:pathLst>
            </a:custGeom>
            <a:solidFill>
              <a:srgbClr val="DDDDDD"/>
            </a:solidFill>
            <a:ln w="9525">
              <a:noFill/>
              <a:round/>
              <a:headEnd/>
              <a:tailEnd/>
            </a:ln>
          </p:spPr>
          <p:txBody>
            <a:bodyPr/>
            <a:lstStyle/>
            <a:p>
              <a:endParaRPr lang="sv-SE" sz="1350"/>
            </a:p>
          </p:txBody>
        </p:sp>
        <p:sp>
          <p:nvSpPr>
            <p:cNvPr id="36" name="Freeform 107"/>
            <p:cNvSpPr>
              <a:spLocks/>
            </p:cNvSpPr>
            <p:nvPr/>
          </p:nvSpPr>
          <p:spPr bwMode="auto">
            <a:xfrm>
              <a:off x="3744" y="2880"/>
              <a:ext cx="68" cy="81"/>
            </a:xfrm>
            <a:custGeom>
              <a:avLst/>
              <a:gdLst>
                <a:gd name="T0" fmla="*/ 68 w 68"/>
                <a:gd name="T1" fmla="*/ 81 h 81"/>
                <a:gd name="T2" fmla="*/ 68 w 68"/>
                <a:gd name="T3" fmla="*/ 24 h 81"/>
                <a:gd name="T4" fmla="*/ 62 w 68"/>
                <a:gd name="T5" fmla="*/ 23 h 81"/>
                <a:gd name="T6" fmla="*/ 54 w 68"/>
                <a:gd name="T7" fmla="*/ 19 h 81"/>
                <a:gd name="T8" fmla="*/ 44 w 68"/>
                <a:gd name="T9" fmla="*/ 16 h 81"/>
                <a:gd name="T10" fmla="*/ 34 w 68"/>
                <a:gd name="T11" fmla="*/ 13 h 81"/>
                <a:gd name="T12" fmla="*/ 24 w 68"/>
                <a:gd name="T13" fmla="*/ 9 h 81"/>
                <a:gd name="T14" fmla="*/ 16 w 68"/>
                <a:gd name="T15" fmla="*/ 6 h 81"/>
                <a:gd name="T16" fmla="*/ 8 w 68"/>
                <a:gd name="T17" fmla="*/ 3 h 81"/>
                <a:gd name="T18" fmla="*/ 0 w 68"/>
                <a:gd name="T19" fmla="*/ 0 h 81"/>
                <a:gd name="T20" fmla="*/ 1 w 68"/>
                <a:gd name="T21" fmla="*/ 59 h 81"/>
                <a:gd name="T22" fmla="*/ 11 w 68"/>
                <a:gd name="T23" fmla="*/ 62 h 81"/>
                <a:gd name="T24" fmla="*/ 19 w 68"/>
                <a:gd name="T25" fmla="*/ 65 h 81"/>
                <a:gd name="T26" fmla="*/ 29 w 68"/>
                <a:gd name="T27" fmla="*/ 68 h 81"/>
                <a:gd name="T28" fmla="*/ 37 w 68"/>
                <a:gd name="T29" fmla="*/ 72 h 81"/>
                <a:gd name="T30" fmla="*/ 45 w 68"/>
                <a:gd name="T31" fmla="*/ 75 h 81"/>
                <a:gd name="T32" fmla="*/ 54 w 68"/>
                <a:gd name="T33" fmla="*/ 77 h 81"/>
                <a:gd name="T34" fmla="*/ 62 w 68"/>
                <a:gd name="T35" fmla="*/ 80 h 81"/>
                <a:gd name="T36" fmla="*/ 68 w 68"/>
                <a:gd name="T37" fmla="*/ 8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81"/>
                <a:gd name="T59" fmla="*/ 68 w 68"/>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81">
                  <a:moveTo>
                    <a:pt x="68" y="81"/>
                  </a:moveTo>
                  <a:lnTo>
                    <a:pt x="68" y="24"/>
                  </a:lnTo>
                  <a:lnTo>
                    <a:pt x="62" y="23"/>
                  </a:lnTo>
                  <a:lnTo>
                    <a:pt x="54" y="19"/>
                  </a:lnTo>
                  <a:lnTo>
                    <a:pt x="44" y="16"/>
                  </a:lnTo>
                  <a:lnTo>
                    <a:pt x="34" y="13"/>
                  </a:lnTo>
                  <a:lnTo>
                    <a:pt x="24" y="9"/>
                  </a:lnTo>
                  <a:lnTo>
                    <a:pt x="16" y="6"/>
                  </a:lnTo>
                  <a:lnTo>
                    <a:pt x="8" y="3"/>
                  </a:lnTo>
                  <a:lnTo>
                    <a:pt x="0" y="0"/>
                  </a:lnTo>
                  <a:lnTo>
                    <a:pt x="1" y="59"/>
                  </a:lnTo>
                  <a:lnTo>
                    <a:pt x="11" y="62"/>
                  </a:lnTo>
                  <a:lnTo>
                    <a:pt x="19" y="65"/>
                  </a:lnTo>
                  <a:lnTo>
                    <a:pt x="29" y="68"/>
                  </a:lnTo>
                  <a:lnTo>
                    <a:pt x="37" y="72"/>
                  </a:lnTo>
                  <a:lnTo>
                    <a:pt x="45" y="75"/>
                  </a:lnTo>
                  <a:lnTo>
                    <a:pt x="54" y="77"/>
                  </a:lnTo>
                  <a:lnTo>
                    <a:pt x="62" y="80"/>
                  </a:lnTo>
                  <a:lnTo>
                    <a:pt x="68" y="81"/>
                  </a:lnTo>
                  <a:close/>
                </a:path>
              </a:pathLst>
            </a:custGeom>
            <a:solidFill>
              <a:srgbClr val="DDDDDD"/>
            </a:solidFill>
            <a:ln w="9525">
              <a:noFill/>
              <a:round/>
              <a:headEnd/>
              <a:tailEnd/>
            </a:ln>
          </p:spPr>
          <p:txBody>
            <a:bodyPr/>
            <a:lstStyle/>
            <a:p>
              <a:endParaRPr lang="sv-SE" sz="1350"/>
            </a:p>
          </p:txBody>
        </p:sp>
        <p:sp>
          <p:nvSpPr>
            <p:cNvPr id="37" name="Freeform 108"/>
            <p:cNvSpPr>
              <a:spLocks/>
            </p:cNvSpPr>
            <p:nvPr/>
          </p:nvSpPr>
          <p:spPr bwMode="auto">
            <a:xfrm>
              <a:off x="3760" y="3795"/>
              <a:ext cx="52" cy="72"/>
            </a:xfrm>
            <a:custGeom>
              <a:avLst/>
              <a:gdLst>
                <a:gd name="T0" fmla="*/ 52 w 52"/>
                <a:gd name="T1" fmla="*/ 23 h 72"/>
                <a:gd name="T2" fmla="*/ 52 w 52"/>
                <a:gd name="T3" fmla="*/ 72 h 72"/>
                <a:gd name="T4" fmla="*/ 47 w 52"/>
                <a:gd name="T5" fmla="*/ 71 h 72"/>
                <a:gd name="T6" fmla="*/ 43 w 52"/>
                <a:gd name="T7" fmla="*/ 67 h 72"/>
                <a:gd name="T8" fmla="*/ 36 w 52"/>
                <a:gd name="T9" fmla="*/ 66 h 72"/>
                <a:gd name="T10" fmla="*/ 29 w 52"/>
                <a:gd name="T11" fmla="*/ 62 h 72"/>
                <a:gd name="T12" fmla="*/ 23 w 52"/>
                <a:gd name="T13" fmla="*/ 59 h 72"/>
                <a:gd name="T14" fmla="*/ 16 w 52"/>
                <a:gd name="T15" fmla="*/ 56 h 72"/>
                <a:gd name="T16" fmla="*/ 8 w 52"/>
                <a:gd name="T17" fmla="*/ 53 h 72"/>
                <a:gd name="T18" fmla="*/ 2 w 52"/>
                <a:gd name="T19" fmla="*/ 48 h 72"/>
                <a:gd name="T20" fmla="*/ 0 w 52"/>
                <a:gd name="T21" fmla="*/ 0 h 72"/>
                <a:gd name="T22" fmla="*/ 8 w 52"/>
                <a:gd name="T23" fmla="*/ 3 h 72"/>
                <a:gd name="T24" fmla="*/ 16 w 52"/>
                <a:gd name="T25" fmla="*/ 7 h 72"/>
                <a:gd name="T26" fmla="*/ 23 w 52"/>
                <a:gd name="T27" fmla="*/ 10 h 72"/>
                <a:gd name="T28" fmla="*/ 29 w 52"/>
                <a:gd name="T29" fmla="*/ 13 h 72"/>
                <a:gd name="T30" fmla="*/ 36 w 52"/>
                <a:gd name="T31" fmla="*/ 17 h 72"/>
                <a:gd name="T32" fmla="*/ 43 w 52"/>
                <a:gd name="T33" fmla="*/ 18 h 72"/>
                <a:gd name="T34" fmla="*/ 47 w 52"/>
                <a:gd name="T35" fmla="*/ 21 h 72"/>
                <a:gd name="T36" fmla="*/ 52 w 52"/>
                <a:gd name="T37" fmla="*/ 2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72"/>
                <a:gd name="T59" fmla="*/ 52 w 5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72">
                  <a:moveTo>
                    <a:pt x="52" y="23"/>
                  </a:moveTo>
                  <a:lnTo>
                    <a:pt x="52" y="72"/>
                  </a:lnTo>
                  <a:lnTo>
                    <a:pt x="47" y="71"/>
                  </a:lnTo>
                  <a:lnTo>
                    <a:pt x="43" y="67"/>
                  </a:lnTo>
                  <a:lnTo>
                    <a:pt x="36" y="66"/>
                  </a:lnTo>
                  <a:lnTo>
                    <a:pt x="29" y="62"/>
                  </a:lnTo>
                  <a:lnTo>
                    <a:pt x="23" y="59"/>
                  </a:lnTo>
                  <a:lnTo>
                    <a:pt x="16" y="56"/>
                  </a:lnTo>
                  <a:lnTo>
                    <a:pt x="8" y="53"/>
                  </a:lnTo>
                  <a:lnTo>
                    <a:pt x="2" y="48"/>
                  </a:lnTo>
                  <a:lnTo>
                    <a:pt x="0" y="0"/>
                  </a:lnTo>
                  <a:lnTo>
                    <a:pt x="8" y="3"/>
                  </a:lnTo>
                  <a:lnTo>
                    <a:pt x="16" y="7"/>
                  </a:lnTo>
                  <a:lnTo>
                    <a:pt x="23" y="10"/>
                  </a:lnTo>
                  <a:lnTo>
                    <a:pt x="29" y="13"/>
                  </a:lnTo>
                  <a:lnTo>
                    <a:pt x="36" y="17"/>
                  </a:lnTo>
                  <a:lnTo>
                    <a:pt x="43" y="18"/>
                  </a:lnTo>
                  <a:lnTo>
                    <a:pt x="47" y="21"/>
                  </a:lnTo>
                  <a:lnTo>
                    <a:pt x="52" y="23"/>
                  </a:lnTo>
                  <a:close/>
                </a:path>
              </a:pathLst>
            </a:custGeom>
            <a:solidFill>
              <a:srgbClr val="DDDDDD"/>
            </a:solidFill>
            <a:ln w="9525">
              <a:noFill/>
              <a:round/>
              <a:headEnd/>
              <a:tailEnd/>
            </a:ln>
          </p:spPr>
          <p:txBody>
            <a:bodyPr/>
            <a:lstStyle/>
            <a:p>
              <a:endParaRPr lang="sv-SE" sz="1350"/>
            </a:p>
          </p:txBody>
        </p:sp>
        <p:sp>
          <p:nvSpPr>
            <p:cNvPr id="38" name="Freeform 109"/>
            <p:cNvSpPr>
              <a:spLocks/>
            </p:cNvSpPr>
            <p:nvPr/>
          </p:nvSpPr>
          <p:spPr bwMode="auto">
            <a:xfrm>
              <a:off x="3758" y="3681"/>
              <a:ext cx="54" cy="80"/>
            </a:xfrm>
            <a:custGeom>
              <a:avLst/>
              <a:gdLst>
                <a:gd name="T0" fmla="*/ 54 w 54"/>
                <a:gd name="T1" fmla="*/ 80 h 80"/>
                <a:gd name="T2" fmla="*/ 54 w 54"/>
                <a:gd name="T3" fmla="*/ 23 h 80"/>
                <a:gd name="T4" fmla="*/ 48 w 54"/>
                <a:gd name="T5" fmla="*/ 21 h 80"/>
                <a:gd name="T6" fmla="*/ 43 w 54"/>
                <a:gd name="T7" fmla="*/ 18 h 80"/>
                <a:gd name="T8" fmla="*/ 36 w 54"/>
                <a:gd name="T9" fmla="*/ 14 h 80"/>
                <a:gd name="T10" fmla="*/ 28 w 54"/>
                <a:gd name="T11" fmla="*/ 11 h 80"/>
                <a:gd name="T12" fmla="*/ 22 w 54"/>
                <a:gd name="T13" fmla="*/ 8 h 80"/>
                <a:gd name="T14" fmla="*/ 15 w 54"/>
                <a:gd name="T15" fmla="*/ 5 h 80"/>
                <a:gd name="T16" fmla="*/ 7 w 54"/>
                <a:gd name="T17" fmla="*/ 3 h 80"/>
                <a:gd name="T18" fmla="*/ 0 w 54"/>
                <a:gd name="T19" fmla="*/ 0 h 80"/>
                <a:gd name="T20" fmla="*/ 2 w 54"/>
                <a:gd name="T21" fmla="*/ 55 h 80"/>
                <a:gd name="T22" fmla="*/ 10 w 54"/>
                <a:gd name="T23" fmla="*/ 59 h 80"/>
                <a:gd name="T24" fmla="*/ 17 w 54"/>
                <a:gd name="T25" fmla="*/ 62 h 80"/>
                <a:gd name="T26" fmla="*/ 23 w 54"/>
                <a:gd name="T27" fmla="*/ 65 h 80"/>
                <a:gd name="T28" fmla="*/ 31 w 54"/>
                <a:gd name="T29" fmla="*/ 68 h 80"/>
                <a:gd name="T30" fmla="*/ 36 w 54"/>
                <a:gd name="T31" fmla="*/ 72 h 80"/>
                <a:gd name="T32" fmla="*/ 43 w 54"/>
                <a:gd name="T33" fmla="*/ 75 h 80"/>
                <a:gd name="T34" fmla="*/ 49 w 54"/>
                <a:gd name="T35" fmla="*/ 77 h 80"/>
                <a:gd name="T36" fmla="*/ 54 w 54"/>
                <a:gd name="T37" fmla="*/ 8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80"/>
                <a:gd name="T59" fmla="*/ 54 w 54"/>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80">
                  <a:moveTo>
                    <a:pt x="54" y="80"/>
                  </a:moveTo>
                  <a:lnTo>
                    <a:pt x="54" y="23"/>
                  </a:lnTo>
                  <a:lnTo>
                    <a:pt x="48" y="21"/>
                  </a:lnTo>
                  <a:lnTo>
                    <a:pt x="43" y="18"/>
                  </a:lnTo>
                  <a:lnTo>
                    <a:pt x="36" y="14"/>
                  </a:lnTo>
                  <a:lnTo>
                    <a:pt x="28" y="11"/>
                  </a:lnTo>
                  <a:lnTo>
                    <a:pt x="22" y="8"/>
                  </a:lnTo>
                  <a:lnTo>
                    <a:pt x="15" y="5"/>
                  </a:lnTo>
                  <a:lnTo>
                    <a:pt x="7" y="3"/>
                  </a:lnTo>
                  <a:lnTo>
                    <a:pt x="0" y="0"/>
                  </a:lnTo>
                  <a:lnTo>
                    <a:pt x="2" y="55"/>
                  </a:lnTo>
                  <a:lnTo>
                    <a:pt x="10" y="59"/>
                  </a:lnTo>
                  <a:lnTo>
                    <a:pt x="17" y="62"/>
                  </a:lnTo>
                  <a:lnTo>
                    <a:pt x="23" y="65"/>
                  </a:lnTo>
                  <a:lnTo>
                    <a:pt x="31" y="68"/>
                  </a:lnTo>
                  <a:lnTo>
                    <a:pt x="36" y="72"/>
                  </a:lnTo>
                  <a:lnTo>
                    <a:pt x="43" y="75"/>
                  </a:lnTo>
                  <a:lnTo>
                    <a:pt x="49" y="77"/>
                  </a:lnTo>
                  <a:lnTo>
                    <a:pt x="54" y="80"/>
                  </a:lnTo>
                  <a:close/>
                </a:path>
              </a:pathLst>
            </a:custGeom>
            <a:solidFill>
              <a:srgbClr val="DDDDDD"/>
            </a:solidFill>
            <a:ln w="9525">
              <a:noFill/>
              <a:round/>
              <a:headEnd/>
              <a:tailEnd/>
            </a:ln>
          </p:spPr>
          <p:txBody>
            <a:bodyPr/>
            <a:lstStyle/>
            <a:p>
              <a:endParaRPr lang="sv-SE" sz="1350"/>
            </a:p>
          </p:txBody>
        </p:sp>
        <p:sp>
          <p:nvSpPr>
            <p:cNvPr id="39" name="Freeform 110"/>
            <p:cNvSpPr>
              <a:spLocks/>
            </p:cNvSpPr>
            <p:nvPr/>
          </p:nvSpPr>
          <p:spPr bwMode="auto">
            <a:xfrm>
              <a:off x="4133" y="2912"/>
              <a:ext cx="180" cy="79"/>
            </a:xfrm>
            <a:custGeom>
              <a:avLst/>
              <a:gdLst>
                <a:gd name="T0" fmla="*/ 180 w 180"/>
                <a:gd name="T1" fmla="*/ 59 h 79"/>
                <a:gd name="T2" fmla="*/ 159 w 180"/>
                <a:gd name="T3" fmla="*/ 63 h 79"/>
                <a:gd name="T4" fmla="*/ 137 w 180"/>
                <a:gd name="T5" fmla="*/ 66 h 79"/>
                <a:gd name="T6" fmla="*/ 115 w 180"/>
                <a:gd name="T7" fmla="*/ 69 h 79"/>
                <a:gd name="T8" fmla="*/ 93 w 180"/>
                <a:gd name="T9" fmla="*/ 71 h 79"/>
                <a:gd name="T10" fmla="*/ 69 w 180"/>
                <a:gd name="T11" fmla="*/ 74 h 79"/>
                <a:gd name="T12" fmla="*/ 46 w 180"/>
                <a:gd name="T13" fmla="*/ 76 h 79"/>
                <a:gd name="T14" fmla="*/ 23 w 180"/>
                <a:gd name="T15" fmla="*/ 77 h 79"/>
                <a:gd name="T16" fmla="*/ 0 w 180"/>
                <a:gd name="T17" fmla="*/ 79 h 79"/>
                <a:gd name="T18" fmla="*/ 3 w 180"/>
                <a:gd name="T19" fmla="*/ 22 h 79"/>
                <a:gd name="T20" fmla="*/ 26 w 180"/>
                <a:gd name="T21" fmla="*/ 20 h 79"/>
                <a:gd name="T22" fmla="*/ 49 w 180"/>
                <a:gd name="T23" fmla="*/ 18 h 79"/>
                <a:gd name="T24" fmla="*/ 70 w 180"/>
                <a:gd name="T25" fmla="*/ 17 h 79"/>
                <a:gd name="T26" fmla="*/ 93 w 180"/>
                <a:gd name="T27" fmla="*/ 13 h 79"/>
                <a:gd name="T28" fmla="*/ 116 w 180"/>
                <a:gd name="T29" fmla="*/ 12 h 79"/>
                <a:gd name="T30" fmla="*/ 137 w 180"/>
                <a:gd name="T31" fmla="*/ 9 h 79"/>
                <a:gd name="T32" fmla="*/ 159 w 180"/>
                <a:gd name="T33" fmla="*/ 4 h 79"/>
                <a:gd name="T34" fmla="*/ 180 w 180"/>
                <a:gd name="T35" fmla="*/ 0 h 79"/>
                <a:gd name="T36" fmla="*/ 180 w 180"/>
                <a:gd name="T37" fmla="*/ 59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79"/>
                <a:gd name="T59" fmla="*/ 180 w 180"/>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79">
                  <a:moveTo>
                    <a:pt x="180" y="59"/>
                  </a:moveTo>
                  <a:lnTo>
                    <a:pt x="159" y="63"/>
                  </a:lnTo>
                  <a:lnTo>
                    <a:pt x="137" y="66"/>
                  </a:lnTo>
                  <a:lnTo>
                    <a:pt x="115" y="69"/>
                  </a:lnTo>
                  <a:lnTo>
                    <a:pt x="93" y="71"/>
                  </a:lnTo>
                  <a:lnTo>
                    <a:pt x="69" y="74"/>
                  </a:lnTo>
                  <a:lnTo>
                    <a:pt x="46" y="76"/>
                  </a:lnTo>
                  <a:lnTo>
                    <a:pt x="23" y="77"/>
                  </a:lnTo>
                  <a:lnTo>
                    <a:pt x="0" y="79"/>
                  </a:lnTo>
                  <a:lnTo>
                    <a:pt x="3" y="22"/>
                  </a:lnTo>
                  <a:lnTo>
                    <a:pt x="26" y="20"/>
                  </a:lnTo>
                  <a:lnTo>
                    <a:pt x="49" y="18"/>
                  </a:lnTo>
                  <a:lnTo>
                    <a:pt x="70" y="17"/>
                  </a:lnTo>
                  <a:lnTo>
                    <a:pt x="93" y="13"/>
                  </a:lnTo>
                  <a:lnTo>
                    <a:pt x="116" y="12"/>
                  </a:lnTo>
                  <a:lnTo>
                    <a:pt x="137" y="9"/>
                  </a:lnTo>
                  <a:lnTo>
                    <a:pt x="159" y="4"/>
                  </a:lnTo>
                  <a:lnTo>
                    <a:pt x="180" y="0"/>
                  </a:lnTo>
                  <a:lnTo>
                    <a:pt x="180" y="59"/>
                  </a:lnTo>
                  <a:close/>
                </a:path>
              </a:pathLst>
            </a:custGeom>
            <a:solidFill>
              <a:srgbClr val="DDDDDD"/>
            </a:solidFill>
            <a:ln w="9525">
              <a:noFill/>
              <a:round/>
              <a:headEnd/>
              <a:tailEnd/>
            </a:ln>
          </p:spPr>
          <p:txBody>
            <a:bodyPr/>
            <a:lstStyle/>
            <a:p>
              <a:endParaRPr lang="sv-SE" sz="1350"/>
            </a:p>
          </p:txBody>
        </p:sp>
        <p:sp>
          <p:nvSpPr>
            <p:cNvPr id="40" name="Freeform 111"/>
            <p:cNvSpPr>
              <a:spLocks/>
            </p:cNvSpPr>
            <p:nvPr/>
          </p:nvSpPr>
          <p:spPr bwMode="auto">
            <a:xfrm>
              <a:off x="4131" y="3038"/>
              <a:ext cx="180" cy="84"/>
            </a:xfrm>
            <a:custGeom>
              <a:avLst/>
              <a:gdLst>
                <a:gd name="T0" fmla="*/ 0 w 180"/>
                <a:gd name="T1" fmla="*/ 84 h 84"/>
                <a:gd name="T2" fmla="*/ 2 w 180"/>
                <a:gd name="T3" fmla="*/ 20 h 84"/>
                <a:gd name="T4" fmla="*/ 22 w 180"/>
                <a:gd name="T5" fmla="*/ 18 h 84"/>
                <a:gd name="T6" fmla="*/ 45 w 180"/>
                <a:gd name="T7" fmla="*/ 17 h 84"/>
                <a:gd name="T8" fmla="*/ 71 w 180"/>
                <a:gd name="T9" fmla="*/ 13 h 84"/>
                <a:gd name="T10" fmla="*/ 97 w 180"/>
                <a:gd name="T11" fmla="*/ 12 h 84"/>
                <a:gd name="T12" fmla="*/ 123 w 180"/>
                <a:gd name="T13" fmla="*/ 8 h 84"/>
                <a:gd name="T14" fmla="*/ 146 w 180"/>
                <a:gd name="T15" fmla="*/ 5 h 84"/>
                <a:gd name="T16" fmla="*/ 166 w 180"/>
                <a:gd name="T17" fmla="*/ 4 h 84"/>
                <a:gd name="T18" fmla="*/ 180 w 180"/>
                <a:gd name="T19" fmla="*/ 0 h 84"/>
                <a:gd name="T20" fmla="*/ 180 w 180"/>
                <a:gd name="T21" fmla="*/ 62 h 84"/>
                <a:gd name="T22" fmla="*/ 162 w 180"/>
                <a:gd name="T23" fmla="*/ 66 h 84"/>
                <a:gd name="T24" fmla="*/ 138 w 180"/>
                <a:gd name="T25" fmla="*/ 69 h 84"/>
                <a:gd name="T26" fmla="*/ 113 w 180"/>
                <a:gd name="T27" fmla="*/ 72 h 84"/>
                <a:gd name="T28" fmla="*/ 85 w 180"/>
                <a:gd name="T29" fmla="*/ 75 h 84"/>
                <a:gd name="T30" fmla="*/ 59 w 180"/>
                <a:gd name="T31" fmla="*/ 79 h 84"/>
                <a:gd name="T32" fmla="*/ 35 w 180"/>
                <a:gd name="T33" fmla="*/ 80 h 84"/>
                <a:gd name="T34" fmla="*/ 15 w 180"/>
                <a:gd name="T35" fmla="*/ 82 h 84"/>
                <a:gd name="T36" fmla="*/ 0 w 180"/>
                <a:gd name="T37" fmla="*/ 84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84"/>
                <a:gd name="T59" fmla="*/ 180 w 180"/>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84">
                  <a:moveTo>
                    <a:pt x="0" y="84"/>
                  </a:moveTo>
                  <a:lnTo>
                    <a:pt x="2" y="20"/>
                  </a:lnTo>
                  <a:lnTo>
                    <a:pt x="22" y="18"/>
                  </a:lnTo>
                  <a:lnTo>
                    <a:pt x="45" y="17"/>
                  </a:lnTo>
                  <a:lnTo>
                    <a:pt x="71" y="13"/>
                  </a:lnTo>
                  <a:lnTo>
                    <a:pt x="97" y="12"/>
                  </a:lnTo>
                  <a:lnTo>
                    <a:pt x="123" y="8"/>
                  </a:lnTo>
                  <a:lnTo>
                    <a:pt x="146" y="5"/>
                  </a:lnTo>
                  <a:lnTo>
                    <a:pt x="166" y="4"/>
                  </a:lnTo>
                  <a:lnTo>
                    <a:pt x="180" y="0"/>
                  </a:lnTo>
                  <a:lnTo>
                    <a:pt x="180" y="62"/>
                  </a:lnTo>
                  <a:lnTo>
                    <a:pt x="162" y="66"/>
                  </a:lnTo>
                  <a:lnTo>
                    <a:pt x="138" y="69"/>
                  </a:lnTo>
                  <a:lnTo>
                    <a:pt x="113" y="72"/>
                  </a:lnTo>
                  <a:lnTo>
                    <a:pt x="85" y="75"/>
                  </a:lnTo>
                  <a:lnTo>
                    <a:pt x="59" y="79"/>
                  </a:lnTo>
                  <a:lnTo>
                    <a:pt x="35" y="80"/>
                  </a:lnTo>
                  <a:lnTo>
                    <a:pt x="15" y="82"/>
                  </a:lnTo>
                  <a:lnTo>
                    <a:pt x="0" y="84"/>
                  </a:lnTo>
                  <a:close/>
                </a:path>
              </a:pathLst>
            </a:custGeom>
            <a:solidFill>
              <a:srgbClr val="DDDDDD"/>
            </a:solidFill>
            <a:ln w="9525">
              <a:noFill/>
              <a:round/>
              <a:headEnd/>
              <a:tailEnd/>
            </a:ln>
          </p:spPr>
          <p:txBody>
            <a:bodyPr/>
            <a:lstStyle/>
            <a:p>
              <a:endParaRPr lang="sv-SE" sz="1350"/>
            </a:p>
          </p:txBody>
        </p:sp>
        <p:sp>
          <p:nvSpPr>
            <p:cNvPr id="41" name="Freeform 112"/>
            <p:cNvSpPr>
              <a:spLocks/>
            </p:cNvSpPr>
            <p:nvPr/>
          </p:nvSpPr>
          <p:spPr bwMode="auto">
            <a:xfrm>
              <a:off x="4122" y="3169"/>
              <a:ext cx="188" cy="538"/>
            </a:xfrm>
            <a:custGeom>
              <a:avLst/>
              <a:gdLst>
                <a:gd name="T0" fmla="*/ 0 w 188"/>
                <a:gd name="T1" fmla="*/ 538 h 538"/>
                <a:gd name="T2" fmla="*/ 8 w 188"/>
                <a:gd name="T3" fmla="*/ 20 h 538"/>
                <a:gd name="T4" fmla="*/ 32 w 188"/>
                <a:gd name="T5" fmla="*/ 18 h 538"/>
                <a:gd name="T6" fmla="*/ 58 w 188"/>
                <a:gd name="T7" fmla="*/ 16 h 538"/>
                <a:gd name="T8" fmla="*/ 86 w 188"/>
                <a:gd name="T9" fmla="*/ 13 h 538"/>
                <a:gd name="T10" fmla="*/ 114 w 188"/>
                <a:gd name="T11" fmla="*/ 10 h 538"/>
                <a:gd name="T12" fmla="*/ 139 w 188"/>
                <a:gd name="T13" fmla="*/ 8 h 538"/>
                <a:gd name="T14" fmla="*/ 160 w 188"/>
                <a:gd name="T15" fmla="*/ 5 h 538"/>
                <a:gd name="T16" fmla="*/ 178 w 188"/>
                <a:gd name="T17" fmla="*/ 2 h 538"/>
                <a:gd name="T18" fmla="*/ 188 w 188"/>
                <a:gd name="T19" fmla="*/ 0 h 538"/>
                <a:gd name="T20" fmla="*/ 180 w 188"/>
                <a:gd name="T21" fmla="*/ 491 h 538"/>
                <a:gd name="T22" fmla="*/ 165 w 188"/>
                <a:gd name="T23" fmla="*/ 497 h 538"/>
                <a:gd name="T24" fmla="*/ 145 w 188"/>
                <a:gd name="T25" fmla="*/ 504 h 538"/>
                <a:gd name="T26" fmla="*/ 122 w 188"/>
                <a:gd name="T27" fmla="*/ 512 h 538"/>
                <a:gd name="T28" fmla="*/ 99 w 188"/>
                <a:gd name="T29" fmla="*/ 518 h 538"/>
                <a:gd name="T30" fmla="*/ 73 w 188"/>
                <a:gd name="T31" fmla="*/ 526 h 538"/>
                <a:gd name="T32" fmla="*/ 47 w 188"/>
                <a:gd name="T33" fmla="*/ 531 h 538"/>
                <a:gd name="T34" fmla="*/ 22 w 188"/>
                <a:gd name="T35" fmla="*/ 536 h 538"/>
                <a:gd name="T36" fmla="*/ 0 w 188"/>
                <a:gd name="T37" fmla="*/ 538 h 5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538"/>
                <a:gd name="T59" fmla="*/ 188 w 188"/>
                <a:gd name="T60" fmla="*/ 538 h 5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538">
                  <a:moveTo>
                    <a:pt x="0" y="538"/>
                  </a:moveTo>
                  <a:lnTo>
                    <a:pt x="8" y="20"/>
                  </a:lnTo>
                  <a:lnTo>
                    <a:pt x="32" y="18"/>
                  </a:lnTo>
                  <a:lnTo>
                    <a:pt x="58" y="16"/>
                  </a:lnTo>
                  <a:lnTo>
                    <a:pt x="86" y="13"/>
                  </a:lnTo>
                  <a:lnTo>
                    <a:pt x="114" y="10"/>
                  </a:lnTo>
                  <a:lnTo>
                    <a:pt x="139" y="8"/>
                  </a:lnTo>
                  <a:lnTo>
                    <a:pt x="160" y="5"/>
                  </a:lnTo>
                  <a:lnTo>
                    <a:pt x="178" y="2"/>
                  </a:lnTo>
                  <a:lnTo>
                    <a:pt x="188" y="0"/>
                  </a:lnTo>
                  <a:lnTo>
                    <a:pt x="180" y="491"/>
                  </a:lnTo>
                  <a:lnTo>
                    <a:pt x="165" y="497"/>
                  </a:lnTo>
                  <a:lnTo>
                    <a:pt x="145" y="504"/>
                  </a:lnTo>
                  <a:lnTo>
                    <a:pt x="122" y="512"/>
                  </a:lnTo>
                  <a:lnTo>
                    <a:pt x="99" y="518"/>
                  </a:lnTo>
                  <a:lnTo>
                    <a:pt x="73" y="526"/>
                  </a:lnTo>
                  <a:lnTo>
                    <a:pt x="47" y="531"/>
                  </a:lnTo>
                  <a:lnTo>
                    <a:pt x="22" y="536"/>
                  </a:lnTo>
                  <a:lnTo>
                    <a:pt x="0" y="538"/>
                  </a:lnTo>
                  <a:close/>
                </a:path>
              </a:pathLst>
            </a:custGeom>
            <a:solidFill>
              <a:srgbClr val="DDDDDD"/>
            </a:solidFill>
            <a:ln w="9525">
              <a:noFill/>
              <a:round/>
              <a:headEnd/>
              <a:tailEnd/>
            </a:ln>
          </p:spPr>
          <p:txBody>
            <a:bodyPr/>
            <a:lstStyle/>
            <a:p>
              <a:endParaRPr lang="sv-SE" sz="1350"/>
            </a:p>
          </p:txBody>
        </p:sp>
        <p:sp>
          <p:nvSpPr>
            <p:cNvPr id="42" name="Freeform 113"/>
            <p:cNvSpPr>
              <a:spLocks/>
            </p:cNvSpPr>
            <p:nvPr/>
          </p:nvSpPr>
          <p:spPr bwMode="auto">
            <a:xfrm>
              <a:off x="4118" y="3720"/>
              <a:ext cx="182" cy="103"/>
            </a:xfrm>
            <a:custGeom>
              <a:avLst/>
              <a:gdLst>
                <a:gd name="T0" fmla="*/ 0 w 182"/>
                <a:gd name="T1" fmla="*/ 103 h 103"/>
                <a:gd name="T2" fmla="*/ 2 w 182"/>
                <a:gd name="T3" fmla="*/ 46 h 103"/>
                <a:gd name="T4" fmla="*/ 23 w 182"/>
                <a:gd name="T5" fmla="*/ 43 h 103"/>
                <a:gd name="T6" fmla="*/ 48 w 182"/>
                <a:gd name="T7" fmla="*/ 39 h 103"/>
                <a:gd name="T8" fmla="*/ 72 w 182"/>
                <a:gd name="T9" fmla="*/ 34 h 103"/>
                <a:gd name="T10" fmla="*/ 98 w 182"/>
                <a:gd name="T11" fmla="*/ 29 h 103"/>
                <a:gd name="T12" fmla="*/ 123 w 182"/>
                <a:gd name="T13" fmla="*/ 23 h 103"/>
                <a:gd name="T14" fmla="*/ 146 w 182"/>
                <a:gd name="T15" fmla="*/ 16 h 103"/>
                <a:gd name="T16" fmla="*/ 166 w 182"/>
                <a:gd name="T17" fmla="*/ 8 h 103"/>
                <a:gd name="T18" fmla="*/ 182 w 182"/>
                <a:gd name="T19" fmla="*/ 0 h 103"/>
                <a:gd name="T20" fmla="*/ 182 w 182"/>
                <a:gd name="T21" fmla="*/ 61 h 103"/>
                <a:gd name="T22" fmla="*/ 164 w 182"/>
                <a:gd name="T23" fmla="*/ 67 h 103"/>
                <a:gd name="T24" fmla="*/ 143 w 182"/>
                <a:gd name="T25" fmla="*/ 74 h 103"/>
                <a:gd name="T26" fmla="*/ 120 w 182"/>
                <a:gd name="T27" fmla="*/ 82 h 103"/>
                <a:gd name="T28" fmla="*/ 94 w 182"/>
                <a:gd name="T29" fmla="*/ 88 h 103"/>
                <a:gd name="T30" fmla="*/ 67 w 182"/>
                <a:gd name="T31" fmla="*/ 95 h 103"/>
                <a:gd name="T32" fmla="*/ 43 w 182"/>
                <a:gd name="T33" fmla="*/ 100 h 103"/>
                <a:gd name="T34" fmla="*/ 20 w 182"/>
                <a:gd name="T35" fmla="*/ 103 h 103"/>
                <a:gd name="T36" fmla="*/ 0 w 182"/>
                <a:gd name="T37" fmla="*/ 103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03"/>
                <a:gd name="T59" fmla="*/ 182 w 182"/>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03">
                  <a:moveTo>
                    <a:pt x="0" y="103"/>
                  </a:moveTo>
                  <a:lnTo>
                    <a:pt x="2" y="46"/>
                  </a:lnTo>
                  <a:lnTo>
                    <a:pt x="23" y="43"/>
                  </a:lnTo>
                  <a:lnTo>
                    <a:pt x="48" y="39"/>
                  </a:lnTo>
                  <a:lnTo>
                    <a:pt x="72" y="34"/>
                  </a:lnTo>
                  <a:lnTo>
                    <a:pt x="98" y="29"/>
                  </a:lnTo>
                  <a:lnTo>
                    <a:pt x="123" y="23"/>
                  </a:lnTo>
                  <a:lnTo>
                    <a:pt x="146" y="16"/>
                  </a:lnTo>
                  <a:lnTo>
                    <a:pt x="166" y="8"/>
                  </a:lnTo>
                  <a:lnTo>
                    <a:pt x="182" y="0"/>
                  </a:lnTo>
                  <a:lnTo>
                    <a:pt x="182" y="61"/>
                  </a:lnTo>
                  <a:lnTo>
                    <a:pt x="164" y="67"/>
                  </a:lnTo>
                  <a:lnTo>
                    <a:pt x="143" y="74"/>
                  </a:lnTo>
                  <a:lnTo>
                    <a:pt x="120" y="82"/>
                  </a:lnTo>
                  <a:lnTo>
                    <a:pt x="94" y="88"/>
                  </a:lnTo>
                  <a:lnTo>
                    <a:pt x="67" y="95"/>
                  </a:lnTo>
                  <a:lnTo>
                    <a:pt x="43" y="100"/>
                  </a:lnTo>
                  <a:lnTo>
                    <a:pt x="20" y="103"/>
                  </a:lnTo>
                  <a:lnTo>
                    <a:pt x="0" y="103"/>
                  </a:lnTo>
                  <a:close/>
                </a:path>
              </a:pathLst>
            </a:custGeom>
            <a:solidFill>
              <a:srgbClr val="DDDDDD"/>
            </a:solidFill>
            <a:ln w="9525">
              <a:noFill/>
              <a:round/>
              <a:headEnd/>
              <a:tailEnd/>
            </a:ln>
          </p:spPr>
          <p:txBody>
            <a:bodyPr/>
            <a:lstStyle/>
            <a:p>
              <a:endParaRPr lang="sv-SE" sz="1350"/>
            </a:p>
          </p:txBody>
        </p:sp>
        <p:sp>
          <p:nvSpPr>
            <p:cNvPr id="43" name="Freeform 114"/>
            <p:cNvSpPr>
              <a:spLocks/>
            </p:cNvSpPr>
            <p:nvPr/>
          </p:nvSpPr>
          <p:spPr bwMode="auto">
            <a:xfrm>
              <a:off x="4117" y="3839"/>
              <a:ext cx="181" cy="100"/>
            </a:xfrm>
            <a:custGeom>
              <a:avLst/>
              <a:gdLst>
                <a:gd name="T0" fmla="*/ 0 w 181"/>
                <a:gd name="T1" fmla="*/ 100 h 100"/>
                <a:gd name="T2" fmla="*/ 1 w 181"/>
                <a:gd name="T3" fmla="*/ 43 h 100"/>
                <a:gd name="T4" fmla="*/ 24 w 181"/>
                <a:gd name="T5" fmla="*/ 40 h 100"/>
                <a:gd name="T6" fmla="*/ 47 w 181"/>
                <a:gd name="T7" fmla="*/ 36 h 100"/>
                <a:gd name="T8" fmla="*/ 72 w 181"/>
                <a:gd name="T9" fmla="*/ 33 h 100"/>
                <a:gd name="T10" fmla="*/ 96 w 181"/>
                <a:gd name="T11" fmla="*/ 28 h 100"/>
                <a:gd name="T12" fmla="*/ 121 w 181"/>
                <a:gd name="T13" fmla="*/ 22 h 100"/>
                <a:gd name="T14" fmla="*/ 142 w 181"/>
                <a:gd name="T15" fmla="*/ 15 h 100"/>
                <a:gd name="T16" fmla="*/ 163 w 181"/>
                <a:gd name="T17" fmla="*/ 9 h 100"/>
                <a:gd name="T18" fmla="*/ 181 w 181"/>
                <a:gd name="T19" fmla="*/ 0 h 100"/>
                <a:gd name="T20" fmla="*/ 180 w 181"/>
                <a:gd name="T21" fmla="*/ 64 h 100"/>
                <a:gd name="T22" fmla="*/ 162 w 181"/>
                <a:gd name="T23" fmla="*/ 71 h 100"/>
                <a:gd name="T24" fmla="*/ 139 w 181"/>
                <a:gd name="T25" fmla="*/ 77 h 100"/>
                <a:gd name="T26" fmla="*/ 114 w 181"/>
                <a:gd name="T27" fmla="*/ 84 h 100"/>
                <a:gd name="T28" fmla="*/ 88 w 181"/>
                <a:gd name="T29" fmla="*/ 89 h 100"/>
                <a:gd name="T30" fmla="*/ 63 w 181"/>
                <a:gd name="T31" fmla="*/ 95 h 100"/>
                <a:gd name="T32" fmla="*/ 39 w 181"/>
                <a:gd name="T33" fmla="*/ 98 h 100"/>
                <a:gd name="T34" fmla="*/ 18 w 181"/>
                <a:gd name="T35" fmla="*/ 100 h 100"/>
                <a:gd name="T36" fmla="*/ 0 w 181"/>
                <a:gd name="T37" fmla="*/ 100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100"/>
                <a:gd name="T59" fmla="*/ 181 w 18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100">
                  <a:moveTo>
                    <a:pt x="0" y="100"/>
                  </a:moveTo>
                  <a:lnTo>
                    <a:pt x="1" y="43"/>
                  </a:lnTo>
                  <a:lnTo>
                    <a:pt x="24" y="40"/>
                  </a:lnTo>
                  <a:lnTo>
                    <a:pt x="47" y="36"/>
                  </a:lnTo>
                  <a:lnTo>
                    <a:pt x="72" y="33"/>
                  </a:lnTo>
                  <a:lnTo>
                    <a:pt x="96" y="28"/>
                  </a:lnTo>
                  <a:lnTo>
                    <a:pt x="121" y="22"/>
                  </a:lnTo>
                  <a:lnTo>
                    <a:pt x="142" y="15"/>
                  </a:lnTo>
                  <a:lnTo>
                    <a:pt x="163" y="9"/>
                  </a:lnTo>
                  <a:lnTo>
                    <a:pt x="181" y="0"/>
                  </a:lnTo>
                  <a:lnTo>
                    <a:pt x="180" y="64"/>
                  </a:lnTo>
                  <a:lnTo>
                    <a:pt x="162" y="71"/>
                  </a:lnTo>
                  <a:lnTo>
                    <a:pt x="139" y="77"/>
                  </a:lnTo>
                  <a:lnTo>
                    <a:pt x="114" y="84"/>
                  </a:lnTo>
                  <a:lnTo>
                    <a:pt x="88" y="89"/>
                  </a:lnTo>
                  <a:lnTo>
                    <a:pt x="63" y="95"/>
                  </a:lnTo>
                  <a:lnTo>
                    <a:pt x="39" y="98"/>
                  </a:lnTo>
                  <a:lnTo>
                    <a:pt x="18" y="100"/>
                  </a:lnTo>
                  <a:lnTo>
                    <a:pt x="0" y="100"/>
                  </a:lnTo>
                  <a:close/>
                </a:path>
              </a:pathLst>
            </a:custGeom>
            <a:solidFill>
              <a:srgbClr val="DDDDDD"/>
            </a:solidFill>
            <a:ln w="9525">
              <a:noFill/>
              <a:round/>
              <a:headEnd/>
              <a:tailEnd/>
            </a:ln>
          </p:spPr>
          <p:txBody>
            <a:bodyPr/>
            <a:lstStyle/>
            <a:p>
              <a:endParaRPr lang="sv-SE" sz="1350"/>
            </a:p>
          </p:txBody>
        </p:sp>
        <p:sp>
          <p:nvSpPr>
            <p:cNvPr id="44" name="Freeform 115"/>
            <p:cNvSpPr>
              <a:spLocks/>
            </p:cNvSpPr>
            <p:nvPr/>
          </p:nvSpPr>
          <p:spPr bwMode="auto">
            <a:xfrm>
              <a:off x="4382" y="2885"/>
              <a:ext cx="32" cy="68"/>
            </a:xfrm>
            <a:custGeom>
              <a:avLst/>
              <a:gdLst>
                <a:gd name="T0" fmla="*/ 0 w 32"/>
                <a:gd name="T1" fmla="*/ 9 h 68"/>
                <a:gd name="T2" fmla="*/ 1 w 32"/>
                <a:gd name="T3" fmla="*/ 68 h 68"/>
                <a:gd name="T4" fmla="*/ 9 w 32"/>
                <a:gd name="T5" fmla="*/ 65 h 68"/>
                <a:gd name="T6" fmla="*/ 18 w 32"/>
                <a:gd name="T7" fmla="*/ 62 h 68"/>
                <a:gd name="T8" fmla="*/ 24 w 32"/>
                <a:gd name="T9" fmla="*/ 58 h 68"/>
                <a:gd name="T10" fmla="*/ 32 w 32"/>
                <a:gd name="T11" fmla="*/ 55 h 68"/>
                <a:gd name="T12" fmla="*/ 32 w 32"/>
                <a:gd name="T13" fmla="*/ 0 h 68"/>
                <a:gd name="T14" fmla="*/ 24 w 32"/>
                <a:gd name="T15" fmla="*/ 1 h 68"/>
                <a:gd name="T16" fmla="*/ 16 w 32"/>
                <a:gd name="T17" fmla="*/ 4 h 68"/>
                <a:gd name="T18" fmla="*/ 8 w 32"/>
                <a:gd name="T19" fmla="*/ 6 h 68"/>
                <a:gd name="T20" fmla="*/ 0 w 32"/>
                <a:gd name="T21" fmla="*/ 9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8"/>
                <a:gd name="T35" fmla="*/ 32 w 32"/>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8">
                  <a:moveTo>
                    <a:pt x="0" y="9"/>
                  </a:moveTo>
                  <a:lnTo>
                    <a:pt x="1" y="68"/>
                  </a:lnTo>
                  <a:lnTo>
                    <a:pt x="9" y="65"/>
                  </a:lnTo>
                  <a:lnTo>
                    <a:pt x="18" y="62"/>
                  </a:lnTo>
                  <a:lnTo>
                    <a:pt x="24" y="58"/>
                  </a:lnTo>
                  <a:lnTo>
                    <a:pt x="32" y="55"/>
                  </a:lnTo>
                  <a:lnTo>
                    <a:pt x="32" y="0"/>
                  </a:lnTo>
                  <a:lnTo>
                    <a:pt x="24" y="1"/>
                  </a:lnTo>
                  <a:lnTo>
                    <a:pt x="16" y="4"/>
                  </a:lnTo>
                  <a:lnTo>
                    <a:pt x="8" y="6"/>
                  </a:lnTo>
                  <a:lnTo>
                    <a:pt x="0" y="9"/>
                  </a:lnTo>
                  <a:close/>
                </a:path>
              </a:pathLst>
            </a:custGeom>
            <a:solidFill>
              <a:srgbClr val="DDDDDD"/>
            </a:solidFill>
            <a:ln w="9525">
              <a:noFill/>
              <a:round/>
              <a:headEnd/>
              <a:tailEnd/>
            </a:ln>
          </p:spPr>
          <p:txBody>
            <a:bodyPr/>
            <a:lstStyle/>
            <a:p>
              <a:endParaRPr lang="sv-SE" sz="1350"/>
            </a:p>
          </p:txBody>
        </p:sp>
      </p:grpSp>
      <p:grpSp>
        <p:nvGrpSpPr>
          <p:cNvPr id="45" name="Group 131"/>
          <p:cNvGrpSpPr>
            <a:grpSpLocks/>
          </p:cNvGrpSpPr>
          <p:nvPr/>
        </p:nvGrpSpPr>
        <p:grpSpPr bwMode="auto">
          <a:xfrm>
            <a:off x="5886451" y="3829051"/>
            <a:ext cx="975122" cy="1603772"/>
            <a:chOff x="3696" y="2640"/>
            <a:chExt cx="819" cy="1347"/>
          </a:xfrm>
        </p:grpSpPr>
        <p:sp>
          <p:nvSpPr>
            <p:cNvPr id="46" name="Freeform 132"/>
            <p:cNvSpPr>
              <a:spLocks/>
            </p:cNvSpPr>
            <p:nvPr/>
          </p:nvSpPr>
          <p:spPr bwMode="auto">
            <a:xfrm>
              <a:off x="3696" y="2640"/>
              <a:ext cx="819" cy="1347"/>
            </a:xfrm>
            <a:custGeom>
              <a:avLst/>
              <a:gdLst>
                <a:gd name="T0" fmla="*/ 36 w 819"/>
                <a:gd name="T1" fmla="*/ 1127 h 1347"/>
                <a:gd name="T2" fmla="*/ 13 w 819"/>
                <a:gd name="T3" fmla="*/ 1143 h 1347"/>
                <a:gd name="T4" fmla="*/ 9 w 819"/>
                <a:gd name="T5" fmla="*/ 1176 h 1347"/>
                <a:gd name="T6" fmla="*/ 27 w 819"/>
                <a:gd name="T7" fmla="*/ 1205 h 1347"/>
                <a:gd name="T8" fmla="*/ 55 w 819"/>
                <a:gd name="T9" fmla="*/ 1235 h 1347"/>
                <a:gd name="T10" fmla="*/ 93 w 819"/>
                <a:gd name="T11" fmla="*/ 1264 h 1347"/>
                <a:gd name="T12" fmla="*/ 142 w 819"/>
                <a:gd name="T13" fmla="*/ 1292 h 1347"/>
                <a:gd name="T14" fmla="*/ 201 w 819"/>
                <a:gd name="T15" fmla="*/ 1316 h 1347"/>
                <a:gd name="T16" fmla="*/ 271 w 819"/>
                <a:gd name="T17" fmla="*/ 1334 h 1347"/>
                <a:gd name="T18" fmla="*/ 353 w 819"/>
                <a:gd name="T19" fmla="*/ 1346 h 1347"/>
                <a:gd name="T20" fmla="*/ 446 w 819"/>
                <a:gd name="T21" fmla="*/ 1347 h 1347"/>
                <a:gd name="T22" fmla="*/ 512 w 819"/>
                <a:gd name="T23" fmla="*/ 1342 h 1347"/>
                <a:gd name="T24" fmla="*/ 574 w 819"/>
                <a:gd name="T25" fmla="*/ 1333 h 1347"/>
                <a:gd name="T26" fmla="*/ 629 w 819"/>
                <a:gd name="T27" fmla="*/ 1318 h 1347"/>
                <a:gd name="T28" fmla="*/ 679 w 819"/>
                <a:gd name="T29" fmla="*/ 1300 h 1347"/>
                <a:gd name="T30" fmla="*/ 719 w 819"/>
                <a:gd name="T31" fmla="*/ 1279 h 1347"/>
                <a:gd name="T32" fmla="*/ 755 w 819"/>
                <a:gd name="T33" fmla="*/ 1256 h 1347"/>
                <a:gd name="T34" fmla="*/ 782 w 819"/>
                <a:gd name="T35" fmla="*/ 1235 h 1347"/>
                <a:gd name="T36" fmla="*/ 798 w 819"/>
                <a:gd name="T37" fmla="*/ 1212 h 1347"/>
                <a:gd name="T38" fmla="*/ 819 w 819"/>
                <a:gd name="T39" fmla="*/ 1148 h 1347"/>
                <a:gd name="T40" fmla="*/ 790 w 819"/>
                <a:gd name="T41" fmla="*/ 1105 h 1347"/>
                <a:gd name="T42" fmla="*/ 795 w 819"/>
                <a:gd name="T43" fmla="*/ 200 h 1347"/>
                <a:gd name="T44" fmla="*/ 804 w 819"/>
                <a:gd name="T45" fmla="*/ 165 h 1347"/>
                <a:gd name="T46" fmla="*/ 795 w 819"/>
                <a:gd name="T47" fmla="*/ 129 h 1347"/>
                <a:gd name="T48" fmla="*/ 765 w 819"/>
                <a:gd name="T49" fmla="*/ 95 h 1347"/>
                <a:gd name="T50" fmla="*/ 716 w 819"/>
                <a:gd name="T51" fmla="*/ 64 h 1347"/>
                <a:gd name="T52" fmla="*/ 646 w 819"/>
                <a:gd name="T53" fmla="*/ 36 h 1347"/>
                <a:gd name="T54" fmla="*/ 557 w 819"/>
                <a:gd name="T55" fmla="*/ 15 h 1347"/>
                <a:gd name="T56" fmla="*/ 449 w 819"/>
                <a:gd name="T57" fmla="*/ 4 h 1347"/>
                <a:gd name="T58" fmla="*/ 358 w 819"/>
                <a:gd name="T59" fmla="*/ 0 h 1347"/>
                <a:gd name="T60" fmla="*/ 289 w 819"/>
                <a:gd name="T61" fmla="*/ 5 h 1347"/>
                <a:gd name="T62" fmla="*/ 216 w 819"/>
                <a:gd name="T63" fmla="*/ 18 h 1347"/>
                <a:gd name="T64" fmla="*/ 144 w 819"/>
                <a:gd name="T65" fmla="*/ 36 h 1347"/>
                <a:gd name="T66" fmla="*/ 80 w 819"/>
                <a:gd name="T67" fmla="*/ 61 h 1347"/>
                <a:gd name="T68" fmla="*/ 31 w 819"/>
                <a:gd name="T69" fmla="*/ 93 h 1347"/>
                <a:gd name="T70" fmla="*/ 3 w 819"/>
                <a:gd name="T71" fmla="*/ 133 h 1347"/>
                <a:gd name="T72" fmla="*/ 3 w 819"/>
                <a:gd name="T73" fmla="*/ 178 h 13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1347"/>
                <a:gd name="T113" fmla="*/ 819 w 819"/>
                <a:gd name="T114" fmla="*/ 1347 h 13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1347">
                  <a:moveTo>
                    <a:pt x="16" y="205"/>
                  </a:moveTo>
                  <a:lnTo>
                    <a:pt x="36" y="1127"/>
                  </a:lnTo>
                  <a:lnTo>
                    <a:pt x="24" y="1132"/>
                  </a:lnTo>
                  <a:lnTo>
                    <a:pt x="13" y="1143"/>
                  </a:lnTo>
                  <a:lnTo>
                    <a:pt x="8" y="1159"/>
                  </a:lnTo>
                  <a:lnTo>
                    <a:pt x="9" y="1176"/>
                  </a:lnTo>
                  <a:lnTo>
                    <a:pt x="18" y="1190"/>
                  </a:lnTo>
                  <a:lnTo>
                    <a:pt x="27" y="1205"/>
                  </a:lnTo>
                  <a:lnTo>
                    <a:pt x="39" y="1220"/>
                  </a:lnTo>
                  <a:lnTo>
                    <a:pt x="55" y="1235"/>
                  </a:lnTo>
                  <a:lnTo>
                    <a:pt x="72" y="1251"/>
                  </a:lnTo>
                  <a:lnTo>
                    <a:pt x="93" y="1264"/>
                  </a:lnTo>
                  <a:lnTo>
                    <a:pt x="116" y="1279"/>
                  </a:lnTo>
                  <a:lnTo>
                    <a:pt x="142" y="1292"/>
                  </a:lnTo>
                  <a:lnTo>
                    <a:pt x="170" y="1305"/>
                  </a:lnTo>
                  <a:lnTo>
                    <a:pt x="201" y="1316"/>
                  </a:lnTo>
                  <a:lnTo>
                    <a:pt x="235" y="1326"/>
                  </a:lnTo>
                  <a:lnTo>
                    <a:pt x="271" y="1334"/>
                  </a:lnTo>
                  <a:lnTo>
                    <a:pt x="310" y="1341"/>
                  </a:lnTo>
                  <a:lnTo>
                    <a:pt x="353" y="1346"/>
                  </a:lnTo>
                  <a:lnTo>
                    <a:pt x="399" y="1347"/>
                  </a:lnTo>
                  <a:lnTo>
                    <a:pt x="446" y="1347"/>
                  </a:lnTo>
                  <a:lnTo>
                    <a:pt x="479" y="1346"/>
                  </a:lnTo>
                  <a:lnTo>
                    <a:pt x="512" y="1342"/>
                  </a:lnTo>
                  <a:lnTo>
                    <a:pt x="543" y="1339"/>
                  </a:lnTo>
                  <a:lnTo>
                    <a:pt x="574" y="1333"/>
                  </a:lnTo>
                  <a:lnTo>
                    <a:pt x="602" y="1326"/>
                  </a:lnTo>
                  <a:lnTo>
                    <a:pt x="629" y="1318"/>
                  </a:lnTo>
                  <a:lnTo>
                    <a:pt x="654" y="1310"/>
                  </a:lnTo>
                  <a:lnTo>
                    <a:pt x="679" y="1300"/>
                  </a:lnTo>
                  <a:lnTo>
                    <a:pt x="700" y="1290"/>
                  </a:lnTo>
                  <a:lnTo>
                    <a:pt x="719" y="1279"/>
                  </a:lnTo>
                  <a:lnTo>
                    <a:pt x="739" y="1267"/>
                  </a:lnTo>
                  <a:lnTo>
                    <a:pt x="755" y="1256"/>
                  </a:lnTo>
                  <a:lnTo>
                    <a:pt x="768" y="1244"/>
                  </a:lnTo>
                  <a:lnTo>
                    <a:pt x="782" y="1235"/>
                  </a:lnTo>
                  <a:lnTo>
                    <a:pt x="791" y="1223"/>
                  </a:lnTo>
                  <a:lnTo>
                    <a:pt x="798" y="1212"/>
                  </a:lnTo>
                  <a:lnTo>
                    <a:pt x="814" y="1177"/>
                  </a:lnTo>
                  <a:lnTo>
                    <a:pt x="819" y="1148"/>
                  </a:lnTo>
                  <a:lnTo>
                    <a:pt x="811" y="1123"/>
                  </a:lnTo>
                  <a:lnTo>
                    <a:pt x="790" y="1105"/>
                  </a:lnTo>
                  <a:lnTo>
                    <a:pt x="782" y="216"/>
                  </a:lnTo>
                  <a:lnTo>
                    <a:pt x="795" y="200"/>
                  </a:lnTo>
                  <a:lnTo>
                    <a:pt x="803" y="183"/>
                  </a:lnTo>
                  <a:lnTo>
                    <a:pt x="804" y="165"/>
                  </a:lnTo>
                  <a:lnTo>
                    <a:pt x="803" y="147"/>
                  </a:lnTo>
                  <a:lnTo>
                    <a:pt x="795" y="129"/>
                  </a:lnTo>
                  <a:lnTo>
                    <a:pt x="783" y="111"/>
                  </a:lnTo>
                  <a:lnTo>
                    <a:pt x="765" y="95"/>
                  </a:lnTo>
                  <a:lnTo>
                    <a:pt x="742" y="79"/>
                  </a:lnTo>
                  <a:lnTo>
                    <a:pt x="716" y="64"/>
                  </a:lnTo>
                  <a:lnTo>
                    <a:pt x="683" y="49"/>
                  </a:lnTo>
                  <a:lnTo>
                    <a:pt x="646" y="36"/>
                  </a:lnTo>
                  <a:lnTo>
                    <a:pt x="605" y="25"/>
                  </a:lnTo>
                  <a:lnTo>
                    <a:pt x="557" y="15"/>
                  </a:lnTo>
                  <a:lnTo>
                    <a:pt x="507" y="8"/>
                  </a:lnTo>
                  <a:lnTo>
                    <a:pt x="449" y="4"/>
                  </a:lnTo>
                  <a:lnTo>
                    <a:pt x="389" y="0"/>
                  </a:lnTo>
                  <a:lnTo>
                    <a:pt x="358" y="0"/>
                  </a:lnTo>
                  <a:lnTo>
                    <a:pt x="324" y="2"/>
                  </a:lnTo>
                  <a:lnTo>
                    <a:pt x="289" y="5"/>
                  </a:lnTo>
                  <a:lnTo>
                    <a:pt x="252" y="10"/>
                  </a:lnTo>
                  <a:lnTo>
                    <a:pt x="216" y="18"/>
                  </a:lnTo>
                  <a:lnTo>
                    <a:pt x="178" y="26"/>
                  </a:lnTo>
                  <a:lnTo>
                    <a:pt x="144" y="36"/>
                  </a:lnTo>
                  <a:lnTo>
                    <a:pt x="109" y="48"/>
                  </a:lnTo>
                  <a:lnTo>
                    <a:pt x="80" y="61"/>
                  </a:lnTo>
                  <a:lnTo>
                    <a:pt x="54" y="77"/>
                  </a:lnTo>
                  <a:lnTo>
                    <a:pt x="31" y="93"/>
                  </a:lnTo>
                  <a:lnTo>
                    <a:pt x="14" y="111"/>
                  </a:lnTo>
                  <a:lnTo>
                    <a:pt x="3" y="133"/>
                  </a:lnTo>
                  <a:lnTo>
                    <a:pt x="0" y="156"/>
                  </a:lnTo>
                  <a:lnTo>
                    <a:pt x="3" y="178"/>
                  </a:lnTo>
                  <a:lnTo>
                    <a:pt x="16" y="205"/>
                  </a:lnTo>
                  <a:close/>
                </a:path>
              </a:pathLst>
            </a:custGeom>
            <a:solidFill>
              <a:schemeClr val="folHlink"/>
            </a:solidFill>
            <a:ln w="9525">
              <a:noFill/>
              <a:round/>
              <a:headEnd/>
              <a:tailEnd/>
            </a:ln>
          </p:spPr>
          <p:txBody>
            <a:bodyPr/>
            <a:lstStyle/>
            <a:p>
              <a:endParaRPr lang="sv-SE" sz="1350"/>
            </a:p>
          </p:txBody>
        </p:sp>
        <p:sp>
          <p:nvSpPr>
            <p:cNvPr id="47" name="Freeform 133"/>
            <p:cNvSpPr>
              <a:spLocks/>
            </p:cNvSpPr>
            <p:nvPr/>
          </p:nvSpPr>
          <p:spPr bwMode="auto">
            <a:xfrm>
              <a:off x="3774" y="2706"/>
              <a:ext cx="636" cy="148"/>
            </a:xfrm>
            <a:custGeom>
              <a:avLst/>
              <a:gdLst>
                <a:gd name="T0" fmla="*/ 589 w 636"/>
                <a:gd name="T1" fmla="*/ 122 h 148"/>
                <a:gd name="T2" fmla="*/ 610 w 636"/>
                <a:gd name="T3" fmla="*/ 111 h 148"/>
                <a:gd name="T4" fmla="*/ 627 w 636"/>
                <a:gd name="T5" fmla="*/ 99 h 148"/>
                <a:gd name="T6" fmla="*/ 636 w 636"/>
                <a:gd name="T7" fmla="*/ 88 h 148"/>
                <a:gd name="T8" fmla="*/ 633 w 636"/>
                <a:gd name="T9" fmla="*/ 70 h 148"/>
                <a:gd name="T10" fmla="*/ 609 w 636"/>
                <a:gd name="T11" fmla="*/ 52 h 148"/>
                <a:gd name="T12" fmla="*/ 569 w 636"/>
                <a:gd name="T13" fmla="*/ 36 h 148"/>
                <a:gd name="T14" fmla="*/ 520 w 636"/>
                <a:gd name="T15" fmla="*/ 23 h 148"/>
                <a:gd name="T16" fmla="*/ 465 w 636"/>
                <a:gd name="T17" fmla="*/ 13 h 148"/>
                <a:gd name="T18" fmla="*/ 407 w 636"/>
                <a:gd name="T19" fmla="*/ 6 h 148"/>
                <a:gd name="T20" fmla="*/ 355 w 636"/>
                <a:gd name="T21" fmla="*/ 1 h 148"/>
                <a:gd name="T22" fmla="*/ 311 w 636"/>
                <a:gd name="T23" fmla="*/ 0 h 148"/>
                <a:gd name="T24" fmla="*/ 280 w 636"/>
                <a:gd name="T25" fmla="*/ 0 h 148"/>
                <a:gd name="T26" fmla="*/ 241 w 636"/>
                <a:gd name="T27" fmla="*/ 1 h 148"/>
                <a:gd name="T28" fmla="*/ 193 w 636"/>
                <a:gd name="T29" fmla="*/ 5 h 148"/>
                <a:gd name="T30" fmla="*/ 144 w 636"/>
                <a:gd name="T31" fmla="*/ 11 h 148"/>
                <a:gd name="T32" fmla="*/ 95 w 636"/>
                <a:gd name="T33" fmla="*/ 19 h 148"/>
                <a:gd name="T34" fmla="*/ 52 w 636"/>
                <a:gd name="T35" fmla="*/ 32 h 148"/>
                <a:gd name="T36" fmla="*/ 20 w 636"/>
                <a:gd name="T37" fmla="*/ 49 h 148"/>
                <a:gd name="T38" fmla="*/ 2 w 636"/>
                <a:gd name="T39" fmla="*/ 68 h 148"/>
                <a:gd name="T40" fmla="*/ 5 w 636"/>
                <a:gd name="T41" fmla="*/ 91 h 148"/>
                <a:gd name="T42" fmla="*/ 30 w 636"/>
                <a:gd name="T43" fmla="*/ 111 h 148"/>
                <a:gd name="T44" fmla="*/ 75 w 636"/>
                <a:gd name="T45" fmla="*/ 126 h 148"/>
                <a:gd name="T46" fmla="*/ 138 w 636"/>
                <a:gd name="T47" fmla="*/ 137 h 148"/>
                <a:gd name="T48" fmla="*/ 210 w 636"/>
                <a:gd name="T49" fmla="*/ 145 h 148"/>
                <a:gd name="T50" fmla="*/ 286 w 636"/>
                <a:gd name="T51" fmla="*/ 148 h 148"/>
                <a:gd name="T52" fmla="*/ 367 w 636"/>
                <a:gd name="T53" fmla="*/ 148 h 148"/>
                <a:gd name="T54" fmla="*/ 442 w 636"/>
                <a:gd name="T55" fmla="*/ 144 h 148"/>
                <a:gd name="T56" fmla="*/ 471 w 636"/>
                <a:gd name="T57" fmla="*/ 41 h 148"/>
                <a:gd name="T58" fmla="*/ 522 w 636"/>
                <a:gd name="T59" fmla="*/ 134 h 148"/>
                <a:gd name="T60" fmla="*/ 532 w 636"/>
                <a:gd name="T61" fmla="*/ 132 h 148"/>
                <a:gd name="T62" fmla="*/ 540 w 636"/>
                <a:gd name="T63" fmla="*/ 130 h 148"/>
                <a:gd name="T64" fmla="*/ 569 w 636"/>
                <a:gd name="T65" fmla="*/ 7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6"/>
                <a:gd name="T100" fmla="*/ 0 h 148"/>
                <a:gd name="T101" fmla="*/ 636 w 636"/>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6" h="148">
                  <a:moveTo>
                    <a:pt x="578" y="126"/>
                  </a:moveTo>
                  <a:lnTo>
                    <a:pt x="589" y="122"/>
                  </a:lnTo>
                  <a:lnTo>
                    <a:pt x="601" y="117"/>
                  </a:lnTo>
                  <a:lnTo>
                    <a:pt x="610" y="111"/>
                  </a:lnTo>
                  <a:lnTo>
                    <a:pt x="620" y="106"/>
                  </a:lnTo>
                  <a:lnTo>
                    <a:pt x="627" y="99"/>
                  </a:lnTo>
                  <a:lnTo>
                    <a:pt x="632" y="94"/>
                  </a:lnTo>
                  <a:lnTo>
                    <a:pt x="636" y="88"/>
                  </a:lnTo>
                  <a:lnTo>
                    <a:pt x="636" y="81"/>
                  </a:lnTo>
                  <a:lnTo>
                    <a:pt x="633" y="70"/>
                  </a:lnTo>
                  <a:lnTo>
                    <a:pt x="623" y="60"/>
                  </a:lnTo>
                  <a:lnTo>
                    <a:pt x="609" y="52"/>
                  </a:lnTo>
                  <a:lnTo>
                    <a:pt x="591" y="42"/>
                  </a:lnTo>
                  <a:lnTo>
                    <a:pt x="569" y="36"/>
                  </a:lnTo>
                  <a:lnTo>
                    <a:pt x="547" y="29"/>
                  </a:lnTo>
                  <a:lnTo>
                    <a:pt x="520" y="23"/>
                  </a:lnTo>
                  <a:lnTo>
                    <a:pt x="493" y="18"/>
                  </a:lnTo>
                  <a:lnTo>
                    <a:pt x="465" y="13"/>
                  </a:lnTo>
                  <a:lnTo>
                    <a:pt x="435" y="9"/>
                  </a:lnTo>
                  <a:lnTo>
                    <a:pt x="407" y="6"/>
                  </a:lnTo>
                  <a:lnTo>
                    <a:pt x="380" y="3"/>
                  </a:lnTo>
                  <a:lnTo>
                    <a:pt x="355" y="1"/>
                  </a:lnTo>
                  <a:lnTo>
                    <a:pt x="332" y="0"/>
                  </a:lnTo>
                  <a:lnTo>
                    <a:pt x="311" y="0"/>
                  </a:lnTo>
                  <a:lnTo>
                    <a:pt x="295" y="0"/>
                  </a:lnTo>
                  <a:lnTo>
                    <a:pt x="280" y="0"/>
                  </a:lnTo>
                  <a:lnTo>
                    <a:pt x="262" y="0"/>
                  </a:lnTo>
                  <a:lnTo>
                    <a:pt x="241" y="1"/>
                  </a:lnTo>
                  <a:lnTo>
                    <a:pt x="218" y="3"/>
                  </a:lnTo>
                  <a:lnTo>
                    <a:pt x="193" y="5"/>
                  </a:lnTo>
                  <a:lnTo>
                    <a:pt x="169" y="8"/>
                  </a:lnTo>
                  <a:lnTo>
                    <a:pt x="144" y="11"/>
                  </a:lnTo>
                  <a:lnTo>
                    <a:pt x="118" y="14"/>
                  </a:lnTo>
                  <a:lnTo>
                    <a:pt x="95" y="19"/>
                  </a:lnTo>
                  <a:lnTo>
                    <a:pt x="72" y="26"/>
                  </a:lnTo>
                  <a:lnTo>
                    <a:pt x="52" y="32"/>
                  </a:lnTo>
                  <a:lnTo>
                    <a:pt x="34" y="39"/>
                  </a:lnTo>
                  <a:lnTo>
                    <a:pt x="20" y="49"/>
                  </a:lnTo>
                  <a:lnTo>
                    <a:pt x="8" y="57"/>
                  </a:lnTo>
                  <a:lnTo>
                    <a:pt x="2" y="68"/>
                  </a:lnTo>
                  <a:lnTo>
                    <a:pt x="0" y="80"/>
                  </a:lnTo>
                  <a:lnTo>
                    <a:pt x="5" y="91"/>
                  </a:lnTo>
                  <a:lnTo>
                    <a:pt x="15" y="101"/>
                  </a:lnTo>
                  <a:lnTo>
                    <a:pt x="30" y="111"/>
                  </a:lnTo>
                  <a:lnTo>
                    <a:pt x="51" y="119"/>
                  </a:lnTo>
                  <a:lnTo>
                    <a:pt x="75" y="126"/>
                  </a:lnTo>
                  <a:lnTo>
                    <a:pt x="105" y="132"/>
                  </a:lnTo>
                  <a:lnTo>
                    <a:pt x="138" y="137"/>
                  </a:lnTo>
                  <a:lnTo>
                    <a:pt x="172" y="142"/>
                  </a:lnTo>
                  <a:lnTo>
                    <a:pt x="210" y="145"/>
                  </a:lnTo>
                  <a:lnTo>
                    <a:pt x="247" y="147"/>
                  </a:lnTo>
                  <a:lnTo>
                    <a:pt x="286" y="148"/>
                  </a:lnTo>
                  <a:lnTo>
                    <a:pt x="327" y="148"/>
                  </a:lnTo>
                  <a:lnTo>
                    <a:pt x="367" y="148"/>
                  </a:lnTo>
                  <a:lnTo>
                    <a:pt x="404" y="147"/>
                  </a:lnTo>
                  <a:lnTo>
                    <a:pt x="442" y="144"/>
                  </a:lnTo>
                  <a:lnTo>
                    <a:pt x="478" y="140"/>
                  </a:lnTo>
                  <a:lnTo>
                    <a:pt x="471" y="41"/>
                  </a:lnTo>
                  <a:lnTo>
                    <a:pt x="514" y="59"/>
                  </a:lnTo>
                  <a:lnTo>
                    <a:pt x="522" y="134"/>
                  </a:lnTo>
                  <a:lnTo>
                    <a:pt x="527" y="132"/>
                  </a:lnTo>
                  <a:lnTo>
                    <a:pt x="532" y="132"/>
                  </a:lnTo>
                  <a:lnTo>
                    <a:pt x="535" y="132"/>
                  </a:lnTo>
                  <a:lnTo>
                    <a:pt x="540" y="130"/>
                  </a:lnTo>
                  <a:lnTo>
                    <a:pt x="538" y="67"/>
                  </a:lnTo>
                  <a:lnTo>
                    <a:pt x="569" y="77"/>
                  </a:lnTo>
                  <a:lnTo>
                    <a:pt x="578" y="126"/>
                  </a:lnTo>
                  <a:close/>
                </a:path>
              </a:pathLst>
            </a:custGeom>
            <a:solidFill>
              <a:srgbClr val="DDDDDD"/>
            </a:solidFill>
            <a:ln w="9525">
              <a:noFill/>
              <a:round/>
              <a:headEnd/>
              <a:tailEnd/>
            </a:ln>
          </p:spPr>
          <p:txBody>
            <a:bodyPr/>
            <a:lstStyle/>
            <a:p>
              <a:endParaRPr lang="sv-SE" sz="1350"/>
            </a:p>
          </p:txBody>
        </p:sp>
        <p:sp>
          <p:nvSpPr>
            <p:cNvPr id="48" name="Freeform 134"/>
            <p:cNvSpPr>
              <a:spLocks/>
            </p:cNvSpPr>
            <p:nvPr/>
          </p:nvSpPr>
          <p:spPr bwMode="auto">
            <a:xfrm>
              <a:off x="3845" y="3169"/>
              <a:ext cx="21" cy="497"/>
            </a:xfrm>
            <a:custGeom>
              <a:avLst/>
              <a:gdLst>
                <a:gd name="T0" fmla="*/ 21 w 21"/>
                <a:gd name="T1" fmla="*/ 497 h 497"/>
                <a:gd name="T2" fmla="*/ 18 w 21"/>
                <a:gd name="T3" fmla="*/ 3 h 497"/>
                <a:gd name="T4" fmla="*/ 0 w 21"/>
                <a:gd name="T5" fmla="*/ 0 h 497"/>
                <a:gd name="T6" fmla="*/ 0 w 21"/>
                <a:gd name="T7" fmla="*/ 491 h 497"/>
                <a:gd name="T8" fmla="*/ 21 w 21"/>
                <a:gd name="T9" fmla="*/ 497 h 497"/>
                <a:gd name="T10" fmla="*/ 0 60000 65536"/>
                <a:gd name="T11" fmla="*/ 0 60000 65536"/>
                <a:gd name="T12" fmla="*/ 0 60000 65536"/>
                <a:gd name="T13" fmla="*/ 0 60000 65536"/>
                <a:gd name="T14" fmla="*/ 0 60000 65536"/>
                <a:gd name="T15" fmla="*/ 0 w 21"/>
                <a:gd name="T16" fmla="*/ 0 h 497"/>
                <a:gd name="T17" fmla="*/ 21 w 21"/>
                <a:gd name="T18" fmla="*/ 497 h 497"/>
              </a:gdLst>
              <a:ahLst/>
              <a:cxnLst>
                <a:cxn ang="T10">
                  <a:pos x="T0" y="T1"/>
                </a:cxn>
                <a:cxn ang="T11">
                  <a:pos x="T2" y="T3"/>
                </a:cxn>
                <a:cxn ang="T12">
                  <a:pos x="T4" y="T5"/>
                </a:cxn>
                <a:cxn ang="T13">
                  <a:pos x="T6" y="T7"/>
                </a:cxn>
                <a:cxn ang="T14">
                  <a:pos x="T8" y="T9"/>
                </a:cxn>
              </a:cxnLst>
              <a:rect l="T15" t="T16" r="T17" b="T18"/>
              <a:pathLst>
                <a:path w="21" h="497">
                  <a:moveTo>
                    <a:pt x="21" y="497"/>
                  </a:moveTo>
                  <a:lnTo>
                    <a:pt x="18" y="3"/>
                  </a:lnTo>
                  <a:lnTo>
                    <a:pt x="0" y="0"/>
                  </a:lnTo>
                  <a:lnTo>
                    <a:pt x="0" y="491"/>
                  </a:lnTo>
                  <a:lnTo>
                    <a:pt x="21" y="497"/>
                  </a:lnTo>
                  <a:close/>
                </a:path>
              </a:pathLst>
            </a:custGeom>
            <a:solidFill>
              <a:srgbClr val="FFFFFF"/>
            </a:solidFill>
            <a:ln w="9525">
              <a:noFill/>
              <a:round/>
              <a:headEnd/>
              <a:tailEnd/>
            </a:ln>
          </p:spPr>
          <p:txBody>
            <a:bodyPr/>
            <a:lstStyle/>
            <a:p>
              <a:endParaRPr lang="sv-SE" sz="1350"/>
            </a:p>
          </p:txBody>
        </p:sp>
        <p:sp>
          <p:nvSpPr>
            <p:cNvPr id="49" name="Freeform 135"/>
            <p:cNvSpPr>
              <a:spLocks/>
            </p:cNvSpPr>
            <p:nvPr/>
          </p:nvSpPr>
          <p:spPr bwMode="auto">
            <a:xfrm>
              <a:off x="3845" y="3033"/>
              <a:ext cx="18" cy="74"/>
            </a:xfrm>
            <a:custGeom>
              <a:avLst/>
              <a:gdLst>
                <a:gd name="T0" fmla="*/ 18 w 18"/>
                <a:gd name="T1" fmla="*/ 74 h 74"/>
                <a:gd name="T2" fmla="*/ 18 w 18"/>
                <a:gd name="T3" fmla="*/ 5 h 74"/>
                <a:gd name="T4" fmla="*/ 0 w 18"/>
                <a:gd name="T5" fmla="*/ 0 h 74"/>
                <a:gd name="T6" fmla="*/ 0 w 18"/>
                <a:gd name="T7" fmla="*/ 69 h 74"/>
                <a:gd name="T8" fmla="*/ 18 w 18"/>
                <a:gd name="T9" fmla="*/ 74 h 74"/>
                <a:gd name="T10" fmla="*/ 0 60000 65536"/>
                <a:gd name="T11" fmla="*/ 0 60000 65536"/>
                <a:gd name="T12" fmla="*/ 0 60000 65536"/>
                <a:gd name="T13" fmla="*/ 0 60000 65536"/>
                <a:gd name="T14" fmla="*/ 0 60000 65536"/>
                <a:gd name="T15" fmla="*/ 0 w 18"/>
                <a:gd name="T16" fmla="*/ 0 h 74"/>
                <a:gd name="T17" fmla="*/ 18 w 18"/>
                <a:gd name="T18" fmla="*/ 74 h 74"/>
              </a:gdLst>
              <a:ahLst/>
              <a:cxnLst>
                <a:cxn ang="T10">
                  <a:pos x="T0" y="T1"/>
                </a:cxn>
                <a:cxn ang="T11">
                  <a:pos x="T2" y="T3"/>
                </a:cxn>
                <a:cxn ang="T12">
                  <a:pos x="T4" y="T5"/>
                </a:cxn>
                <a:cxn ang="T13">
                  <a:pos x="T6" y="T7"/>
                </a:cxn>
                <a:cxn ang="T14">
                  <a:pos x="T8" y="T9"/>
                </a:cxn>
              </a:cxnLst>
              <a:rect l="T15" t="T16" r="T17" b="T18"/>
              <a:pathLst>
                <a:path w="18" h="74">
                  <a:moveTo>
                    <a:pt x="18" y="74"/>
                  </a:moveTo>
                  <a:lnTo>
                    <a:pt x="18" y="5"/>
                  </a:lnTo>
                  <a:lnTo>
                    <a:pt x="0" y="0"/>
                  </a:lnTo>
                  <a:lnTo>
                    <a:pt x="0" y="69"/>
                  </a:lnTo>
                  <a:lnTo>
                    <a:pt x="18" y="74"/>
                  </a:lnTo>
                  <a:close/>
                </a:path>
              </a:pathLst>
            </a:custGeom>
            <a:solidFill>
              <a:srgbClr val="FFFFFF"/>
            </a:solidFill>
            <a:ln w="9525">
              <a:noFill/>
              <a:round/>
              <a:headEnd/>
              <a:tailEnd/>
            </a:ln>
          </p:spPr>
          <p:txBody>
            <a:bodyPr/>
            <a:lstStyle/>
            <a:p>
              <a:endParaRPr lang="sv-SE" sz="1350"/>
            </a:p>
          </p:txBody>
        </p:sp>
        <p:sp>
          <p:nvSpPr>
            <p:cNvPr id="50" name="Freeform 136"/>
            <p:cNvSpPr>
              <a:spLocks/>
            </p:cNvSpPr>
            <p:nvPr/>
          </p:nvSpPr>
          <p:spPr bwMode="auto">
            <a:xfrm>
              <a:off x="3845" y="2912"/>
              <a:ext cx="18" cy="61"/>
            </a:xfrm>
            <a:custGeom>
              <a:avLst/>
              <a:gdLst>
                <a:gd name="T0" fmla="*/ 18 w 18"/>
                <a:gd name="T1" fmla="*/ 61 h 61"/>
                <a:gd name="T2" fmla="*/ 18 w 18"/>
                <a:gd name="T3" fmla="*/ 4 h 61"/>
                <a:gd name="T4" fmla="*/ 0 w 18"/>
                <a:gd name="T5" fmla="*/ 0 h 61"/>
                <a:gd name="T6" fmla="*/ 0 w 18"/>
                <a:gd name="T7" fmla="*/ 58 h 61"/>
                <a:gd name="T8" fmla="*/ 5 w 18"/>
                <a:gd name="T9" fmla="*/ 59 h 61"/>
                <a:gd name="T10" fmla="*/ 10 w 18"/>
                <a:gd name="T11" fmla="*/ 59 h 61"/>
                <a:gd name="T12" fmla="*/ 16 w 18"/>
                <a:gd name="T13" fmla="*/ 61 h 61"/>
                <a:gd name="T14" fmla="*/ 18 w 18"/>
                <a:gd name="T15" fmla="*/ 61 h 6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61"/>
                <a:gd name="T26" fmla="*/ 18 w 18"/>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61">
                  <a:moveTo>
                    <a:pt x="18" y="61"/>
                  </a:moveTo>
                  <a:lnTo>
                    <a:pt x="18" y="4"/>
                  </a:lnTo>
                  <a:lnTo>
                    <a:pt x="0" y="0"/>
                  </a:lnTo>
                  <a:lnTo>
                    <a:pt x="0" y="58"/>
                  </a:lnTo>
                  <a:lnTo>
                    <a:pt x="5" y="59"/>
                  </a:lnTo>
                  <a:lnTo>
                    <a:pt x="10" y="59"/>
                  </a:lnTo>
                  <a:lnTo>
                    <a:pt x="16" y="61"/>
                  </a:lnTo>
                  <a:lnTo>
                    <a:pt x="18" y="61"/>
                  </a:lnTo>
                  <a:close/>
                </a:path>
              </a:pathLst>
            </a:custGeom>
            <a:solidFill>
              <a:srgbClr val="FFFFFF"/>
            </a:solidFill>
            <a:ln w="9525">
              <a:noFill/>
              <a:round/>
              <a:headEnd/>
              <a:tailEnd/>
            </a:ln>
          </p:spPr>
          <p:txBody>
            <a:bodyPr/>
            <a:lstStyle/>
            <a:p>
              <a:endParaRPr lang="sv-SE" sz="1350"/>
            </a:p>
          </p:txBody>
        </p:sp>
        <p:sp>
          <p:nvSpPr>
            <p:cNvPr id="51" name="Freeform 137"/>
            <p:cNvSpPr>
              <a:spLocks/>
            </p:cNvSpPr>
            <p:nvPr/>
          </p:nvSpPr>
          <p:spPr bwMode="auto">
            <a:xfrm>
              <a:off x="3845" y="3831"/>
              <a:ext cx="21" cy="57"/>
            </a:xfrm>
            <a:custGeom>
              <a:avLst/>
              <a:gdLst>
                <a:gd name="T0" fmla="*/ 21 w 21"/>
                <a:gd name="T1" fmla="*/ 7 h 57"/>
                <a:gd name="T2" fmla="*/ 21 w 21"/>
                <a:gd name="T3" fmla="*/ 57 h 57"/>
                <a:gd name="T4" fmla="*/ 0 w 21"/>
                <a:gd name="T5" fmla="*/ 49 h 57"/>
                <a:gd name="T6" fmla="*/ 0 w 21"/>
                <a:gd name="T7" fmla="*/ 0 h 57"/>
                <a:gd name="T8" fmla="*/ 21 w 21"/>
                <a:gd name="T9" fmla="*/ 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21" y="7"/>
                  </a:moveTo>
                  <a:lnTo>
                    <a:pt x="21" y="57"/>
                  </a:lnTo>
                  <a:lnTo>
                    <a:pt x="0" y="49"/>
                  </a:lnTo>
                  <a:lnTo>
                    <a:pt x="0" y="0"/>
                  </a:lnTo>
                  <a:lnTo>
                    <a:pt x="21" y="7"/>
                  </a:lnTo>
                  <a:close/>
                </a:path>
              </a:pathLst>
            </a:custGeom>
            <a:solidFill>
              <a:srgbClr val="FFFFFF"/>
            </a:solidFill>
            <a:ln w="9525">
              <a:noFill/>
              <a:round/>
              <a:headEnd/>
              <a:tailEnd/>
            </a:ln>
          </p:spPr>
          <p:txBody>
            <a:bodyPr/>
            <a:lstStyle/>
            <a:p>
              <a:endParaRPr lang="sv-SE" sz="1350"/>
            </a:p>
          </p:txBody>
        </p:sp>
        <p:sp>
          <p:nvSpPr>
            <p:cNvPr id="52" name="Freeform 138"/>
            <p:cNvSpPr>
              <a:spLocks/>
            </p:cNvSpPr>
            <p:nvPr/>
          </p:nvSpPr>
          <p:spPr bwMode="auto">
            <a:xfrm>
              <a:off x="3845" y="3717"/>
              <a:ext cx="21" cy="65"/>
            </a:xfrm>
            <a:custGeom>
              <a:avLst/>
              <a:gdLst>
                <a:gd name="T0" fmla="*/ 21 w 21"/>
                <a:gd name="T1" fmla="*/ 65 h 65"/>
                <a:gd name="T2" fmla="*/ 21 w 21"/>
                <a:gd name="T3" fmla="*/ 8 h 65"/>
                <a:gd name="T4" fmla="*/ 0 w 21"/>
                <a:gd name="T5" fmla="*/ 0 h 65"/>
                <a:gd name="T6" fmla="*/ 0 w 21"/>
                <a:gd name="T7" fmla="*/ 57 h 65"/>
                <a:gd name="T8" fmla="*/ 21 w 21"/>
                <a:gd name="T9" fmla="*/ 65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21" y="65"/>
                  </a:moveTo>
                  <a:lnTo>
                    <a:pt x="21" y="8"/>
                  </a:lnTo>
                  <a:lnTo>
                    <a:pt x="0" y="0"/>
                  </a:lnTo>
                  <a:lnTo>
                    <a:pt x="0" y="57"/>
                  </a:lnTo>
                  <a:lnTo>
                    <a:pt x="21" y="65"/>
                  </a:lnTo>
                  <a:close/>
                </a:path>
              </a:pathLst>
            </a:custGeom>
            <a:solidFill>
              <a:srgbClr val="FFFFFF"/>
            </a:solidFill>
            <a:ln w="9525">
              <a:noFill/>
              <a:round/>
              <a:headEnd/>
              <a:tailEnd/>
            </a:ln>
          </p:spPr>
          <p:txBody>
            <a:bodyPr/>
            <a:lstStyle/>
            <a:p>
              <a:endParaRPr lang="sv-SE" sz="1350"/>
            </a:p>
          </p:txBody>
        </p:sp>
        <p:sp>
          <p:nvSpPr>
            <p:cNvPr id="53" name="Freeform 139"/>
            <p:cNvSpPr>
              <a:spLocks/>
            </p:cNvSpPr>
            <p:nvPr/>
          </p:nvSpPr>
          <p:spPr bwMode="auto">
            <a:xfrm>
              <a:off x="3994" y="2932"/>
              <a:ext cx="142" cy="60"/>
            </a:xfrm>
            <a:custGeom>
              <a:avLst/>
              <a:gdLst>
                <a:gd name="T0" fmla="*/ 139 w 142"/>
                <a:gd name="T1" fmla="*/ 59 h 60"/>
                <a:gd name="T2" fmla="*/ 119 w 142"/>
                <a:gd name="T3" fmla="*/ 59 h 60"/>
                <a:gd name="T4" fmla="*/ 100 w 142"/>
                <a:gd name="T5" fmla="*/ 60 h 60"/>
                <a:gd name="T6" fmla="*/ 82 w 142"/>
                <a:gd name="T7" fmla="*/ 60 h 60"/>
                <a:gd name="T8" fmla="*/ 64 w 142"/>
                <a:gd name="T9" fmla="*/ 60 h 60"/>
                <a:gd name="T10" fmla="*/ 47 w 142"/>
                <a:gd name="T11" fmla="*/ 59 h 60"/>
                <a:gd name="T12" fmla="*/ 29 w 142"/>
                <a:gd name="T13" fmla="*/ 59 h 60"/>
                <a:gd name="T14" fmla="*/ 15 w 142"/>
                <a:gd name="T15" fmla="*/ 59 h 60"/>
                <a:gd name="T16" fmla="*/ 0 w 142"/>
                <a:gd name="T17" fmla="*/ 57 h 60"/>
                <a:gd name="T18" fmla="*/ 2 w 142"/>
                <a:gd name="T19" fmla="*/ 0 h 60"/>
                <a:gd name="T20" fmla="*/ 20 w 142"/>
                <a:gd name="T21" fmla="*/ 0 h 60"/>
                <a:gd name="T22" fmla="*/ 38 w 142"/>
                <a:gd name="T23" fmla="*/ 2 h 60"/>
                <a:gd name="T24" fmla="*/ 54 w 142"/>
                <a:gd name="T25" fmla="*/ 2 h 60"/>
                <a:gd name="T26" fmla="*/ 72 w 142"/>
                <a:gd name="T27" fmla="*/ 2 h 60"/>
                <a:gd name="T28" fmla="*/ 90 w 142"/>
                <a:gd name="T29" fmla="*/ 2 h 60"/>
                <a:gd name="T30" fmla="*/ 106 w 142"/>
                <a:gd name="T31" fmla="*/ 2 h 60"/>
                <a:gd name="T32" fmla="*/ 124 w 142"/>
                <a:gd name="T33" fmla="*/ 2 h 60"/>
                <a:gd name="T34" fmla="*/ 142 w 142"/>
                <a:gd name="T35" fmla="*/ 2 h 60"/>
                <a:gd name="T36" fmla="*/ 139 w 142"/>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60"/>
                <a:gd name="T59" fmla="*/ 142 w 142"/>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60">
                  <a:moveTo>
                    <a:pt x="139" y="59"/>
                  </a:moveTo>
                  <a:lnTo>
                    <a:pt x="119" y="59"/>
                  </a:lnTo>
                  <a:lnTo>
                    <a:pt x="100" y="60"/>
                  </a:lnTo>
                  <a:lnTo>
                    <a:pt x="82" y="60"/>
                  </a:lnTo>
                  <a:lnTo>
                    <a:pt x="64" y="60"/>
                  </a:lnTo>
                  <a:lnTo>
                    <a:pt x="47" y="59"/>
                  </a:lnTo>
                  <a:lnTo>
                    <a:pt x="29" y="59"/>
                  </a:lnTo>
                  <a:lnTo>
                    <a:pt x="15" y="59"/>
                  </a:lnTo>
                  <a:lnTo>
                    <a:pt x="0" y="57"/>
                  </a:lnTo>
                  <a:lnTo>
                    <a:pt x="2" y="0"/>
                  </a:lnTo>
                  <a:lnTo>
                    <a:pt x="20" y="0"/>
                  </a:lnTo>
                  <a:lnTo>
                    <a:pt x="38" y="2"/>
                  </a:lnTo>
                  <a:lnTo>
                    <a:pt x="54" y="2"/>
                  </a:lnTo>
                  <a:lnTo>
                    <a:pt x="72" y="2"/>
                  </a:lnTo>
                  <a:lnTo>
                    <a:pt x="90" y="2"/>
                  </a:lnTo>
                  <a:lnTo>
                    <a:pt x="106" y="2"/>
                  </a:lnTo>
                  <a:lnTo>
                    <a:pt x="124" y="2"/>
                  </a:lnTo>
                  <a:lnTo>
                    <a:pt x="142" y="2"/>
                  </a:lnTo>
                  <a:lnTo>
                    <a:pt x="139" y="59"/>
                  </a:lnTo>
                  <a:close/>
                </a:path>
              </a:pathLst>
            </a:custGeom>
            <a:solidFill>
              <a:srgbClr val="FFFFFF"/>
            </a:solidFill>
            <a:ln w="9525">
              <a:noFill/>
              <a:round/>
              <a:headEnd/>
              <a:tailEnd/>
            </a:ln>
          </p:spPr>
          <p:txBody>
            <a:bodyPr/>
            <a:lstStyle/>
            <a:p>
              <a:endParaRPr lang="sv-SE" sz="1350"/>
            </a:p>
          </p:txBody>
        </p:sp>
        <p:sp>
          <p:nvSpPr>
            <p:cNvPr id="54" name="Freeform 140"/>
            <p:cNvSpPr>
              <a:spLocks/>
            </p:cNvSpPr>
            <p:nvPr/>
          </p:nvSpPr>
          <p:spPr bwMode="auto">
            <a:xfrm>
              <a:off x="3992" y="3056"/>
              <a:ext cx="141" cy="66"/>
            </a:xfrm>
            <a:custGeom>
              <a:avLst/>
              <a:gdLst>
                <a:gd name="T0" fmla="*/ 2 w 141"/>
                <a:gd name="T1" fmla="*/ 0 h 66"/>
                <a:gd name="T2" fmla="*/ 0 w 141"/>
                <a:gd name="T3" fmla="*/ 66 h 66"/>
                <a:gd name="T4" fmla="*/ 18 w 141"/>
                <a:gd name="T5" fmla="*/ 66 h 66"/>
                <a:gd name="T6" fmla="*/ 36 w 141"/>
                <a:gd name="T7" fmla="*/ 66 h 66"/>
                <a:gd name="T8" fmla="*/ 54 w 141"/>
                <a:gd name="T9" fmla="*/ 66 h 66"/>
                <a:gd name="T10" fmla="*/ 74 w 141"/>
                <a:gd name="T11" fmla="*/ 66 h 66"/>
                <a:gd name="T12" fmla="*/ 92 w 141"/>
                <a:gd name="T13" fmla="*/ 66 h 66"/>
                <a:gd name="T14" fmla="*/ 110 w 141"/>
                <a:gd name="T15" fmla="*/ 66 h 66"/>
                <a:gd name="T16" fmla="*/ 126 w 141"/>
                <a:gd name="T17" fmla="*/ 66 h 66"/>
                <a:gd name="T18" fmla="*/ 139 w 141"/>
                <a:gd name="T19" fmla="*/ 66 h 66"/>
                <a:gd name="T20" fmla="*/ 141 w 141"/>
                <a:gd name="T21" fmla="*/ 2 h 66"/>
                <a:gd name="T22" fmla="*/ 125 w 141"/>
                <a:gd name="T23" fmla="*/ 2 h 66"/>
                <a:gd name="T24" fmla="*/ 108 w 141"/>
                <a:gd name="T25" fmla="*/ 2 h 66"/>
                <a:gd name="T26" fmla="*/ 89 w 141"/>
                <a:gd name="T27" fmla="*/ 2 h 66"/>
                <a:gd name="T28" fmla="*/ 69 w 141"/>
                <a:gd name="T29" fmla="*/ 2 h 66"/>
                <a:gd name="T30" fmla="*/ 49 w 141"/>
                <a:gd name="T31" fmla="*/ 2 h 66"/>
                <a:gd name="T32" fmla="*/ 31 w 141"/>
                <a:gd name="T33" fmla="*/ 2 h 66"/>
                <a:gd name="T34" fmla="*/ 15 w 141"/>
                <a:gd name="T35" fmla="*/ 0 h 66"/>
                <a:gd name="T36" fmla="*/ 2 w 141"/>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66"/>
                <a:gd name="T59" fmla="*/ 141 w 141"/>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66">
                  <a:moveTo>
                    <a:pt x="2" y="0"/>
                  </a:moveTo>
                  <a:lnTo>
                    <a:pt x="0" y="66"/>
                  </a:lnTo>
                  <a:lnTo>
                    <a:pt x="18" y="66"/>
                  </a:lnTo>
                  <a:lnTo>
                    <a:pt x="36" y="66"/>
                  </a:lnTo>
                  <a:lnTo>
                    <a:pt x="54" y="66"/>
                  </a:lnTo>
                  <a:lnTo>
                    <a:pt x="74" y="66"/>
                  </a:lnTo>
                  <a:lnTo>
                    <a:pt x="92" y="66"/>
                  </a:lnTo>
                  <a:lnTo>
                    <a:pt x="110" y="66"/>
                  </a:lnTo>
                  <a:lnTo>
                    <a:pt x="126" y="66"/>
                  </a:lnTo>
                  <a:lnTo>
                    <a:pt x="139" y="66"/>
                  </a:lnTo>
                  <a:lnTo>
                    <a:pt x="141" y="2"/>
                  </a:lnTo>
                  <a:lnTo>
                    <a:pt x="125" y="2"/>
                  </a:lnTo>
                  <a:lnTo>
                    <a:pt x="108" y="2"/>
                  </a:lnTo>
                  <a:lnTo>
                    <a:pt x="89" y="2"/>
                  </a:lnTo>
                  <a:lnTo>
                    <a:pt x="69" y="2"/>
                  </a:lnTo>
                  <a:lnTo>
                    <a:pt x="49" y="2"/>
                  </a:lnTo>
                  <a:lnTo>
                    <a:pt x="31" y="2"/>
                  </a:lnTo>
                  <a:lnTo>
                    <a:pt x="15" y="0"/>
                  </a:lnTo>
                  <a:lnTo>
                    <a:pt x="2" y="0"/>
                  </a:lnTo>
                  <a:close/>
                </a:path>
              </a:pathLst>
            </a:custGeom>
            <a:solidFill>
              <a:srgbClr val="FFFFFF"/>
            </a:solidFill>
            <a:ln w="9525">
              <a:noFill/>
              <a:round/>
              <a:headEnd/>
              <a:tailEnd/>
            </a:ln>
          </p:spPr>
          <p:txBody>
            <a:bodyPr/>
            <a:lstStyle/>
            <a:p>
              <a:endParaRPr lang="sv-SE" sz="1350"/>
            </a:p>
          </p:txBody>
        </p:sp>
        <p:sp>
          <p:nvSpPr>
            <p:cNvPr id="55" name="Freeform 141"/>
            <p:cNvSpPr>
              <a:spLocks/>
            </p:cNvSpPr>
            <p:nvPr/>
          </p:nvSpPr>
          <p:spPr bwMode="auto">
            <a:xfrm>
              <a:off x="3984" y="3189"/>
              <a:ext cx="146" cy="520"/>
            </a:xfrm>
            <a:custGeom>
              <a:avLst/>
              <a:gdLst>
                <a:gd name="T0" fmla="*/ 8 w 146"/>
                <a:gd name="T1" fmla="*/ 0 h 520"/>
                <a:gd name="T2" fmla="*/ 0 w 146"/>
                <a:gd name="T3" fmla="*/ 510 h 520"/>
                <a:gd name="T4" fmla="*/ 17 w 146"/>
                <a:gd name="T5" fmla="*/ 511 h 520"/>
                <a:gd name="T6" fmla="*/ 33 w 146"/>
                <a:gd name="T7" fmla="*/ 515 h 520"/>
                <a:gd name="T8" fmla="*/ 49 w 146"/>
                <a:gd name="T9" fmla="*/ 516 h 520"/>
                <a:gd name="T10" fmla="*/ 67 w 146"/>
                <a:gd name="T11" fmla="*/ 518 h 520"/>
                <a:gd name="T12" fmla="*/ 84 w 146"/>
                <a:gd name="T13" fmla="*/ 520 h 520"/>
                <a:gd name="T14" fmla="*/ 102 w 146"/>
                <a:gd name="T15" fmla="*/ 520 h 520"/>
                <a:gd name="T16" fmla="*/ 120 w 146"/>
                <a:gd name="T17" fmla="*/ 520 h 520"/>
                <a:gd name="T18" fmla="*/ 138 w 146"/>
                <a:gd name="T19" fmla="*/ 518 h 520"/>
                <a:gd name="T20" fmla="*/ 146 w 146"/>
                <a:gd name="T21" fmla="*/ 0 h 520"/>
                <a:gd name="T22" fmla="*/ 134 w 146"/>
                <a:gd name="T23" fmla="*/ 0 h 520"/>
                <a:gd name="T24" fmla="*/ 120 w 146"/>
                <a:gd name="T25" fmla="*/ 1 h 520"/>
                <a:gd name="T26" fmla="*/ 102 w 146"/>
                <a:gd name="T27" fmla="*/ 1 h 520"/>
                <a:gd name="T28" fmla="*/ 82 w 146"/>
                <a:gd name="T29" fmla="*/ 1 h 520"/>
                <a:gd name="T30" fmla="*/ 61 w 146"/>
                <a:gd name="T31" fmla="*/ 1 h 520"/>
                <a:gd name="T32" fmla="*/ 41 w 146"/>
                <a:gd name="T33" fmla="*/ 1 h 520"/>
                <a:gd name="T34" fmla="*/ 23 w 146"/>
                <a:gd name="T35" fmla="*/ 0 h 520"/>
                <a:gd name="T36" fmla="*/ 8 w 146"/>
                <a:gd name="T37" fmla="*/ 0 h 5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520"/>
                <a:gd name="T59" fmla="*/ 146 w 146"/>
                <a:gd name="T60" fmla="*/ 520 h 5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520">
                  <a:moveTo>
                    <a:pt x="8" y="0"/>
                  </a:moveTo>
                  <a:lnTo>
                    <a:pt x="0" y="510"/>
                  </a:lnTo>
                  <a:lnTo>
                    <a:pt x="17" y="511"/>
                  </a:lnTo>
                  <a:lnTo>
                    <a:pt x="33" y="515"/>
                  </a:lnTo>
                  <a:lnTo>
                    <a:pt x="49" y="516"/>
                  </a:lnTo>
                  <a:lnTo>
                    <a:pt x="67" y="518"/>
                  </a:lnTo>
                  <a:lnTo>
                    <a:pt x="84" y="520"/>
                  </a:lnTo>
                  <a:lnTo>
                    <a:pt x="102" y="520"/>
                  </a:lnTo>
                  <a:lnTo>
                    <a:pt x="120" y="520"/>
                  </a:lnTo>
                  <a:lnTo>
                    <a:pt x="138" y="518"/>
                  </a:lnTo>
                  <a:lnTo>
                    <a:pt x="146" y="0"/>
                  </a:lnTo>
                  <a:lnTo>
                    <a:pt x="134" y="0"/>
                  </a:lnTo>
                  <a:lnTo>
                    <a:pt x="120" y="1"/>
                  </a:lnTo>
                  <a:lnTo>
                    <a:pt x="102" y="1"/>
                  </a:lnTo>
                  <a:lnTo>
                    <a:pt x="82" y="1"/>
                  </a:lnTo>
                  <a:lnTo>
                    <a:pt x="61" y="1"/>
                  </a:lnTo>
                  <a:lnTo>
                    <a:pt x="41" y="1"/>
                  </a:lnTo>
                  <a:lnTo>
                    <a:pt x="23" y="0"/>
                  </a:lnTo>
                  <a:lnTo>
                    <a:pt x="8" y="0"/>
                  </a:lnTo>
                  <a:close/>
                </a:path>
              </a:pathLst>
            </a:custGeom>
            <a:solidFill>
              <a:srgbClr val="FFFFFF"/>
            </a:solidFill>
            <a:ln w="9525">
              <a:noFill/>
              <a:round/>
              <a:headEnd/>
              <a:tailEnd/>
            </a:ln>
          </p:spPr>
          <p:txBody>
            <a:bodyPr/>
            <a:lstStyle/>
            <a:p>
              <a:endParaRPr lang="sv-SE" sz="1350"/>
            </a:p>
          </p:txBody>
        </p:sp>
        <p:sp>
          <p:nvSpPr>
            <p:cNvPr id="56" name="Freeform 142"/>
            <p:cNvSpPr>
              <a:spLocks/>
            </p:cNvSpPr>
            <p:nvPr/>
          </p:nvSpPr>
          <p:spPr bwMode="auto">
            <a:xfrm>
              <a:off x="3983" y="3758"/>
              <a:ext cx="137" cy="68"/>
            </a:xfrm>
            <a:custGeom>
              <a:avLst/>
              <a:gdLst>
                <a:gd name="T0" fmla="*/ 1 w 137"/>
                <a:gd name="T1" fmla="*/ 0 h 68"/>
                <a:gd name="T2" fmla="*/ 0 w 137"/>
                <a:gd name="T3" fmla="*/ 57 h 68"/>
                <a:gd name="T4" fmla="*/ 11 w 137"/>
                <a:gd name="T5" fmla="*/ 58 h 68"/>
                <a:gd name="T6" fmla="*/ 26 w 137"/>
                <a:gd name="T7" fmla="*/ 62 h 68"/>
                <a:gd name="T8" fmla="*/ 40 w 137"/>
                <a:gd name="T9" fmla="*/ 63 h 68"/>
                <a:gd name="T10" fmla="*/ 58 w 137"/>
                <a:gd name="T11" fmla="*/ 67 h 68"/>
                <a:gd name="T12" fmla="*/ 78 w 137"/>
                <a:gd name="T13" fmla="*/ 68 h 68"/>
                <a:gd name="T14" fmla="*/ 98 w 137"/>
                <a:gd name="T15" fmla="*/ 68 h 68"/>
                <a:gd name="T16" fmla="*/ 116 w 137"/>
                <a:gd name="T17" fmla="*/ 68 h 68"/>
                <a:gd name="T18" fmla="*/ 135 w 137"/>
                <a:gd name="T19" fmla="*/ 65 h 68"/>
                <a:gd name="T20" fmla="*/ 137 w 137"/>
                <a:gd name="T21" fmla="*/ 8 h 68"/>
                <a:gd name="T22" fmla="*/ 122 w 137"/>
                <a:gd name="T23" fmla="*/ 8 h 68"/>
                <a:gd name="T24" fmla="*/ 107 w 137"/>
                <a:gd name="T25" fmla="*/ 8 h 68"/>
                <a:gd name="T26" fmla="*/ 91 w 137"/>
                <a:gd name="T27" fmla="*/ 8 h 68"/>
                <a:gd name="T28" fmla="*/ 73 w 137"/>
                <a:gd name="T29" fmla="*/ 8 h 68"/>
                <a:gd name="T30" fmla="*/ 55 w 137"/>
                <a:gd name="T31" fmla="*/ 6 h 68"/>
                <a:gd name="T32" fmla="*/ 37 w 137"/>
                <a:gd name="T33" fmla="*/ 5 h 68"/>
                <a:gd name="T34" fmla="*/ 19 w 137"/>
                <a:gd name="T35" fmla="*/ 3 h 68"/>
                <a:gd name="T36" fmla="*/ 1 w 137"/>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68"/>
                <a:gd name="T59" fmla="*/ 137 w 137"/>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68">
                  <a:moveTo>
                    <a:pt x="1" y="0"/>
                  </a:moveTo>
                  <a:lnTo>
                    <a:pt x="0" y="57"/>
                  </a:lnTo>
                  <a:lnTo>
                    <a:pt x="11" y="58"/>
                  </a:lnTo>
                  <a:lnTo>
                    <a:pt x="26" y="62"/>
                  </a:lnTo>
                  <a:lnTo>
                    <a:pt x="40" y="63"/>
                  </a:lnTo>
                  <a:lnTo>
                    <a:pt x="58" y="67"/>
                  </a:lnTo>
                  <a:lnTo>
                    <a:pt x="78" y="68"/>
                  </a:lnTo>
                  <a:lnTo>
                    <a:pt x="98" y="68"/>
                  </a:lnTo>
                  <a:lnTo>
                    <a:pt x="116" y="68"/>
                  </a:lnTo>
                  <a:lnTo>
                    <a:pt x="135" y="65"/>
                  </a:lnTo>
                  <a:lnTo>
                    <a:pt x="137" y="8"/>
                  </a:lnTo>
                  <a:lnTo>
                    <a:pt x="122" y="8"/>
                  </a:lnTo>
                  <a:lnTo>
                    <a:pt x="107" y="8"/>
                  </a:lnTo>
                  <a:lnTo>
                    <a:pt x="91" y="8"/>
                  </a:lnTo>
                  <a:lnTo>
                    <a:pt x="73" y="8"/>
                  </a:lnTo>
                  <a:lnTo>
                    <a:pt x="55" y="6"/>
                  </a:lnTo>
                  <a:lnTo>
                    <a:pt x="37" y="5"/>
                  </a:lnTo>
                  <a:lnTo>
                    <a:pt x="19" y="3"/>
                  </a:lnTo>
                  <a:lnTo>
                    <a:pt x="1" y="0"/>
                  </a:lnTo>
                  <a:close/>
                </a:path>
              </a:pathLst>
            </a:custGeom>
            <a:solidFill>
              <a:srgbClr val="FFFFFF"/>
            </a:solidFill>
            <a:ln w="9525">
              <a:noFill/>
              <a:round/>
              <a:headEnd/>
              <a:tailEnd/>
            </a:ln>
          </p:spPr>
          <p:txBody>
            <a:bodyPr/>
            <a:lstStyle/>
            <a:p>
              <a:endParaRPr lang="sv-SE" sz="1350"/>
            </a:p>
          </p:txBody>
        </p:sp>
        <p:sp>
          <p:nvSpPr>
            <p:cNvPr id="57" name="Freeform 143"/>
            <p:cNvSpPr>
              <a:spLocks/>
            </p:cNvSpPr>
            <p:nvPr/>
          </p:nvSpPr>
          <p:spPr bwMode="auto">
            <a:xfrm>
              <a:off x="3981" y="3872"/>
              <a:ext cx="137" cy="67"/>
            </a:xfrm>
            <a:custGeom>
              <a:avLst/>
              <a:gdLst>
                <a:gd name="T0" fmla="*/ 0 w 137"/>
                <a:gd name="T1" fmla="*/ 52 h 67"/>
                <a:gd name="T2" fmla="*/ 2 w 137"/>
                <a:gd name="T3" fmla="*/ 0 h 67"/>
                <a:gd name="T4" fmla="*/ 20 w 137"/>
                <a:gd name="T5" fmla="*/ 3 h 67"/>
                <a:gd name="T6" fmla="*/ 36 w 137"/>
                <a:gd name="T7" fmla="*/ 5 h 67"/>
                <a:gd name="T8" fmla="*/ 54 w 137"/>
                <a:gd name="T9" fmla="*/ 8 h 67"/>
                <a:gd name="T10" fmla="*/ 72 w 137"/>
                <a:gd name="T11" fmla="*/ 10 h 67"/>
                <a:gd name="T12" fmla="*/ 88 w 137"/>
                <a:gd name="T13" fmla="*/ 11 h 67"/>
                <a:gd name="T14" fmla="*/ 105 w 137"/>
                <a:gd name="T15" fmla="*/ 11 h 67"/>
                <a:gd name="T16" fmla="*/ 121 w 137"/>
                <a:gd name="T17" fmla="*/ 11 h 67"/>
                <a:gd name="T18" fmla="*/ 137 w 137"/>
                <a:gd name="T19" fmla="*/ 10 h 67"/>
                <a:gd name="T20" fmla="*/ 136 w 137"/>
                <a:gd name="T21" fmla="*/ 67 h 67"/>
                <a:gd name="T22" fmla="*/ 119 w 137"/>
                <a:gd name="T23" fmla="*/ 67 h 67"/>
                <a:gd name="T24" fmla="*/ 101 w 137"/>
                <a:gd name="T25" fmla="*/ 65 h 67"/>
                <a:gd name="T26" fmla="*/ 83 w 137"/>
                <a:gd name="T27" fmla="*/ 65 h 67"/>
                <a:gd name="T28" fmla="*/ 67 w 137"/>
                <a:gd name="T29" fmla="*/ 64 h 67"/>
                <a:gd name="T30" fmla="*/ 49 w 137"/>
                <a:gd name="T31" fmla="*/ 62 h 67"/>
                <a:gd name="T32" fmla="*/ 33 w 137"/>
                <a:gd name="T33" fmla="*/ 59 h 67"/>
                <a:gd name="T34" fmla="*/ 16 w 137"/>
                <a:gd name="T35" fmla="*/ 56 h 67"/>
                <a:gd name="T36" fmla="*/ 0 w 137"/>
                <a:gd name="T37" fmla="*/ 52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67"/>
                <a:gd name="T59" fmla="*/ 137 w 137"/>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67">
                  <a:moveTo>
                    <a:pt x="0" y="52"/>
                  </a:moveTo>
                  <a:lnTo>
                    <a:pt x="2" y="0"/>
                  </a:lnTo>
                  <a:lnTo>
                    <a:pt x="20" y="3"/>
                  </a:lnTo>
                  <a:lnTo>
                    <a:pt x="36" y="5"/>
                  </a:lnTo>
                  <a:lnTo>
                    <a:pt x="54" y="8"/>
                  </a:lnTo>
                  <a:lnTo>
                    <a:pt x="72" y="10"/>
                  </a:lnTo>
                  <a:lnTo>
                    <a:pt x="88" y="11"/>
                  </a:lnTo>
                  <a:lnTo>
                    <a:pt x="105" y="11"/>
                  </a:lnTo>
                  <a:lnTo>
                    <a:pt x="121" y="11"/>
                  </a:lnTo>
                  <a:lnTo>
                    <a:pt x="137" y="10"/>
                  </a:lnTo>
                  <a:lnTo>
                    <a:pt x="136" y="67"/>
                  </a:lnTo>
                  <a:lnTo>
                    <a:pt x="119" y="67"/>
                  </a:lnTo>
                  <a:lnTo>
                    <a:pt x="101" y="65"/>
                  </a:lnTo>
                  <a:lnTo>
                    <a:pt x="83" y="65"/>
                  </a:lnTo>
                  <a:lnTo>
                    <a:pt x="67" y="64"/>
                  </a:lnTo>
                  <a:lnTo>
                    <a:pt x="49" y="62"/>
                  </a:lnTo>
                  <a:lnTo>
                    <a:pt x="33" y="59"/>
                  </a:lnTo>
                  <a:lnTo>
                    <a:pt x="16" y="56"/>
                  </a:lnTo>
                  <a:lnTo>
                    <a:pt x="0" y="52"/>
                  </a:lnTo>
                  <a:close/>
                </a:path>
              </a:pathLst>
            </a:custGeom>
            <a:solidFill>
              <a:srgbClr val="FFFFFF"/>
            </a:solidFill>
            <a:ln w="9525">
              <a:noFill/>
              <a:round/>
              <a:headEnd/>
              <a:tailEnd/>
            </a:ln>
          </p:spPr>
          <p:txBody>
            <a:bodyPr/>
            <a:lstStyle/>
            <a:p>
              <a:endParaRPr lang="sv-SE" sz="1350"/>
            </a:p>
          </p:txBody>
        </p:sp>
        <p:sp>
          <p:nvSpPr>
            <p:cNvPr id="58" name="Freeform 144"/>
            <p:cNvSpPr>
              <a:spLocks/>
            </p:cNvSpPr>
            <p:nvPr/>
          </p:nvSpPr>
          <p:spPr bwMode="auto">
            <a:xfrm>
              <a:off x="4313" y="2894"/>
              <a:ext cx="70" cy="77"/>
            </a:xfrm>
            <a:custGeom>
              <a:avLst/>
              <a:gdLst>
                <a:gd name="T0" fmla="*/ 70 w 70"/>
                <a:gd name="T1" fmla="*/ 59 h 77"/>
                <a:gd name="T2" fmla="*/ 62 w 70"/>
                <a:gd name="T3" fmla="*/ 61 h 77"/>
                <a:gd name="T4" fmla="*/ 54 w 70"/>
                <a:gd name="T5" fmla="*/ 64 h 77"/>
                <a:gd name="T6" fmla="*/ 46 w 70"/>
                <a:gd name="T7" fmla="*/ 66 h 77"/>
                <a:gd name="T8" fmla="*/ 38 w 70"/>
                <a:gd name="T9" fmla="*/ 69 h 77"/>
                <a:gd name="T10" fmla="*/ 28 w 70"/>
                <a:gd name="T11" fmla="*/ 71 h 77"/>
                <a:gd name="T12" fmla="*/ 20 w 70"/>
                <a:gd name="T13" fmla="*/ 74 h 77"/>
                <a:gd name="T14" fmla="*/ 10 w 70"/>
                <a:gd name="T15" fmla="*/ 76 h 77"/>
                <a:gd name="T16" fmla="*/ 0 w 70"/>
                <a:gd name="T17" fmla="*/ 77 h 77"/>
                <a:gd name="T18" fmla="*/ 0 w 70"/>
                <a:gd name="T19" fmla="*/ 18 h 77"/>
                <a:gd name="T20" fmla="*/ 10 w 70"/>
                <a:gd name="T21" fmla="*/ 17 h 77"/>
                <a:gd name="T22" fmla="*/ 18 w 70"/>
                <a:gd name="T23" fmla="*/ 15 h 77"/>
                <a:gd name="T24" fmla="*/ 26 w 70"/>
                <a:gd name="T25" fmla="*/ 13 h 77"/>
                <a:gd name="T26" fmla="*/ 36 w 70"/>
                <a:gd name="T27" fmla="*/ 10 h 77"/>
                <a:gd name="T28" fmla="*/ 44 w 70"/>
                <a:gd name="T29" fmla="*/ 9 h 77"/>
                <a:gd name="T30" fmla="*/ 52 w 70"/>
                <a:gd name="T31" fmla="*/ 5 h 77"/>
                <a:gd name="T32" fmla="*/ 60 w 70"/>
                <a:gd name="T33" fmla="*/ 4 h 77"/>
                <a:gd name="T34" fmla="*/ 69 w 70"/>
                <a:gd name="T35" fmla="*/ 0 h 77"/>
                <a:gd name="T36" fmla="*/ 70 w 70"/>
                <a:gd name="T37" fmla="*/ 59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77"/>
                <a:gd name="T59" fmla="*/ 70 w 70"/>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77">
                  <a:moveTo>
                    <a:pt x="70" y="59"/>
                  </a:moveTo>
                  <a:lnTo>
                    <a:pt x="62" y="61"/>
                  </a:lnTo>
                  <a:lnTo>
                    <a:pt x="54" y="64"/>
                  </a:lnTo>
                  <a:lnTo>
                    <a:pt x="46" y="66"/>
                  </a:lnTo>
                  <a:lnTo>
                    <a:pt x="38" y="69"/>
                  </a:lnTo>
                  <a:lnTo>
                    <a:pt x="28" y="71"/>
                  </a:lnTo>
                  <a:lnTo>
                    <a:pt x="20" y="74"/>
                  </a:lnTo>
                  <a:lnTo>
                    <a:pt x="10" y="76"/>
                  </a:lnTo>
                  <a:lnTo>
                    <a:pt x="0" y="77"/>
                  </a:lnTo>
                  <a:lnTo>
                    <a:pt x="0" y="18"/>
                  </a:lnTo>
                  <a:lnTo>
                    <a:pt x="10" y="17"/>
                  </a:lnTo>
                  <a:lnTo>
                    <a:pt x="18" y="15"/>
                  </a:lnTo>
                  <a:lnTo>
                    <a:pt x="26" y="13"/>
                  </a:lnTo>
                  <a:lnTo>
                    <a:pt x="36" y="10"/>
                  </a:lnTo>
                  <a:lnTo>
                    <a:pt x="44" y="9"/>
                  </a:lnTo>
                  <a:lnTo>
                    <a:pt x="52" y="5"/>
                  </a:lnTo>
                  <a:lnTo>
                    <a:pt x="60" y="4"/>
                  </a:lnTo>
                  <a:lnTo>
                    <a:pt x="69" y="0"/>
                  </a:lnTo>
                  <a:lnTo>
                    <a:pt x="70" y="59"/>
                  </a:lnTo>
                  <a:close/>
                </a:path>
              </a:pathLst>
            </a:custGeom>
            <a:solidFill>
              <a:srgbClr val="FFFFFF"/>
            </a:solidFill>
            <a:ln w="9525">
              <a:noFill/>
              <a:round/>
              <a:headEnd/>
              <a:tailEnd/>
            </a:ln>
          </p:spPr>
          <p:txBody>
            <a:bodyPr/>
            <a:lstStyle/>
            <a:p>
              <a:endParaRPr lang="sv-SE" sz="1350"/>
            </a:p>
          </p:txBody>
        </p:sp>
        <p:sp>
          <p:nvSpPr>
            <p:cNvPr id="59" name="Freeform 145"/>
            <p:cNvSpPr>
              <a:spLocks/>
            </p:cNvSpPr>
            <p:nvPr/>
          </p:nvSpPr>
          <p:spPr bwMode="auto">
            <a:xfrm>
              <a:off x="4311" y="3022"/>
              <a:ext cx="71" cy="78"/>
            </a:xfrm>
            <a:custGeom>
              <a:avLst/>
              <a:gdLst>
                <a:gd name="T0" fmla="*/ 0 w 71"/>
                <a:gd name="T1" fmla="*/ 78 h 78"/>
                <a:gd name="T2" fmla="*/ 0 w 71"/>
                <a:gd name="T3" fmla="*/ 16 h 78"/>
                <a:gd name="T4" fmla="*/ 71 w 71"/>
                <a:gd name="T5" fmla="*/ 0 h 78"/>
                <a:gd name="T6" fmla="*/ 71 w 71"/>
                <a:gd name="T7" fmla="*/ 60 h 78"/>
                <a:gd name="T8" fmla="*/ 0 w 71"/>
                <a:gd name="T9" fmla="*/ 78 h 78"/>
                <a:gd name="T10" fmla="*/ 0 60000 65536"/>
                <a:gd name="T11" fmla="*/ 0 60000 65536"/>
                <a:gd name="T12" fmla="*/ 0 60000 65536"/>
                <a:gd name="T13" fmla="*/ 0 60000 65536"/>
                <a:gd name="T14" fmla="*/ 0 60000 65536"/>
                <a:gd name="T15" fmla="*/ 0 w 71"/>
                <a:gd name="T16" fmla="*/ 0 h 78"/>
                <a:gd name="T17" fmla="*/ 71 w 71"/>
                <a:gd name="T18" fmla="*/ 78 h 78"/>
              </a:gdLst>
              <a:ahLst/>
              <a:cxnLst>
                <a:cxn ang="T10">
                  <a:pos x="T0" y="T1"/>
                </a:cxn>
                <a:cxn ang="T11">
                  <a:pos x="T2" y="T3"/>
                </a:cxn>
                <a:cxn ang="T12">
                  <a:pos x="T4" y="T5"/>
                </a:cxn>
                <a:cxn ang="T13">
                  <a:pos x="T6" y="T7"/>
                </a:cxn>
                <a:cxn ang="T14">
                  <a:pos x="T8" y="T9"/>
                </a:cxn>
              </a:cxnLst>
              <a:rect l="T15" t="T16" r="T17" b="T18"/>
              <a:pathLst>
                <a:path w="71" h="78">
                  <a:moveTo>
                    <a:pt x="0" y="78"/>
                  </a:moveTo>
                  <a:lnTo>
                    <a:pt x="0" y="16"/>
                  </a:lnTo>
                  <a:lnTo>
                    <a:pt x="71" y="0"/>
                  </a:lnTo>
                  <a:lnTo>
                    <a:pt x="71" y="60"/>
                  </a:lnTo>
                  <a:lnTo>
                    <a:pt x="0" y="78"/>
                  </a:lnTo>
                  <a:close/>
                </a:path>
              </a:pathLst>
            </a:custGeom>
            <a:solidFill>
              <a:srgbClr val="FFFFFF"/>
            </a:solidFill>
            <a:ln w="9525">
              <a:noFill/>
              <a:round/>
              <a:headEnd/>
              <a:tailEnd/>
            </a:ln>
          </p:spPr>
          <p:txBody>
            <a:bodyPr/>
            <a:lstStyle/>
            <a:p>
              <a:endParaRPr lang="sv-SE" sz="1350"/>
            </a:p>
          </p:txBody>
        </p:sp>
        <p:sp>
          <p:nvSpPr>
            <p:cNvPr id="60" name="Freeform 146"/>
            <p:cNvSpPr>
              <a:spLocks/>
            </p:cNvSpPr>
            <p:nvPr/>
          </p:nvSpPr>
          <p:spPr bwMode="auto">
            <a:xfrm>
              <a:off x="4302" y="3153"/>
              <a:ext cx="80" cy="507"/>
            </a:xfrm>
            <a:custGeom>
              <a:avLst/>
              <a:gdLst>
                <a:gd name="T0" fmla="*/ 0 w 80"/>
                <a:gd name="T1" fmla="*/ 507 h 507"/>
                <a:gd name="T2" fmla="*/ 8 w 80"/>
                <a:gd name="T3" fmla="*/ 16 h 507"/>
                <a:gd name="T4" fmla="*/ 80 w 80"/>
                <a:gd name="T5" fmla="*/ 0 h 507"/>
                <a:gd name="T6" fmla="*/ 80 w 80"/>
                <a:gd name="T7" fmla="*/ 469 h 507"/>
                <a:gd name="T8" fmla="*/ 0 w 80"/>
                <a:gd name="T9" fmla="*/ 507 h 507"/>
                <a:gd name="T10" fmla="*/ 0 60000 65536"/>
                <a:gd name="T11" fmla="*/ 0 60000 65536"/>
                <a:gd name="T12" fmla="*/ 0 60000 65536"/>
                <a:gd name="T13" fmla="*/ 0 60000 65536"/>
                <a:gd name="T14" fmla="*/ 0 60000 65536"/>
                <a:gd name="T15" fmla="*/ 0 w 80"/>
                <a:gd name="T16" fmla="*/ 0 h 507"/>
                <a:gd name="T17" fmla="*/ 80 w 80"/>
                <a:gd name="T18" fmla="*/ 507 h 507"/>
              </a:gdLst>
              <a:ahLst/>
              <a:cxnLst>
                <a:cxn ang="T10">
                  <a:pos x="T0" y="T1"/>
                </a:cxn>
                <a:cxn ang="T11">
                  <a:pos x="T2" y="T3"/>
                </a:cxn>
                <a:cxn ang="T12">
                  <a:pos x="T4" y="T5"/>
                </a:cxn>
                <a:cxn ang="T13">
                  <a:pos x="T6" y="T7"/>
                </a:cxn>
                <a:cxn ang="T14">
                  <a:pos x="T8" y="T9"/>
                </a:cxn>
              </a:cxnLst>
              <a:rect l="T15" t="T16" r="T17" b="T18"/>
              <a:pathLst>
                <a:path w="80" h="507">
                  <a:moveTo>
                    <a:pt x="0" y="507"/>
                  </a:moveTo>
                  <a:lnTo>
                    <a:pt x="8" y="16"/>
                  </a:lnTo>
                  <a:lnTo>
                    <a:pt x="80" y="0"/>
                  </a:lnTo>
                  <a:lnTo>
                    <a:pt x="80" y="469"/>
                  </a:lnTo>
                  <a:lnTo>
                    <a:pt x="0" y="507"/>
                  </a:lnTo>
                  <a:close/>
                </a:path>
              </a:pathLst>
            </a:custGeom>
            <a:solidFill>
              <a:srgbClr val="FFFFFF"/>
            </a:solidFill>
            <a:ln w="9525">
              <a:noFill/>
              <a:round/>
              <a:headEnd/>
              <a:tailEnd/>
            </a:ln>
          </p:spPr>
          <p:txBody>
            <a:bodyPr/>
            <a:lstStyle/>
            <a:p>
              <a:endParaRPr lang="sv-SE" sz="1350"/>
            </a:p>
          </p:txBody>
        </p:sp>
        <p:sp>
          <p:nvSpPr>
            <p:cNvPr id="61" name="Freeform 147"/>
            <p:cNvSpPr>
              <a:spLocks/>
            </p:cNvSpPr>
            <p:nvPr/>
          </p:nvSpPr>
          <p:spPr bwMode="auto">
            <a:xfrm>
              <a:off x="4300" y="3681"/>
              <a:ext cx="82" cy="100"/>
            </a:xfrm>
            <a:custGeom>
              <a:avLst/>
              <a:gdLst>
                <a:gd name="T0" fmla="*/ 0 w 82"/>
                <a:gd name="T1" fmla="*/ 100 h 100"/>
                <a:gd name="T2" fmla="*/ 0 w 82"/>
                <a:gd name="T3" fmla="*/ 39 h 100"/>
                <a:gd name="T4" fmla="*/ 82 w 82"/>
                <a:gd name="T5" fmla="*/ 0 h 100"/>
                <a:gd name="T6" fmla="*/ 80 w 82"/>
                <a:gd name="T7" fmla="*/ 60 h 100"/>
                <a:gd name="T8" fmla="*/ 0 w 82"/>
                <a:gd name="T9" fmla="*/ 100 h 100"/>
                <a:gd name="T10" fmla="*/ 0 60000 65536"/>
                <a:gd name="T11" fmla="*/ 0 60000 65536"/>
                <a:gd name="T12" fmla="*/ 0 60000 65536"/>
                <a:gd name="T13" fmla="*/ 0 60000 65536"/>
                <a:gd name="T14" fmla="*/ 0 60000 65536"/>
                <a:gd name="T15" fmla="*/ 0 w 82"/>
                <a:gd name="T16" fmla="*/ 0 h 100"/>
                <a:gd name="T17" fmla="*/ 82 w 82"/>
                <a:gd name="T18" fmla="*/ 100 h 100"/>
              </a:gdLst>
              <a:ahLst/>
              <a:cxnLst>
                <a:cxn ang="T10">
                  <a:pos x="T0" y="T1"/>
                </a:cxn>
                <a:cxn ang="T11">
                  <a:pos x="T2" y="T3"/>
                </a:cxn>
                <a:cxn ang="T12">
                  <a:pos x="T4" y="T5"/>
                </a:cxn>
                <a:cxn ang="T13">
                  <a:pos x="T6" y="T7"/>
                </a:cxn>
                <a:cxn ang="T14">
                  <a:pos x="T8" y="T9"/>
                </a:cxn>
              </a:cxnLst>
              <a:rect l="T15" t="T16" r="T17" b="T18"/>
              <a:pathLst>
                <a:path w="82" h="100">
                  <a:moveTo>
                    <a:pt x="0" y="100"/>
                  </a:moveTo>
                  <a:lnTo>
                    <a:pt x="0" y="39"/>
                  </a:lnTo>
                  <a:lnTo>
                    <a:pt x="82" y="0"/>
                  </a:lnTo>
                  <a:lnTo>
                    <a:pt x="80" y="60"/>
                  </a:lnTo>
                  <a:lnTo>
                    <a:pt x="0" y="100"/>
                  </a:lnTo>
                  <a:close/>
                </a:path>
              </a:pathLst>
            </a:custGeom>
            <a:solidFill>
              <a:srgbClr val="FFFFFF"/>
            </a:solidFill>
            <a:ln w="9525">
              <a:noFill/>
              <a:round/>
              <a:headEnd/>
              <a:tailEnd/>
            </a:ln>
          </p:spPr>
          <p:txBody>
            <a:bodyPr/>
            <a:lstStyle/>
            <a:p>
              <a:endParaRPr lang="sv-SE" sz="1350"/>
            </a:p>
          </p:txBody>
        </p:sp>
        <p:sp>
          <p:nvSpPr>
            <p:cNvPr id="62" name="Freeform 148"/>
            <p:cNvSpPr>
              <a:spLocks/>
            </p:cNvSpPr>
            <p:nvPr/>
          </p:nvSpPr>
          <p:spPr bwMode="auto">
            <a:xfrm>
              <a:off x="4297" y="3802"/>
              <a:ext cx="85" cy="101"/>
            </a:xfrm>
            <a:custGeom>
              <a:avLst/>
              <a:gdLst>
                <a:gd name="T0" fmla="*/ 0 w 85"/>
                <a:gd name="T1" fmla="*/ 101 h 101"/>
                <a:gd name="T2" fmla="*/ 1 w 85"/>
                <a:gd name="T3" fmla="*/ 37 h 101"/>
                <a:gd name="T4" fmla="*/ 85 w 85"/>
                <a:gd name="T5" fmla="*/ 0 h 101"/>
                <a:gd name="T6" fmla="*/ 85 w 85"/>
                <a:gd name="T7" fmla="*/ 64 h 101"/>
                <a:gd name="T8" fmla="*/ 0 w 85"/>
                <a:gd name="T9" fmla="*/ 101 h 101"/>
                <a:gd name="T10" fmla="*/ 0 60000 65536"/>
                <a:gd name="T11" fmla="*/ 0 60000 65536"/>
                <a:gd name="T12" fmla="*/ 0 60000 65536"/>
                <a:gd name="T13" fmla="*/ 0 60000 65536"/>
                <a:gd name="T14" fmla="*/ 0 60000 65536"/>
                <a:gd name="T15" fmla="*/ 0 w 85"/>
                <a:gd name="T16" fmla="*/ 0 h 101"/>
                <a:gd name="T17" fmla="*/ 85 w 85"/>
                <a:gd name="T18" fmla="*/ 101 h 101"/>
              </a:gdLst>
              <a:ahLst/>
              <a:cxnLst>
                <a:cxn ang="T10">
                  <a:pos x="T0" y="T1"/>
                </a:cxn>
                <a:cxn ang="T11">
                  <a:pos x="T2" y="T3"/>
                </a:cxn>
                <a:cxn ang="T12">
                  <a:pos x="T4" y="T5"/>
                </a:cxn>
                <a:cxn ang="T13">
                  <a:pos x="T6" y="T7"/>
                </a:cxn>
                <a:cxn ang="T14">
                  <a:pos x="T8" y="T9"/>
                </a:cxn>
              </a:cxnLst>
              <a:rect l="T15" t="T16" r="T17" b="T18"/>
              <a:pathLst>
                <a:path w="85" h="101">
                  <a:moveTo>
                    <a:pt x="0" y="101"/>
                  </a:moveTo>
                  <a:lnTo>
                    <a:pt x="1" y="37"/>
                  </a:lnTo>
                  <a:lnTo>
                    <a:pt x="85" y="0"/>
                  </a:lnTo>
                  <a:lnTo>
                    <a:pt x="85" y="64"/>
                  </a:lnTo>
                  <a:lnTo>
                    <a:pt x="0" y="101"/>
                  </a:lnTo>
                  <a:close/>
                </a:path>
              </a:pathLst>
            </a:custGeom>
            <a:solidFill>
              <a:srgbClr val="FFFFFF"/>
            </a:solidFill>
            <a:ln w="9525">
              <a:noFill/>
              <a:round/>
              <a:headEnd/>
              <a:tailEnd/>
            </a:ln>
          </p:spPr>
          <p:txBody>
            <a:bodyPr/>
            <a:lstStyle/>
            <a:p>
              <a:endParaRPr lang="sv-SE" sz="1350"/>
            </a:p>
          </p:txBody>
        </p:sp>
        <p:sp>
          <p:nvSpPr>
            <p:cNvPr id="63" name="Freeform 149"/>
            <p:cNvSpPr>
              <a:spLocks/>
            </p:cNvSpPr>
            <p:nvPr/>
          </p:nvSpPr>
          <p:spPr bwMode="auto">
            <a:xfrm>
              <a:off x="4382" y="3787"/>
              <a:ext cx="26" cy="79"/>
            </a:xfrm>
            <a:custGeom>
              <a:avLst/>
              <a:gdLst>
                <a:gd name="T0" fmla="*/ 0 w 26"/>
                <a:gd name="T1" fmla="*/ 79 h 79"/>
                <a:gd name="T2" fmla="*/ 0 w 26"/>
                <a:gd name="T3" fmla="*/ 15 h 79"/>
                <a:gd name="T4" fmla="*/ 26 w 26"/>
                <a:gd name="T5" fmla="*/ 0 h 79"/>
                <a:gd name="T6" fmla="*/ 26 w 26"/>
                <a:gd name="T7" fmla="*/ 65 h 79"/>
                <a:gd name="T8" fmla="*/ 0 w 26"/>
                <a:gd name="T9" fmla="*/ 79 h 79"/>
                <a:gd name="T10" fmla="*/ 0 60000 65536"/>
                <a:gd name="T11" fmla="*/ 0 60000 65536"/>
                <a:gd name="T12" fmla="*/ 0 60000 65536"/>
                <a:gd name="T13" fmla="*/ 0 60000 65536"/>
                <a:gd name="T14" fmla="*/ 0 60000 65536"/>
                <a:gd name="T15" fmla="*/ 0 w 26"/>
                <a:gd name="T16" fmla="*/ 0 h 79"/>
                <a:gd name="T17" fmla="*/ 26 w 26"/>
                <a:gd name="T18" fmla="*/ 79 h 79"/>
              </a:gdLst>
              <a:ahLst/>
              <a:cxnLst>
                <a:cxn ang="T10">
                  <a:pos x="T0" y="T1"/>
                </a:cxn>
                <a:cxn ang="T11">
                  <a:pos x="T2" y="T3"/>
                </a:cxn>
                <a:cxn ang="T12">
                  <a:pos x="T4" y="T5"/>
                </a:cxn>
                <a:cxn ang="T13">
                  <a:pos x="T6" y="T7"/>
                </a:cxn>
                <a:cxn ang="T14">
                  <a:pos x="T8" y="T9"/>
                </a:cxn>
              </a:cxnLst>
              <a:rect l="T15" t="T16" r="T17" b="T18"/>
              <a:pathLst>
                <a:path w="26" h="79">
                  <a:moveTo>
                    <a:pt x="0" y="79"/>
                  </a:moveTo>
                  <a:lnTo>
                    <a:pt x="0" y="15"/>
                  </a:lnTo>
                  <a:lnTo>
                    <a:pt x="26" y="0"/>
                  </a:lnTo>
                  <a:lnTo>
                    <a:pt x="26" y="65"/>
                  </a:lnTo>
                  <a:lnTo>
                    <a:pt x="0" y="79"/>
                  </a:lnTo>
                  <a:close/>
                </a:path>
              </a:pathLst>
            </a:custGeom>
            <a:solidFill>
              <a:srgbClr val="DDDDDD"/>
            </a:solidFill>
            <a:ln w="9525">
              <a:noFill/>
              <a:round/>
              <a:headEnd/>
              <a:tailEnd/>
            </a:ln>
          </p:spPr>
          <p:txBody>
            <a:bodyPr/>
            <a:lstStyle/>
            <a:p>
              <a:endParaRPr lang="sv-SE" sz="1350"/>
            </a:p>
          </p:txBody>
        </p:sp>
        <p:sp>
          <p:nvSpPr>
            <p:cNvPr id="64" name="Freeform 150"/>
            <p:cNvSpPr>
              <a:spLocks/>
            </p:cNvSpPr>
            <p:nvPr/>
          </p:nvSpPr>
          <p:spPr bwMode="auto">
            <a:xfrm>
              <a:off x="4380" y="3669"/>
              <a:ext cx="28" cy="72"/>
            </a:xfrm>
            <a:custGeom>
              <a:avLst/>
              <a:gdLst>
                <a:gd name="T0" fmla="*/ 2 w 28"/>
                <a:gd name="T1" fmla="*/ 12 h 72"/>
                <a:gd name="T2" fmla="*/ 0 w 28"/>
                <a:gd name="T3" fmla="*/ 72 h 72"/>
                <a:gd name="T4" fmla="*/ 28 w 28"/>
                <a:gd name="T5" fmla="*/ 59 h 72"/>
                <a:gd name="T6" fmla="*/ 28 w 28"/>
                <a:gd name="T7" fmla="*/ 0 h 72"/>
                <a:gd name="T8" fmla="*/ 2 w 28"/>
                <a:gd name="T9" fmla="*/ 12 h 72"/>
                <a:gd name="T10" fmla="*/ 0 60000 65536"/>
                <a:gd name="T11" fmla="*/ 0 60000 65536"/>
                <a:gd name="T12" fmla="*/ 0 60000 65536"/>
                <a:gd name="T13" fmla="*/ 0 60000 65536"/>
                <a:gd name="T14" fmla="*/ 0 60000 65536"/>
                <a:gd name="T15" fmla="*/ 0 w 28"/>
                <a:gd name="T16" fmla="*/ 0 h 72"/>
                <a:gd name="T17" fmla="*/ 28 w 28"/>
                <a:gd name="T18" fmla="*/ 72 h 72"/>
              </a:gdLst>
              <a:ahLst/>
              <a:cxnLst>
                <a:cxn ang="T10">
                  <a:pos x="T0" y="T1"/>
                </a:cxn>
                <a:cxn ang="T11">
                  <a:pos x="T2" y="T3"/>
                </a:cxn>
                <a:cxn ang="T12">
                  <a:pos x="T4" y="T5"/>
                </a:cxn>
                <a:cxn ang="T13">
                  <a:pos x="T6" y="T7"/>
                </a:cxn>
                <a:cxn ang="T14">
                  <a:pos x="T8" y="T9"/>
                </a:cxn>
              </a:cxnLst>
              <a:rect l="T15" t="T16" r="T17" b="T18"/>
              <a:pathLst>
                <a:path w="28" h="72">
                  <a:moveTo>
                    <a:pt x="2" y="12"/>
                  </a:moveTo>
                  <a:lnTo>
                    <a:pt x="0" y="72"/>
                  </a:lnTo>
                  <a:lnTo>
                    <a:pt x="28" y="59"/>
                  </a:lnTo>
                  <a:lnTo>
                    <a:pt x="28" y="0"/>
                  </a:lnTo>
                  <a:lnTo>
                    <a:pt x="2" y="12"/>
                  </a:lnTo>
                  <a:close/>
                </a:path>
              </a:pathLst>
            </a:custGeom>
            <a:solidFill>
              <a:srgbClr val="DDDDDD"/>
            </a:solidFill>
            <a:ln w="9525">
              <a:noFill/>
              <a:round/>
              <a:headEnd/>
              <a:tailEnd/>
            </a:ln>
          </p:spPr>
          <p:txBody>
            <a:bodyPr/>
            <a:lstStyle/>
            <a:p>
              <a:endParaRPr lang="sv-SE" sz="1350"/>
            </a:p>
          </p:txBody>
        </p:sp>
        <p:sp>
          <p:nvSpPr>
            <p:cNvPr id="65" name="Freeform 151"/>
            <p:cNvSpPr>
              <a:spLocks/>
            </p:cNvSpPr>
            <p:nvPr/>
          </p:nvSpPr>
          <p:spPr bwMode="auto">
            <a:xfrm>
              <a:off x="4382" y="3143"/>
              <a:ext cx="31" cy="479"/>
            </a:xfrm>
            <a:custGeom>
              <a:avLst/>
              <a:gdLst>
                <a:gd name="T0" fmla="*/ 0 w 31"/>
                <a:gd name="T1" fmla="*/ 10 h 479"/>
                <a:gd name="T2" fmla="*/ 0 w 31"/>
                <a:gd name="T3" fmla="*/ 479 h 479"/>
                <a:gd name="T4" fmla="*/ 27 w 31"/>
                <a:gd name="T5" fmla="*/ 467 h 479"/>
                <a:gd name="T6" fmla="*/ 31 w 31"/>
                <a:gd name="T7" fmla="*/ 0 h 479"/>
                <a:gd name="T8" fmla="*/ 0 w 31"/>
                <a:gd name="T9" fmla="*/ 10 h 479"/>
                <a:gd name="T10" fmla="*/ 0 60000 65536"/>
                <a:gd name="T11" fmla="*/ 0 60000 65536"/>
                <a:gd name="T12" fmla="*/ 0 60000 65536"/>
                <a:gd name="T13" fmla="*/ 0 60000 65536"/>
                <a:gd name="T14" fmla="*/ 0 60000 65536"/>
                <a:gd name="T15" fmla="*/ 0 w 31"/>
                <a:gd name="T16" fmla="*/ 0 h 479"/>
                <a:gd name="T17" fmla="*/ 31 w 31"/>
                <a:gd name="T18" fmla="*/ 479 h 479"/>
              </a:gdLst>
              <a:ahLst/>
              <a:cxnLst>
                <a:cxn ang="T10">
                  <a:pos x="T0" y="T1"/>
                </a:cxn>
                <a:cxn ang="T11">
                  <a:pos x="T2" y="T3"/>
                </a:cxn>
                <a:cxn ang="T12">
                  <a:pos x="T4" y="T5"/>
                </a:cxn>
                <a:cxn ang="T13">
                  <a:pos x="T6" y="T7"/>
                </a:cxn>
                <a:cxn ang="T14">
                  <a:pos x="T8" y="T9"/>
                </a:cxn>
              </a:cxnLst>
              <a:rect l="T15" t="T16" r="T17" b="T18"/>
              <a:pathLst>
                <a:path w="31" h="479">
                  <a:moveTo>
                    <a:pt x="0" y="10"/>
                  </a:moveTo>
                  <a:lnTo>
                    <a:pt x="0" y="479"/>
                  </a:lnTo>
                  <a:lnTo>
                    <a:pt x="27" y="467"/>
                  </a:lnTo>
                  <a:lnTo>
                    <a:pt x="31" y="0"/>
                  </a:lnTo>
                  <a:lnTo>
                    <a:pt x="0" y="10"/>
                  </a:lnTo>
                  <a:close/>
                </a:path>
              </a:pathLst>
            </a:custGeom>
            <a:solidFill>
              <a:srgbClr val="DDDDDD"/>
            </a:solidFill>
            <a:ln w="9525">
              <a:noFill/>
              <a:round/>
              <a:headEnd/>
              <a:tailEnd/>
            </a:ln>
          </p:spPr>
          <p:txBody>
            <a:bodyPr/>
            <a:lstStyle/>
            <a:p>
              <a:endParaRPr lang="sv-SE" sz="1350"/>
            </a:p>
          </p:txBody>
        </p:sp>
        <p:sp>
          <p:nvSpPr>
            <p:cNvPr id="66" name="Freeform 152"/>
            <p:cNvSpPr>
              <a:spLocks/>
            </p:cNvSpPr>
            <p:nvPr/>
          </p:nvSpPr>
          <p:spPr bwMode="auto">
            <a:xfrm>
              <a:off x="4382" y="3012"/>
              <a:ext cx="31" cy="70"/>
            </a:xfrm>
            <a:custGeom>
              <a:avLst/>
              <a:gdLst>
                <a:gd name="T0" fmla="*/ 0 w 31"/>
                <a:gd name="T1" fmla="*/ 10 h 70"/>
                <a:gd name="T2" fmla="*/ 0 w 31"/>
                <a:gd name="T3" fmla="*/ 70 h 70"/>
                <a:gd name="T4" fmla="*/ 31 w 31"/>
                <a:gd name="T5" fmla="*/ 59 h 70"/>
                <a:gd name="T6" fmla="*/ 31 w 31"/>
                <a:gd name="T7" fmla="*/ 0 h 70"/>
                <a:gd name="T8" fmla="*/ 0 w 31"/>
                <a:gd name="T9" fmla="*/ 10 h 70"/>
                <a:gd name="T10" fmla="*/ 0 60000 65536"/>
                <a:gd name="T11" fmla="*/ 0 60000 65536"/>
                <a:gd name="T12" fmla="*/ 0 60000 65536"/>
                <a:gd name="T13" fmla="*/ 0 60000 65536"/>
                <a:gd name="T14" fmla="*/ 0 60000 65536"/>
                <a:gd name="T15" fmla="*/ 0 w 31"/>
                <a:gd name="T16" fmla="*/ 0 h 70"/>
                <a:gd name="T17" fmla="*/ 31 w 31"/>
                <a:gd name="T18" fmla="*/ 70 h 70"/>
              </a:gdLst>
              <a:ahLst/>
              <a:cxnLst>
                <a:cxn ang="T10">
                  <a:pos x="T0" y="T1"/>
                </a:cxn>
                <a:cxn ang="T11">
                  <a:pos x="T2" y="T3"/>
                </a:cxn>
                <a:cxn ang="T12">
                  <a:pos x="T4" y="T5"/>
                </a:cxn>
                <a:cxn ang="T13">
                  <a:pos x="T6" y="T7"/>
                </a:cxn>
                <a:cxn ang="T14">
                  <a:pos x="T8" y="T9"/>
                </a:cxn>
              </a:cxnLst>
              <a:rect l="T15" t="T16" r="T17" b="T18"/>
              <a:pathLst>
                <a:path w="31" h="70">
                  <a:moveTo>
                    <a:pt x="0" y="10"/>
                  </a:moveTo>
                  <a:lnTo>
                    <a:pt x="0" y="70"/>
                  </a:lnTo>
                  <a:lnTo>
                    <a:pt x="31" y="59"/>
                  </a:lnTo>
                  <a:lnTo>
                    <a:pt x="31" y="0"/>
                  </a:lnTo>
                  <a:lnTo>
                    <a:pt x="0" y="10"/>
                  </a:lnTo>
                  <a:close/>
                </a:path>
              </a:pathLst>
            </a:custGeom>
            <a:solidFill>
              <a:srgbClr val="DDDDDD"/>
            </a:solidFill>
            <a:ln w="9525">
              <a:noFill/>
              <a:round/>
              <a:headEnd/>
              <a:tailEnd/>
            </a:ln>
          </p:spPr>
          <p:txBody>
            <a:bodyPr/>
            <a:lstStyle/>
            <a:p>
              <a:endParaRPr lang="sv-SE" sz="1350"/>
            </a:p>
          </p:txBody>
        </p:sp>
        <p:sp>
          <p:nvSpPr>
            <p:cNvPr id="67" name="Freeform 153"/>
            <p:cNvSpPr>
              <a:spLocks/>
            </p:cNvSpPr>
            <p:nvPr/>
          </p:nvSpPr>
          <p:spPr bwMode="auto">
            <a:xfrm>
              <a:off x="3950" y="2929"/>
              <a:ext cx="46" cy="60"/>
            </a:xfrm>
            <a:custGeom>
              <a:avLst/>
              <a:gdLst>
                <a:gd name="T0" fmla="*/ 44 w 46"/>
                <a:gd name="T1" fmla="*/ 60 h 60"/>
                <a:gd name="T2" fmla="*/ 31 w 46"/>
                <a:gd name="T3" fmla="*/ 60 h 60"/>
                <a:gd name="T4" fmla="*/ 19 w 46"/>
                <a:gd name="T5" fmla="*/ 59 h 60"/>
                <a:gd name="T6" fmla="*/ 10 w 46"/>
                <a:gd name="T7" fmla="*/ 59 h 60"/>
                <a:gd name="T8" fmla="*/ 0 w 46"/>
                <a:gd name="T9" fmla="*/ 57 h 60"/>
                <a:gd name="T10" fmla="*/ 1 w 46"/>
                <a:gd name="T11" fmla="*/ 0 h 60"/>
                <a:gd name="T12" fmla="*/ 13 w 46"/>
                <a:gd name="T13" fmla="*/ 0 h 60"/>
                <a:gd name="T14" fmla="*/ 24 w 46"/>
                <a:gd name="T15" fmla="*/ 1 h 60"/>
                <a:gd name="T16" fmla="*/ 34 w 46"/>
                <a:gd name="T17" fmla="*/ 1 h 60"/>
                <a:gd name="T18" fmla="*/ 46 w 46"/>
                <a:gd name="T19" fmla="*/ 3 h 60"/>
                <a:gd name="T20" fmla="*/ 44 w 46"/>
                <a:gd name="T21" fmla="*/ 6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0"/>
                <a:gd name="T35" fmla="*/ 46 w 46"/>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0">
                  <a:moveTo>
                    <a:pt x="44" y="60"/>
                  </a:moveTo>
                  <a:lnTo>
                    <a:pt x="31" y="60"/>
                  </a:lnTo>
                  <a:lnTo>
                    <a:pt x="19" y="59"/>
                  </a:lnTo>
                  <a:lnTo>
                    <a:pt x="10" y="59"/>
                  </a:lnTo>
                  <a:lnTo>
                    <a:pt x="0" y="57"/>
                  </a:lnTo>
                  <a:lnTo>
                    <a:pt x="1" y="0"/>
                  </a:lnTo>
                  <a:lnTo>
                    <a:pt x="13" y="0"/>
                  </a:lnTo>
                  <a:lnTo>
                    <a:pt x="24" y="1"/>
                  </a:lnTo>
                  <a:lnTo>
                    <a:pt x="34" y="1"/>
                  </a:lnTo>
                  <a:lnTo>
                    <a:pt x="46" y="3"/>
                  </a:lnTo>
                  <a:lnTo>
                    <a:pt x="44" y="60"/>
                  </a:lnTo>
                  <a:close/>
                </a:path>
              </a:pathLst>
            </a:custGeom>
            <a:solidFill>
              <a:srgbClr val="DDDDDD"/>
            </a:solidFill>
            <a:ln w="9525">
              <a:noFill/>
              <a:round/>
              <a:headEnd/>
              <a:tailEnd/>
            </a:ln>
          </p:spPr>
          <p:txBody>
            <a:bodyPr/>
            <a:lstStyle/>
            <a:p>
              <a:endParaRPr lang="sv-SE" sz="1350"/>
            </a:p>
          </p:txBody>
        </p:sp>
        <p:sp>
          <p:nvSpPr>
            <p:cNvPr id="68" name="Freeform 154"/>
            <p:cNvSpPr>
              <a:spLocks/>
            </p:cNvSpPr>
            <p:nvPr/>
          </p:nvSpPr>
          <p:spPr bwMode="auto">
            <a:xfrm>
              <a:off x="3948" y="3051"/>
              <a:ext cx="46" cy="71"/>
            </a:xfrm>
            <a:custGeom>
              <a:avLst/>
              <a:gdLst>
                <a:gd name="T0" fmla="*/ 0 w 46"/>
                <a:gd name="T1" fmla="*/ 66 h 71"/>
                <a:gd name="T2" fmla="*/ 0 w 46"/>
                <a:gd name="T3" fmla="*/ 0 h 71"/>
                <a:gd name="T4" fmla="*/ 46 w 46"/>
                <a:gd name="T5" fmla="*/ 5 h 71"/>
                <a:gd name="T6" fmla="*/ 44 w 46"/>
                <a:gd name="T7" fmla="*/ 71 h 71"/>
                <a:gd name="T8" fmla="*/ 0 w 46"/>
                <a:gd name="T9" fmla="*/ 66 h 71"/>
                <a:gd name="T10" fmla="*/ 0 60000 65536"/>
                <a:gd name="T11" fmla="*/ 0 60000 65536"/>
                <a:gd name="T12" fmla="*/ 0 60000 65536"/>
                <a:gd name="T13" fmla="*/ 0 60000 65536"/>
                <a:gd name="T14" fmla="*/ 0 60000 65536"/>
                <a:gd name="T15" fmla="*/ 0 w 46"/>
                <a:gd name="T16" fmla="*/ 0 h 71"/>
                <a:gd name="T17" fmla="*/ 46 w 46"/>
                <a:gd name="T18" fmla="*/ 71 h 71"/>
              </a:gdLst>
              <a:ahLst/>
              <a:cxnLst>
                <a:cxn ang="T10">
                  <a:pos x="T0" y="T1"/>
                </a:cxn>
                <a:cxn ang="T11">
                  <a:pos x="T2" y="T3"/>
                </a:cxn>
                <a:cxn ang="T12">
                  <a:pos x="T4" y="T5"/>
                </a:cxn>
                <a:cxn ang="T13">
                  <a:pos x="T6" y="T7"/>
                </a:cxn>
                <a:cxn ang="T14">
                  <a:pos x="T8" y="T9"/>
                </a:cxn>
              </a:cxnLst>
              <a:rect l="T15" t="T16" r="T17" b="T18"/>
              <a:pathLst>
                <a:path w="46" h="71">
                  <a:moveTo>
                    <a:pt x="0" y="66"/>
                  </a:moveTo>
                  <a:lnTo>
                    <a:pt x="0" y="0"/>
                  </a:lnTo>
                  <a:lnTo>
                    <a:pt x="46" y="5"/>
                  </a:lnTo>
                  <a:lnTo>
                    <a:pt x="44" y="71"/>
                  </a:lnTo>
                  <a:lnTo>
                    <a:pt x="0" y="66"/>
                  </a:lnTo>
                  <a:close/>
                </a:path>
              </a:pathLst>
            </a:custGeom>
            <a:solidFill>
              <a:srgbClr val="DDDDDD"/>
            </a:solidFill>
            <a:ln w="9525">
              <a:noFill/>
              <a:round/>
              <a:headEnd/>
              <a:tailEnd/>
            </a:ln>
          </p:spPr>
          <p:txBody>
            <a:bodyPr/>
            <a:lstStyle/>
            <a:p>
              <a:endParaRPr lang="sv-SE" sz="1350"/>
            </a:p>
          </p:txBody>
        </p:sp>
        <p:sp>
          <p:nvSpPr>
            <p:cNvPr id="69" name="Freeform 155"/>
            <p:cNvSpPr>
              <a:spLocks/>
            </p:cNvSpPr>
            <p:nvPr/>
          </p:nvSpPr>
          <p:spPr bwMode="auto">
            <a:xfrm>
              <a:off x="3940" y="3184"/>
              <a:ext cx="52" cy="515"/>
            </a:xfrm>
            <a:custGeom>
              <a:avLst/>
              <a:gdLst>
                <a:gd name="T0" fmla="*/ 0 w 52"/>
                <a:gd name="T1" fmla="*/ 507 h 515"/>
                <a:gd name="T2" fmla="*/ 7 w 52"/>
                <a:gd name="T3" fmla="*/ 0 h 515"/>
                <a:gd name="T4" fmla="*/ 52 w 52"/>
                <a:gd name="T5" fmla="*/ 5 h 515"/>
                <a:gd name="T6" fmla="*/ 44 w 52"/>
                <a:gd name="T7" fmla="*/ 515 h 515"/>
                <a:gd name="T8" fmla="*/ 0 w 52"/>
                <a:gd name="T9" fmla="*/ 507 h 515"/>
                <a:gd name="T10" fmla="*/ 0 60000 65536"/>
                <a:gd name="T11" fmla="*/ 0 60000 65536"/>
                <a:gd name="T12" fmla="*/ 0 60000 65536"/>
                <a:gd name="T13" fmla="*/ 0 60000 65536"/>
                <a:gd name="T14" fmla="*/ 0 60000 65536"/>
                <a:gd name="T15" fmla="*/ 0 w 52"/>
                <a:gd name="T16" fmla="*/ 0 h 515"/>
                <a:gd name="T17" fmla="*/ 52 w 52"/>
                <a:gd name="T18" fmla="*/ 515 h 515"/>
              </a:gdLst>
              <a:ahLst/>
              <a:cxnLst>
                <a:cxn ang="T10">
                  <a:pos x="T0" y="T1"/>
                </a:cxn>
                <a:cxn ang="T11">
                  <a:pos x="T2" y="T3"/>
                </a:cxn>
                <a:cxn ang="T12">
                  <a:pos x="T4" y="T5"/>
                </a:cxn>
                <a:cxn ang="T13">
                  <a:pos x="T6" y="T7"/>
                </a:cxn>
                <a:cxn ang="T14">
                  <a:pos x="T8" y="T9"/>
                </a:cxn>
              </a:cxnLst>
              <a:rect l="T15" t="T16" r="T17" b="T18"/>
              <a:pathLst>
                <a:path w="52" h="515">
                  <a:moveTo>
                    <a:pt x="0" y="507"/>
                  </a:moveTo>
                  <a:lnTo>
                    <a:pt x="7" y="0"/>
                  </a:lnTo>
                  <a:lnTo>
                    <a:pt x="52" y="5"/>
                  </a:lnTo>
                  <a:lnTo>
                    <a:pt x="44" y="515"/>
                  </a:lnTo>
                  <a:lnTo>
                    <a:pt x="0" y="507"/>
                  </a:lnTo>
                  <a:close/>
                </a:path>
              </a:pathLst>
            </a:custGeom>
            <a:solidFill>
              <a:srgbClr val="DDDDDD"/>
            </a:solidFill>
            <a:ln w="9525">
              <a:noFill/>
              <a:round/>
              <a:headEnd/>
              <a:tailEnd/>
            </a:ln>
          </p:spPr>
          <p:txBody>
            <a:bodyPr/>
            <a:lstStyle/>
            <a:p>
              <a:endParaRPr lang="sv-SE" sz="1350"/>
            </a:p>
          </p:txBody>
        </p:sp>
        <p:sp>
          <p:nvSpPr>
            <p:cNvPr id="70" name="Freeform 156"/>
            <p:cNvSpPr>
              <a:spLocks/>
            </p:cNvSpPr>
            <p:nvPr/>
          </p:nvSpPr>
          <p:spPr bwMode="auto">
            <a:xfrm>
              <a:off x="3938" y="3746"/>
              <a:ext cx="46" cy="69"/>
            </a:xfrm>
            <a:custGeom>
              <a:avLst/>
              <a:gdLst>
                <a:gd name="T0" fmla="*/ 0 w 46"/>
                <a:gd name="T1" fmla="*/ 57 h 69"/>
                <a:gd name="T2" fmla="*/ 2 w 46"/>
                <a:gd name="T3" fmla="*/ 0 h 69"/>
                <a:gd name="T4" fmla="*/ 46 w 46"/>
                <a:gd name="T5" fmla="*/ 12 h 69"/>
                <a:gd name="T6" fmla="*/ 45 w 46"/>
                <a:gd name="T7" fmla="*/ 69 h 69"/>
                <a:gd name="T8" fmla="*/ 0 w 46"/>
                <a:gd name="T9" fmla="*/ 57 h 69"/>
                <a:gd name="T10" fmla="*/ 0 60000 65536"/>
                <a:gd name="T11" fmla="*/ 0 60000 65536"/>
                <a:gd name="T12" fmla="*/ 0 60000 65536"/>
                <a:gd name="T13" fmla="*/ 0 60000 65536"/>
                <a:gd name="T14" fmla="*/ 0 60000 65536"/>
                <a:gd name="T15" fmla="*/ 0 w 46"/>
                <a:gd name="T16" fmla="*/ 0 h 69"/>
                <a:gd name="T17" fmla="*/ 46 w 46"/>
                <a:gd name="T18" fmla="*/ 69 h 69"/>
              </a:gdLst>
              <a:ahLst/>
              <a:cxnLst>
                <a:cxn ang="T10">
                  <a:pos x="T0" y="T1"/>
                </a:cxn>
                <a:cxn ang="T11">
                  <a:pos x="T2" y="T3"/>
                </a:cxn>
                <a:cxn ang="T12">
                  <a:pos x="T4" y="T5"/>
                </a:cxn>
                <a:cxn ang="T13">
                  <a:pos x="T6" y="T7"/>
                </a:cxn>
                <a:cxn ang="T14">
                  <a:pos x="T8" y="T9"/>
                </a:cxn>
              </a:cxnLst>
              <a:rect l="T15" t="T16" r="T17" b="T18"/>
              <a:pathLst>
                <a:path w="46" h="69">
                  <a:moveTo>
                    <a:pt x="0" y="57"/>
                  </a:moveTo>
                  <a:lnTo>
                    <a:pt x="2" y="0"/>
                  </a:lnTo>
                  <a:lnTo>
                    <a:pt x="46" y="12"/>
                  </a:lnTo>
                  <a:lnTo>
                    <a:pt x="45" y="69"/>
                  </a:lnTo>
                  <a:lnTo>
                    <a:pt x="0" y="57"/>
                  </a:lnTo>
                  <a:close/>
                </a:path>
              </a:pathLst>
            </a:custGeom>
            <a:solidFill>
              <a:srgbClr val="DDDDDD"/>
            </a:solidFill>
            <a:ln w="9525">
              <a:noFill/>
              <a:round/>
              <a:headEnd/>
              <a:tailEnd/>
            </a:ln>
          </p:spPr>
          <p:txBody>
            <a:bodyPr/>
            <a:lstStyle/>
            <a:p>
              <a:endParaRPr lang="sv-SE" sz="1350"/>
            </a:p>
          </p:txBody>
        </p:sp>
        <p:sp>
          <p:nvSpPr>
            <p:cNvPr id="71" name="Freeform 157"/>
            <p:cNvSpPr>
              <a:spLocks/>
            </p:cNvSpPr>
            <p:nvPr/>
          </p:nvSpPr>
          <p:spPr bwMode="auto">
            <a:xfrm>
              <a:off x="3937" y="3861"/>
              <a:ext cx="46" cy="63"/>
            </a:xfrm>
            <a:custGeom>
              <a:avLst/>
              <a:gdLst>
                <a:gd name="T0" fmla="*/ 0 w 46"/>
                <a:gd name="T1" fmla="*/ 52 h 63"/>
                <a:gd name="T2" fmla="*/ 1 w 46"/>
                <a:gd name="T3" fmla="*/ 0 h 63"/>
                <a:gd name="T4" fmla="*/ 46 w 46"/>
                <a:gd name="T5" fmla="*/ 11 h 63"/>
                <a:gd name="T6" fmla="*/ 44 w 46"/>
                <a:gd name="T7" fmla="*/ 63 h 63"/>
                <a:gd name="T8" fmla="*/ 0 w 46"/>
                <a:gd name="T9" fmla="*/ 52 h 63"/>
                <a:gd name="T10" fmla="*/ 0 60000 65536"/>
                <a:gd name="T11" fmla="*/ 0 60000 65536"/>
                <a:gd name="T12" fmla="*/ 0 60000 65536"/>
                <a:gd name="T13" fmla="*/ 0 60000 65536"/>
                <a:gd name="T14" fmla="*/ 0 60000 65536"/>
                <a:gd name="T15" fmla="*/ 0 w 46"/>
                <a:gd name="T16" fmla="*/ 0 h 63"/>
                <a:gd name="T17" fmla="*/ 46 w 46"/>
                <a:gd name="T18" fmla="*/ 63 h 63"/>
              </a:gdLst>
              <a:ahLst/>
              <a:cxnLst>
                <a:cxn ang="T10">
                  <a:pos x="T0" y="T1"/>
                </a:cxn>
                <a:cxn ang="T11">
                  <a:pos x="T2" y="T3"/>
                </a:cxn>
                <a:cxn ang="T12">
                  <a:pos x="T4" y="T5"/>
                </a:cxn>
                <a:cxn ang="T13">
                  <a:pos x="T6" y="T7"/>
                </a:cxn>
                <a:cxn ang="T14">
                  <a:pos x="T8" y="T9"/>
                </a:cxn>
              </a:cxnLst>
              <a:rect l="T15" t="T16" r="T17" b="T18"/>
              <a:pathLst>
                <a:path w="46" h="63">
                  <a:moveTo>
                    <a:pt x="0" y="52"/>
                  </a:moveTo>
                  <a:lnTo>
                    <a:pt x="1" y="0"/>
                  </a:lnTo>
                  <a:lnTo>
                    <a:pt x="46" y="11"/>
                  </a:lnTo>
                  <a:lnTo>
                    <a:pt x="44" y="63"/>
                  </a:lnTo>
                  <a:lnTo>
                    <a:pt x="0" y="52"/>
                  </a:lnTo>
                  <a:close/>
                </a:path>
              </a:pathLst>
            </a:custGeom>
            <a:solidFill>
              <a:srgbClr val="DDDDDD"/>
            </a:solidFill>
            <a:ln w="9525">
              <a:noFill/>
              <a:round/>
              <a:headEnd/>
              <a:tailEnd/>
            </a:ln>
          </p:spPr>
          <p:txBody>
            <a:bodyPr/>
            <a:lstStyle/>
            <a:p>
              <a:endParaRPr lang="sv-SE" sz="1350"/>
            </a:p>
          </p:txBody>
        </p:sp>
        <p:sp>
          <p:nvSpPr>
            <p:cNvPr id="72" name="Freeform 158"/>
            <p:cNvSpPr>
              <a:spLocks/>
            </p:cNvSpPr>
            <p:nvPr/>
          </p:nvSpPr>
          <p:spPr bwMode="auto">
            <a:xfrm>
              <a:off x="3749" y="3138"/>
              <a:ext cx="63" cy="508"/>
            </a:xfrm>
            <a:custGeom>
              <a:avLst/>
              <a:gdLst>
                <a:gd name="T0" fmla="*/ 63 w 63"/>
                <a:gd name="T1" fmla="*/ 508 h 508"/>
                <a:gd name="T2" fmla="*/ 63 w 63"/>
                <a:gd name="T3" fmla="*/ 23 h 508"/>
                <a:gd name="T4" fmla="*/ 57 w 63"/>
                <a:gd name="T5" fmla="*/ 21 h 508"/>
                <a:gd name="T6" fmla="*/ 49 w 63"/>
                <a:gd name="T7" fmla="*/ 18 h 508"/>
                <a:gd name="T8" fmla="*/ 40 w 63"/>
                <a:gd name="T9" fmla="*/ 16 h 508"/>
                <a:gd name="T10" fmla="*/ 32 w 63"/>
                <a:gd name="T11" fmla="*/ 13 h 508"/>
                <a:gd name="T12" fmla="*/ 24 w 63"/>
                <a:gd name="T13" fmla="*/ 10 h 508"/>
                <a:gd name="T14" fmla="*/ 16 w 63"/>
                <a:gd name="T15" fmla="*/ 7 h 508"/>
                <a:gd name="T16" fmla="*/ 8 w 63"/>
                <a:gd name="T17" fmla="*/ 3 h 508"/>
                <a:gd name="T18" fmla="*/ 0 w 63"/>
                <a:gd name="T19" fmla="*/ 0 h 508"/>
                <a:gd name="T20" fmla="*/ 8 w 63"/>
                <a:gd name="T21" fmla="*/ 484 h 508"/>
                <a:gd name="T22" fmla="*/ 16 w 63"/>
                <a:gd name="T23" fmla="*/ 487 h 508"/>
                <a:gd name="T24" fmla="*/ 22 w 63"/>
                <a:gd name="T25" fmla="*/ 490 h 508"/>
                <a:gd name="T26" fmla="*/ 31 w 63"/>
                <a:gd name="T27" fmla="*/ 494 h 508"/>
                <a:gd name="T28" fmla="*/ 37 w 63"/>
                <a:gd name="T29" fmla="*/ 497 h 508"/>
                <a:gd name="T30" fmla="*/ 44 w 63"/>
                <a:gd name="T31" fmla="*/ 500 h 508"/>
                <a:gd name="T32" fmla="*/ 50 w 63"/>
                <a:gd name="T33" fmla="*/ 504 h 508"/>
                <a:gd name="T34" fmla="*/ 57 w 63"/>
                <a:gd name="T35" fmla="*/ 505 h 508"/>
                <a:gd name="T36" fmla="*/ 63 w 63"/>
                <a:gd name="T37" fmla="*/ 508 h 5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508"/>
                <a:gd name="T59" fmla="*/ 63 w 63"/>
                <a:gd name="T60" fmla="*/ 508 h 5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508">
                  <a:moveTo>
                    <a:pt x="63" y="508"/>
                  </a:moveTo>
                  <a:lnTo>
                    <a:pt x="63" y="23"/>
                  </a:lnTo>
                  <a:lnTo>
                    <a:pt x="57" y="21"/>
                  </a:lnTo>
                  <a:lnTo>
                    <a:pt x="49" y="18"/>
                  </a:lnTo>
                  <a:lnTo>
                    <a:pt x="40" y="16"/>
                  </a:lnTo>
                  <a:lnTo>
                    <a:pt x="32" y="13"/>
                  </a:lnTo>
                  <a:lnTo>
                    <a:pt x="24" y="10"/>
                  </a:lnTo>
                  <a:lnTo>
                    <a:pt x="16" y="7"/>
                  </a:lnTo>
                  <a:lnTo>
                    <a:pt x="8" y="3"/>
                  </a:lnTo>
                  <a:lnTo>
                    <a:pt x="0" y="0"/>
                  </a:lnTo>
                  <a:lnTo>
                    <a:pt x="8" y="484"/>
                  </a:lnTo>
                  <a:lnTo>
                    <a:pt x="16" y="487"/>
                  </a:lnTo>
                  <a:lnTo>
                    <a:pt x="22" y="490"/>
                  </a:lnTo>
                  <a:lnTo>
                    <a:pt x="31" y="494"/>
                  </a:lnTo>
                  <a:lnTo>
                    <a:pt x="37" y="497"/>
                  </a:lnTo>
                  <a:lnTo>
                    <a:pt x="44" y="500"/>
                  </a:lnTo>
                  <a:lnTo>
                    <a:pt x="50" y="504"/>
                  </a:lnTo>
                  <a:lnTo>
                    <a:pt x="57" y="505"/>
                  </a:lnTo>
                  <a:lnTo>
                    <a:pt x="63" y="508"/>
                  </a:lnTo>
                  <a:close/>
                </a:path>
              </a:pathLst>
            </a:custGeom>
            <a:solidFill>
              <a:srgbClr val="DDDDDD"/>
            </a:solidFill>
            <a:ln w="9525">
              <a:noFill/>
              <a:round/>
              <a:headEnd/>
              <a:tailEnd/>
            </a:ln>
          </p:spPr>
          <p:txBody>
            <a:bodyPr/>
            <a:lstStyle/>
            <a:p>
              <a:endParaRPr lang="sv-SE" sz="1350"/>
            </a:p>
          </p:txBody>
        </p:sp>
        <p:sp>
          <p:nvSpPr>
            <p:cNvPr id="73" name="Freeform 159"/>
            <p:cNvSpPr>
              <a:spLocks/>
            </p:cNvSpPr>
            <p:nvPr/>
          </p:nvSpPr>
          <p:spPr bwMode="auto">
            <a:xfrm>
              <a:off x="3747" y="3002"/>
              <a:ext cx="65" cy="93"/>
            </a:xfrm>
            <a:custGeom>
              <a:avLst/>
              <a:gdLst>
                <a:gd name="T0" fmla="*/ 65 w 65"/>
                <a:gd name="T1" fmla="*/ 93 h 93"/>
                <a:gd name="T2" fmla="*/ 65 w 65"/>
                <a:gd name="T3" fmla="*/ 25 h 93"/>
                <a:gd name="T4" fmla="*/ 57 w 65"/>
                <a:gd name="T5" fmla="*/ 22 h 93"/>
                <a:gd name="T6" fmla="*/ 49 w 65"/>
                <a:gd name="T7" fmla="*/ 20 h 93"/>
                <a:gd name="T8" fmla="*/ 41 w 65"/>
                <a:gd name="T9" fmla="*/ 17 h 93"/>
                <a:gd name="T10" fmla="*/ 33 w 65"/>
                <a:gd name="T11" fmla="*/ 13 h 93"/>
                <a:gd name="T12" fmla="*/ 24 w 65"/>
                <a:gd name="T13" fmla="*/ 10 h 93"/>
                <a:gd name="T14" fmla="*/ 15 w 65"/>
                <a:gd name="T15" fmla="*/ 7 h 93"/>
                <a:gd name="T16" fmla="*/ 8 w 65"/>
                <a:gd name="T17" fmla="*/ 4 h 93"/>
                <a:gd name="T18" fmla="*/ 0 w 65"/>
                <a:gd name="T19" fmla="*/ 0 h 93"/>
                <a:gd name="T20" fmla="*/ 0 w 65"/>
                <a:gd name="T21" fmla="*/ 71 h 93"/>
                <a:gd name="T22" fmla="*/ 8 w 65"/>
                <a:gd name="T23" fmla="*/ 74 h 93"/>
                <a:gd name="T24" fmla="*/ 16 w 65"/>
                <a:gd name="T25" fmla="*/ 77 h 93"/>
                <a:gd name="T26" fmla="*/ 24 w 65"/>
                <a:gd name="T27" fmla="*/ 80 h 93"/>
                <a:gd name="T28" fmla="*/ 34 w 65"/>
                <a:gd name="T29" fmla="*/ 84 h 93"/>
                <a:gd name="T30" fmla="*/ 42 w 65"/>
                <a:gd name="T31" fmla="*/ 87 h 93"/>
                <a:gd name="T32" fmla="*/ 51 w 65"/>
                <a:gd name="T33" fmla="*/ 89 h 93"/>
                <a:gd name="T34" fmla="*/ 59 w 65"/>
                <a:gd name="T35" fmla="*/ 92 h 93"/>
                <a:gd name="T36" fmla="*/ 65 w 65"/>
                <a:gd name="T37" fmla="*/ 93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93"/>
                <a:gd name="T59" fmla="*/ 65 w 65"/>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93">
                  <a:moveTo>
                    <a:pt x="65" y="93"/>
                  </a:moveTo>
                  <a:lnTo>
                    <a:pt x="65" y="25"/>
                  </a:lnTo>
                  <a:lnTo>
                    <a:pt x="57" y="22"/>
                  </a:lnTo>
                  <a:lnTo>
                    <a:pt x="49" y="20"/>
                  </a:lnTo>
                  <a:lnTo>
                    <a:pt x="41" y="17"/>
                  </a:lnTo>
                  <a:lnTo>
                    <a:pt x="33" y="13"/>
                  </a:lnTo>
                  <a:lnTo>
                    <a:pt x="24" y="10"/>
                  </a:lnTo>
                  <a:lnTo>
                    <a:pt x="15" y="7"/>
                  </a:lnTo>
                  <a:lnTo>
                    <a:pt x="8" y="4"/>
                  </a:lnTo>
                  <a:lnTo>
                    <a:pt x="0" y="0"/>
                  </a:lnTo>
                  <a:lnTo>
                    <a:pt x="0" y="71"/>
                  </a:lnTo>
                  <a:lnTo>
                    <a:pt x="8" y="74"/>
                  </a:lnTo>
                  <a:lnTo>
                    <a:pt x="16" y="77"/>
                  </a:lnTo>
                  <a:lnTo>
                    <a:pt x="24" y="80"/>
                  </a:lnTo>
                  <a:lnTo>
                    <a:pt x="34" y="84"/>
                  </a:lnTo>
                  <a:lnTo>
                    <a:pt x="42" y="87"/>
                  </a:lnTo>
                  <a:lnTo>
                    <a:pt x="51" y="89"/>
                  </a:lnTo>
                  <a:lnTo>
                    <a:pt x="59" y="92"/>
                  </a:lnTo>
                  <a:lnTo>
                    <a:pt x="65" y="93"/>
                  </a:lnTo>
                  <a:close/>
                </a:path>
              </a:pathLst>
            </a:custGeom>
            <a:solidFill>
              <a:srgbClr val="DDDDDD"/>
            </a:solidFill>
            <a:ln w="9525">
              <a:noFill/>
              <a:round/>
              <a:headEnd/>
              <a:tailEnd/>
            </a:ln>
          </p:spPr>
          <p:txBody>
            <a:bodyPr/>
            <a:lstStyle/>
            <a:p>
              <a:endParaRPr lang="sv-SE" sz="1350"/>
            </a:p>
          </p:txBody>
        </p:sp>
        <p:sp>
          <p:nvSpPr>
            <p:cNvPr id="74" name="Freeform 160"/>
            <p:cNvSpPr>
              <a:spLocks/>
            </p:cNvSpPr>
            <p:nvPr/>
          </p:nvSpPr>
          <p:spPr bwMode="auto">
            <a:xfrm>
              <a:off x="3744" y="2880"/>
              <a:ext cx="68" cy="81"/>
            </a:xfrm>
            <a:custGeom>
              <a:avLst/>
              <a:gdLst>
                <a:gd name="T0" fmla="*/ 68 w 68"/>
                <a:gd name="T1" fmla="*/ 81 h 81"/>
                <a:gd name="T2" fmla="*/ 68 w 68"/>
                <a:gd name="T3" fmla="*/ 24 h 81"/>
                <a:gd name="T4" fmla="*/ 62 w 68"/>
                <a:gd name="T5" fmla="*/ 23 h 81"/>
                <a:gd name="T6" fmla="*/ 54 w 68"/>
                <a:gd name="T7" fmla="*/ 19 h 81"/>
                <a:gd name="T8" fmla="*/ 44 w 68"/>
                <a:gd name="T9" fmla="*/ 16 h 81"/>
                <a:gd name="T10" fmla="*/ 34 w 68"/>
                <a:gd name="T11" fmla="*/ 13 h 81"/>
                <a:gd name="T12" fmla="*/ 24 w 68"/>
                <a:gd name="T13" fmla="*/ 9 h 81"/>
                <a:gd name="T14" fmla="*/ 16 w 68"/>
                <a:gd name="T15" fmla="*/ 6 h 81"/>
                <a:gd name="T16" fmla="*/ 8 w 68"/>
                <a:gd name="T17" fmla="*/ 3 h 81"/>
                <a:gd name="T18" fmla="*/ 0 w 68"/>
                <a:gd name="T19" fmla="*/ 0 h 81"/>
                <a:gd name="T20" fmla="*/ 1 w 68"/>
                <a:gd name="T21" fmla="*/ 59 h 81"/>
                <a:gd name="T22" fmla="*/ 11 w 68"/>
                <a:gd name="T23" fmla="*/ 62 h 81"/>
                <a:gd name="T24" fmla="*/ 19 w 68"/>
                <a:gd name="T25" fmla="*/ 65 h 81"/>
                <a:gd name="T26" fmla="*/ 29 w 68"/>
                <a:gd name="T27" fmla="*/ 68 h 81"/>
                <a:gd name="T28" fmla="*/ 37 w 68"/>
                <a:gd name="T29" fmla="*/ 72 h 81"/>
                <a:gd name="T30" fmla="*/ 45 w 68"/>
                <a:gd name="T31" fmla="*/ 75 h 81"/>
                <a:gd name="T32" fmla="*/ 54 w 68"/>
                <a:gd name="T33" fmla="*/ 77 h 81"/>
                <a:gd name="T34" fmla="*/ 62 w 68"/>
                <a:gd name="T35" fmla="*/ 80 h 81"/>
                <a:gd name="T36" fmla="*/ 68 w 68"/>
                <a:gd name="T37" fmla="*/ 8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81"/>
                <a:gd name="T59" fmla="*/ 68 w 68"/>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81">
                  <a:moveTo>
                    <a:pt x="68" y="81"/>
                  </a:moveTo>
                  <a:lnTo>
                    <a:pt x="68" y="24"/>
                  </a:lnTo>
                  <a:lnTo>
                    <a:pt x="62" y="23"/>
                  </a:lnTo>
                  <a:lnTo>
                    <a:pt x="54" y="19"/>
                  </a:lnTo>
                  <a:lnTo>
                    <a:pt x="44" y="16"/>
                  </a:lnTo>
                  <a:lnTo>
                    <a:pt x="34" y="13"/>
                  </a:lnTo>
                  <a:lnTo>
                    <a:pt x="24" y="9"/>
                  </a:lnTo>
                  <a:lnTo>
                    <a:pt x="16" y="6"/>
                  </a:lnTo>
                  <a:lnTo>
                    <a:pt x="8" y="3"/>
                  </a:lnTo>
                  <a:lnTo>
                    <a:pt x="0" y="0"/>
                  </a:lnTo>
                  <a:lnTo>
                    <a:pt x="1" y="59"/>
                  </a:lnTo>
                  <a:lnTo>
                    <a:pt x="11" y="62"/>
                  </a:lnTo>
                  <a:lnTo>
                    <a:pt x="19" y="65"/>
                  </a:lnTo>
                  <a:lnTo>
                    <a:pt x="29" y="68"/>
                  </a:lnTo>
                  <a:lnTo>
                    <a:pt x="37" y="72"/>
                  </a:lnTo>
                  <a:lnTo>
                    <a:pt x="45" y="75"/>
                  </a:lnTo>
                  <a:lnTo>
                    <a:pt x="54" y="77"/>
                  </a:lnTo>
                  <a:lnTo>
                    <a:pt x="62" y="80"/>
                  </a:lnTo>
                  <a:lnTo>
                    <a:pt x="68" y="81"/>
                  </a:lnTo>
                  <a:close/>
                </a:path>
              </a:pathLst>
            </a:custGeom>
            <a:solidFill>
              <a:srgbClr val="DDDDDD"/>
            </a:solidFill>
            <a:ln w="9525">
              <a:noFill/>
              <a:round/>
              <a:headEnd/>
              <a:tailEnd/>
            </a:ln>
          </p:spPr>
          <p:txBody>
            <a:bodyPr/>
            <a:lstStyle/>
            <a:p>
              <a:endParaRPr lang="sv-SE" sz="1350"/>
            </a:p>
          </p:txBody>
        </p:sp>
        <p:sp>
          <p:nvSpPr>
            <p:cNvPr id="75" name="Freeform 161"/>
            <p:cNvSpPr>
              <a:spLocks/>
            </p:cNvSpPr>
            <p:nvPr/>
          </p:nvSpPr>
          <p:spPr bwMode="auto">
            <a:xfrm>
              <a:off x="3760" y="3795"/>
              <a:ext cx="52" cy="72"/>
            </a:xfrm>
            <a:custGeom>
              <a:avLst/>
              <a:gdLst>
                <a:gd name="T0" fmla="*/ 52 w 52"/>
                <a:gd name="T1" fmla="*/ 23 h 72"/>
                <a:gd name="T2" fmla="*/ 52 w 52"/>
                <a:gd name="T3" fmla="*/ 72 h 72"/>
                <a:gd name="T4" fmla="*/ 47 w 52"/>
                <a:gd name="T5" fmla="*/ 71 h 72"/>
                <a:gd name="T6" fmla="*/ 43 w 52"/>
                <a:gd name="T7" fmla="*/ 67 h 72"/>
                <a:gd name="T8" fmla="*/ 36 w 52"/>
                <a:gd name="T9" fmla="*/ 66 h 72"/>
                <a:gd name="T10" fmla="*/ 29 w 52"/>
                <a:gd name="T11" fmla="*/ 62 h 72"/>
                <a:gd name="T12" fmla="*/ 23 w 52"/>
                <a:gd name="T13" fmla="*/ 59 h 72"/>
                <a:gd name="T14" fmla="*/ 16 w 52"/>
                <a:gd name="T15" fmla="*/ 56 h 72"/>
                <a:gd name="T16" fmla="*/ 8 w 52"/>
                <a:gd name="T17" fmla="*/ 53 h 72"/>
                <a:gd name="T18" fmla="*/ 2 w 52"/>
                <a:gd name="T19" fmla="*/ 48 h 72"/>
                <a:gd name="T20" fmla="*/ 0 w 52"/>
                <a:gd name="T21" fmla="*/ 0 h 72"/>
                <a:gd name="T22" fmla="*/ 8 w 52"/>
                <a:gd name="T23" fmla="*/ 3 h 72"/>
                <a:gd name="T24" fmla="*/ 16 w 52"/>
                <a:gd name="T25" fmla="*/ 7 h 72"/>
                <a:gd name="T26" fmla="*/ 23 w 52"/>
                <a:gd name="T27" fmla="*/ 10 h 72"/>
                <a:gd name="T28" fmla="*/ 29 w 52"/>
                <a:gd name="T29" fmla="*/ 13 h 72"/>
                <a:gd name="T30" fmla="*/ 36 w 52"/>
                <a:gd name="T31" fmla="*/ 17 h 72"/>
                <a:gd name="T32" fmla="*/ 43 w 52"/>
                <a:gd name="T33" fmla="*/ 18 h 72"/>
                <a:gd name="T34" fmla="*/ 47 w 52"/>
                <a:gd name="T35" fmla="*/ 21 h 72"/>
                <a:gd name="T36" fmla="*/ 52 w 52"/>
                <a:gd name="T37" fmla="*/ 2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72"/>
                <a:gd name="T59" fmla="*/ 52 w 5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72">
                  <a:moveTo>
                    <a:pt x="52" y="23"/>
                  </a:moveTo>
                  <a:lnTo>
                    <a:pt x="52" y="72"/>
                  </a:lnTo>
                  <a:lnTo>
                    <a:pt x="47" y="71"/>
                  </a:lnTo>
                  <a:lnTo>
                    <a:pt x="43" y="67"/>
                  </a:lnTo>
                  <a:lnTo>
                    <a:pt x="36" y="66"/>
                  </a:lnTo>
                  <a:lnTo>
                    <a:pt x="29" y="62"/>
                  </a:lnTo>
                  <a:lnTo>
                    <a:pt x="23" y="59"/>
                  </a:lnTo>
                  <a:lnTo>
                    <a:pt x="16" y="56"/>
                  </a:lnTo>
                  <a:lnTo>
                    <a:pt x="8" y="53"/>
                  </a:lnTo>
                  <a:lnTo>
                    <a:pt x="2" y="48"/>
                  </a:lnTo>
                  <a:lnTo>
                    <a:pt x="0" y="0"/>
                  </a:lnTo>
                  <a:lnTo>
                    <a:pt x="8" y="3"/>
                  </a:lnTo>
                  <a:lnTo>
                    <a:pt x="16" y="7"/>
                  </a:lnTo>
                  <a:lnTo>
                    <a:pt x="23" y="10"/>
                  </a:lnTo>
                  <a:lnTo>
                    <a:pt x="29" y="13"/>
                  </a:lnTo>
                  <a:lnTo>
                    <a:pt x="36" y="17"/>
                  </a:lnTo>
                  <a:lnTo>
                    <a:pt x="43" y="18"/>
                  </a:lnTo>
                  <a:lnTo>
                    <a:pt x="47" y="21"/>
                  </a:lnTo>
                  <a:lnTo>
                    <a:pt x="52" y="23"/>
                  </a:lnTo>
                  <a:close/>
                </a:path>
              </a:pathLst>
            </a:custGeom>
            <a:solidFill>
              <a:srgbClr val="DDDDDD"/>
            </a:solidFill>
            <a:ln w="9525">
              <a:noFill/>
              <a:round/>
              <a:headEnd/>
              <a:tailEnd/>
            </a:ln>
          </p:spPr>
          <p:txBody>
            <a:bodyPr/>
            <a:lstStyle/>
            <a:p>
              <a:endParaRPr lang="sv-SE" sz="1350"/>
            </a:p>
          </p:txBody>
        </p:sp>
        <p:sp>
          <p:nvSpPr>
            <p:cNvPr id="76" name="Freeform 162"/>
            <p:cNvSpPr>
              <a:spLocks/>
            </p:cNvSpPr>
            <p:nvPr/>
          </p:nvSpPr>
          <p:spPr bwMode="auto">
            <a:xfrm>
              <a:off x="3758" y="3681"/>
              <a:ext cx="54" cy="80"/>
            </a:xfrm>
            <a:custGeom>
              <a:avLst/>
              <a:gdLst>
                <a:gd name="T0" fmla="*/ 54 w 54"/>
                <a:gd name="T1" fmla="*/ 80 h 80"/>
                <a:gd name="T2" fmla="*/ 54 w 54"/>
                <a:gd name="T3" fmla="*/ 23 h 80"/>
                <a:gd name="T4" fmla="*/ 48 w 54"/>
                <a:gd name="T5" fmla="*/ 21 h 80"/>
                <a:gd name="T6" fmla="*/ 43 w 54"/>
                <a:gd name="T7" fmla="*/ 18 h 80"/>
                <a:gd name="T8" fmla="*/ 36 w 54"/>
                <a:gd name="T9" fmla="*/ 14 h 80"/>
                <a:gd name="T10" fmla="*/ 28 w 54"/>
                <a:gd name="T11" fmla="*/ 11 h 80"/>
                <a:gd name="T12" fmla="*/ 22 w 54"/>
                <a:gd name="T13" fmla="*/ 8 h 80"/>
                <a:gd name="T14" fmla="*/ 15 w 54"/>
                <a:gd name="T15" fmla="*/ 5 h 80"/>
                <a:gd name="T16" fmla="*/ 7 w 54"/>
                <a:gd name="T17" fmla="*/ 3 h 80"/>
                <a:gd name="T18" fmla="*/ 0 w 54"/>
                <a:gd name="T19" fmla="*/ 0 h 80"/>
                <a:gd name="T20" fmla="*/ 2 w 54"/>
                <a:gd name="T21" fmla="*/ 55 h 80"/>
                <a:gd name="T22" fmla="*/ 10 w 54"/>
                <a:gd name="T23" fmla="*/ 59 h 80"/>
                <a:gd name="T24" fmla="*/ 17 w 54"/>
                <a:gd name="T25" fmla="*/ 62 h 80"/>
                <a:gd name="T26" fmla="*/ 23 w 54"/>
                <a:gd name="T27" fmla="*/ 65 h 80"/>
                <a:gd name="T28" fmla="*/ 31 w 54"/>
                <a:gd name="T29" fmla="*/ 68 h 80"/>
                <a:gd name="T30" fmla="*/ 36 w 54"/>
                <a:gd name="T31" fmla="*/ 72 h 80"/>
                <a:gd name="T32" fmla="*/ 43 w 54"/>
                <a:gd name="T33" fmla="*/ 75 h 80"/>
                <a:gd name="T34" fmla="*/ 49 w 54"/>
                <a:gd name="T35" fmla="*/ 77 h 80"/>
                <a:gd name="T36" fmla="*/ 54 w 54"/>
                <a:gd name="T37" fmla="*/ 8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80"/>
                <a:gd name="T59" fmla="*/ 54 w 54"/>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80">
                  <a:moveTo>
                    <a:pt x="54" y="80"/>
                  </a:moveTo>
                  <a:lnTo>
                    <a:pt x="54" y="23"/>
                  </a:lnTo>
                  <a:lnTo>
                    <a:pt x="48" y="21"/>
                  </a:lnTo>
                  <a:lnTo>
                    <a:pt x="43" y="18"/>
                  </a:lnTo>
                  <a:lnTo>
                    <a:pt x="36" y="14"/>
                  </a:lnTo>
                  <a:lnTo>
                    <a:pt x="28" y="11"/>
                  </a:lnTo>
                  <a:lnTo>
                    <a:pt x="22" y="8"/>
                  </a:lnTo>
                  <a:lnTo>
                    <a:pt x="15" y="5"/>
                  </a:lnTo>
                  <a:lnTo>
                    <a:pt x="7" y="3"/>
                  </a:lnTo>
                  <a:lnTo>
                    <a:pt x="0" y="0"/>
                  </a:lnTo>
                  <a:lnTo>
                    <a:pt x="2" y="55"/>
                  </a:lnTo>
                  <a:lnTo>
                    <a:pt x="10" y="59"/>
                  </a:lnTo>
                  <a:lnTo>
                    <a:pt x="17" y="62"/>
                  </a:lnTo>
                  <a:lnTo>
                    <a:pt x="23" y="65"/>
                  </a:lnTo>
                  <a:lnTo>
                    <a:pt x="31" y="68"/>
                  </a:lnTo>
                  <a:lnTo>
                    <a:pt x="36" y="72"/>
                  </a:lnTo>
                  <a:lnTo>
                    <a:pt x="43" y="75"/>
                  </a:lnTo>
                  <a:lnTo>
                    <a:pt x="49" y="77"/>
                  </a:lnTo>
                  <a:lnTo>
                    <a:pt x="54" y="80"/>
                  </a:lnTo>
                  <a:close/>
                </a:path>
              </a:pathLst>
            </a:custGeom>
            <a:solidFill>
              <a:srgbClr val="DDDDDD"/>
            </a:solidFill>
            <a:ln w="9525">
              <a:noFill/>
              <a:round/>
              <a:headEnd/>
              <a:tailEnd/>
            </a:ln>
          </p:spPr>
          <p:txBody>
            <a:bodyPr/>
            <a:lstStyle/>
            <a:p>
              <a:endParaRPr lang="sv-SE" sz="1350"/>
            </a:p>
          </p:txBody>
        </p:sp>
        <p:sp>
          <p:nvSpPr>
            <p:cNvPr id="77" name="Freeform 163"/>
            <p:cNvSpPr>
              <a:spLocks/>
            </p:cNvSpPr>
            <p:nvPr/>
          </p:nvSpPr>
          <p:spPr bwMode="auto">
            <a:xfrm>
              <a:off x="4133" y="2912"/>
              <a:ext cx="180" cy="79"/>
            </a:xfrm>
            <a:custGeom>
              <a:avLst/>
              <a:gdLst>
                <a:gd name="T0" fmla="*/ 180 w 180"/>
                <a:gd name="T1" fmla="*/ 59 h 79"/>
                <a:gd name="T2" fmla="*/ 159 w 180"/>
                <a:gd name="T3" fmla="*/ 63 h 79"/>
                <a:gd name="T4" fmla="*/ 137 w 180"/>
                <a:gd name="T5" fmla="*/ 66 h 79"/>
                <a:gd name="T6" fmla="*/ 115 w 180"/>
                <a:gd name="T7" fmla="*/ 69 h 79"/>
                <a:gd name="T8" fmla="*/ 93 w 180"/>
                <a:gd name="T9" fmla="*/ 71 h 79"/>
                <a:gd name="T10" fmla="*/ 69 w 180"/>
                <a:gd name="T11" fmla="*/ 74 h 79"/>
                <a:gd name="T12" fmla="*/ 46 w 180"/>
                <a:gd name="T13" fmla="*/ 76 h 79"/>
                <a:gd name="T14" fmla="*/ 23 w 180"/>
                <a:gd name="T15" fmla="*/ 77 h 79"/>
                <a:gd name="T16" fmla="*/ 0 w 180"/>
                <a:gd name="T17" fmla="*/ 79 h 79"/>
                <a:gd name="T18" fmla="*/ 3 w 180"/>
                <a:gd name="T19" fmla="*/ 22 h 79"/>
                <a:gd name="T20" fmla="*/ 26 w 180"/>
                <a:gd name="T21" fmla="*/ 20 h 79"/>
                <a:gd name="T22" fmla="*/ 49 w 180"/>
                <a:gd name="T23" fmla="*/ 18 h 79"/>
                <a:gd name="T24" fmla="*/ 70 w 180"/>
                <a:gd name="T25" fmla="*/ 17 h 79"/>
                <a:gd name="T26" fmla="*/ 93 w 180"/>
                <a:gd name="T27" fmla="*/ 13 h 79"/>
                <a:gd name="T28" fmla="*/ 116 w 180"/>
                <a:gd name="T29" fmla="*/ 12 h 79"/>
                <a:gd name="T30" fmla="*/ 137 w 180"/>
                <a:gd name="T31" fmla="*/ 9 h 79"/>
                <a:gd name="T32" fmla="*/ 159 w 180"/>
                <a:gd name="T33" fmla="*/ 4 h 79"/>
                <a:gd name="T34" fmla="*/ 180 w 180"/>
                <a:gd name="T35" fmla="*/ 0 h 79"/>
                <a:gd name="T36" fmla="*/ 180 w 180"/>
                <a:gd name="T37" fmla="*/ 59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79"/>
                <a:gd name="T59" fmla="*/ 180 w 180"/>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79">
                  <a:moveTo>
                    <a:pt x="180" y="59"/>
                  </a:moveTo>
                  <a:lnTo>
                    <a:pt x="159" y="63"/>
                  </a:lnTo>
                  <a:lnTo>
                    <a:pt x="137" y="66"/>
                  </a:lnTo>
                  <a:lnTo>
                    <a:pt x="115" y="69"/>
                  </a:lnTo>
                  <a:lnTo>
                    <a:pt x="93" y="71"/>
                  </a:lnTo>
                  <a:lnTo>
                    <a:pt x="69" y="74"/>
                  </a:lnTo>
                  <a:lnTo>
                    <a:pt x="46" y="76"/>
                  </a:lnTo>
                  <a:lnTo>
                    <a:pt x="23" y="77"/>
                  </a:lnTo>
                  <a:lnTo>
                    <a:pt x="0" y="79"/>
                  </a:lnTo>
                  <a:lnTo>
                    <a:pt x="3" y="22"/>
                  </a:lnTo>
                  <a:lnTo>
                    <a:pt x="26" y="20"/>
                  </a:lnTo>
                  <a:lnTo>
                    <a:pt x="49" y="18"/>
                  </a:lnTo>
                  <a:lnTo>
                    <a:pt x="70" y="17"/>
                  </a:lnTo>
                  <a:lnTo>
                    <a:pt x="93" y="13"/>
                  </a:lnTo>
                  <a:lnTo>
                    <a:pt x="116" y="12"/>
                  </a:lnTo>
                  <a:lnTo>
                    <a:pt x="137" y="9"/>
                  </a:lnTo>
                  <a:lnTo>
                    <a:pt x="159" y="4"/>
                  </a:lnTo>
                  <a:lnTo>
                    <a:pt x="180" y="0"/>
                  </a:lnTo>
                  <a:lnTo>
                    <a:pt x="180" y="59"/>
                  </a:lnTo>
                  <a:close/>
                </a:path>
              </a:pathLst>
            </a:custGeom>
            <a:solidFill>
              <a:srgbClr val="DDDDDD"/>
            </a:solidFill>
            <a:ln w="9525">
              <a:noFill/>
              <a:round/>
              <a:headEnd/>
              <a:tailEnd/>
            </a:ln>
          </p:spPr>
          <p:txBody>
            <a:bodyPr/>
            <a:lstStyle/>
            <a:p>
              <a:endParaRPr lang="sv-SE" sz="1350"/>
            </a:p>
          </p:txBody>
        </p:sp>
        <p:sp>
          <p:nvSpPr>
            <p:cNvPr id="78" name="Freeform 164"/>
            <p:cNvSpPr>
              <a:spLocks/>
            </p:cNvSpPr>
            <p:nvPr/>
          </p:nvSpPr>
          <p:spPr bwMode="auto">
            <a:xfrm>
              <a:off x="4131" y="3038"/>
              <a:ext cx="180" cy="84"/>
            </a:xfrm>
            <a:custGeom>
              <a:avLst/>
              <a:gdLst>
                <a:gd name="T0" fmla="*/ 0 w 180"/>
                <a:gd name="T1" fmla="*/ 84 h 84"/>
                <a:gd name="T2" fmla="*/ 2 w 180"/>
                <a:gd name="T3" fmla="*/ 20 h 84"/>
                <a:gd name="T4" fmla="*/ 22 w 180"/>
                <a:gd name="T5" fmla="*/ 18 h 84"/>
                <a:gd name="T6" fmla="*/ 45 w 180"/>
                <a:gd name="T7" fmla="*/ 17 h 84"/>
                <a:gd name="T8" fmla="*/ 71 w 180"/>
                <a:gd name="T9" fmla="*/ 13 h 84"/>
                <a:gd name="T10" fmla="*/ 97 w 180"/>
                <a:gd name="T11" fmla="*/ 12 h 84"/>
                <a:gd name="T12" fmla="*/ 123 w 180"/>
                <a:gd name="T13" fmla="*/ 8 h 84"/>
                <a:gd name="T14" fmla="*/ 146 w 180"/>
                <a:gd name="T15" fmla="*/ 5 h 84"/>
                <a:gd name="T16" fmla="*/ 166 w 180"/>
                <a:gd name="T17" fmla="*/ 4 h 84"/>
                <a:gd name="T18" fmla="*/ 180 w 180"/>
                <a:gd name="T19" fmla="*/ 0 h 84"/>
                <a:gd name="T20" fmla="*/ 180 w 180"/>
                <a:gd name="T21" fmla="*/ 62 h 84"/>
                <a:gd name="T22" fmla="*/ 162 w 180"/>
                <a:gd name="T23" fmla="*/ 66 h 84"/>
                <a:gd name="T24" fmla="*/ 138 w 180"/>
                <a:gd name="T25" fmla="*/ 69 h 84"/>
                <a:gd name="T26" fmla="*/ 113 w 180"/>
                <a:gd name="T27" fmla="*/ 72 h 84"/>
                <a:gd name="T28" fmla="*/ 85 w 180"/>
                <a:gd name="T29" fmla="*/ 75 h 84"/>
                <a:gd name="T30" fmla="*/ 59 w 180"/>
                <a:gd name="T31" fmla="*/ 79 h 84"/>
                <a:gd name="T32" fmla="*/ 35 w 180"/>
                <a:gd name="T33" fmla="*/ 80 h 84"/>
                <a:gd name="T34" fmla="*/ 15 w 180"/>
                <a:gd name="T35" fmla="*/ 82 h 84"/>
                <a:gd name="T36" fmla="*/ 0 w 180"/>
                <a:gd name="T37" fmla="*/ 84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84"/>
                <a:gd name="T59" fmla="*/ 180 w 180"/>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84">
                  <a:moveTo>
                    <a:pt x="0" y="84"/>
                  </a:moveTo>
                  <a:lnTo>
                    <a:pt x="2" y="20"/>
                  </a:lnTo>
                  <a:lnTo>
                    <a:pt x="22" y="18"/>
                  </a:lnTo>
                  <a:lnTo>
                    <a:pt x="45" y="17"/>
                  </a:lnTo>
                  <a:lnTo>
                    <a:pt x="71" y="13"/>
                  </a:lnTo>
                  <a:lnTo>
                    <a:pt x="97" y="12"/>
                  </a:lnTo>
                  <a:lnTo>
                    <a:pt x="123" y="8"/>
                  </a:lnTo>
                  <a:lnTo>
                    <a:pt x="146" y="5"/>
                  </a:lnTo>
                  <a:lnTo>
                    <a:pt x="166" y="4"/>
                  </a:lnTo>
                  <a:lnTo>
                    <a:pt x="180" y="0"/>
                  </a:lnTo>
                  <a:lnTo>
                    <a:pt x="180" y="62"/>
                  </a:lnTo>
                  <a:lnTo>
                    <a:pt x="162" y="66"/>
                  </a:lnTo>
                  <a:lnTo>
                    <a:pt x="138" y="69"/>
                  </a:lnTo>
                  <a:lnTo>
                    <a:pt x="113" y="72"/>
                  </a:lnTo>
                  <a:lnTo>
                    <a:pt x="85" y="75"/>
                  </a:lnTo>
                  <a:lnTo>
                    <a:pt x="59" y="79"/>
                  </a:lnTo>
                  <a:lnTo>
                    <a:pt x="35" y="80"/>
                  </a:lnTo>
                  <a:lnTo>
                    <a:pt x="15" y="82"/>
                  </a:lnTo>
                  <a:lnTo>
                    <a:pt x="0" y="84"/>
                  </a:lnTo>
                  <a:close/>
                </a:path>
              </a:pathLst>
            </a:custGeom>
            <a:solidFill>
              <a:srgbClr val="DDDDDD"/>
            </a:solidFill>
            <a:ln w="9525">
              <a:noFill/>
              <a:round/>
              <a:headEnd/>
              <a:tailEnd/>
            </a:ln>
          </p:spPr>
          <p:txBody>
            <a:bodyPr/>
            <a:lstStyle/>
            <a:p>
              <a:endParaRPr lang="sv-SE" sz="1350"/>
            </a:p>
          </p:txBody>
        </p:sp>
        <p:sp>
          <p:nvSpPr>
            <p:cNvPr id="79" name="Freeform 165"/>
            <p:cNvSpPr>
              <a:spLocks/>
            </p:cNvSpPr>
            <p:nvPr/>
          </p:nvSpPr>
          <p:spPr bwMode="auto">
            <a:xfrm>
              <a:off x="4122" y="3169"/>
              <a:ext cx="188" cy="538"/>
            </a:xfrm>
            <a:custGeom>
              <a:avLst/>
              <a:gdLst>
                <a:gd name="T0" fmla="*/ 0 w 188"/>
                <a:gd name="T1" fmla="*/ 538 h 538"/>
                <a:gd name="T2" fmla="*/ 8 w 188"/>
                <a:gd name="T3" fmla="*/ 20 h 538"/>
                <a:gd name="T4" fmla="*/ 32 w 188"/>
                <a:gd name="T5" fmla="*/ 18 h 538"/>
                <a:gd name="T6" fmla="*/ 58 w 188"/>
                <a:gd name="T7" fmla="*/ 16 h 538"/>
                <a:gd name="T8" fmla="*/ 86 w 188"/>
                <a:gd name="T9" fmla="*/ 13 h 538"/>
                <a:gd name="T10" fmla="*/ 114 w 188"/>
                <a:gd name="T11" fmla="*/ 10 h 538"/>
                <a:gd name="T12" fmla="*/ 139 w 188"/>
                <a:gd name="T13" fmla="*/ 8 h 538"/>
                <a:gd name="T14" fmla="*/ 160 w 188"/>
                <a:gd name="T15" fmla="*/ 5 h 538"/>
                <a:gd name="T16" fmla="*/ 178 w 188"/>
                <a:gd name="T17" fmla="*/ 2 h 538"/>
                <a:gd name="T18" fmla="*/ 188 w 188"/>
                <a:gd name="T19" fmla="*/ 0 h 538"/>
                <a:gd name="T20" fmla="*/ 180 w 188"/>
                <a:gd name="T21" fmla="*/ 491 h 538"/>
                <a:gd name="T22" fmla="*/ 165 w 188"/>
                <a:gd name="T23" fmla="*/ 497 h 538"/>
                <a:gd name="T24" fmla="*/ 145 w 188"/>
                <a:gd name="T25" fmla="*/ 504 h 538"/>
                <a:gd name="T26" fmla="*/ 122 w 188"/>
                <a:gd name="T27" fmla="*/ 512 h 538"/>
                <a:gd name="T28" fmla="*/ 99 w 188"/>
                <a:gd name="T29" fmla="*/ 518 h 538"/>
                <a:gd name="T30" fmla="*/ 73 w 188"/>
                <a:gd name="T31" fmla="*/ 526 h 538"/>
                <a:gd name="T32" fmla="*/ 47 w 188"/>
                <a:gd name="T33" fmla="*/ 531 h 538"/>
                <a:gd name="T34" fmla="*/ 22 w 188"/>
                <a:gd name="T35" fmla="*/ 536 h 538"/>
                <a:gd name="T36" fmla="*/ 0 w 188"/>
                <a:gd name="T37" fmla="*/ 538 h 5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538"/>
                <a:gd name="T59" fmla="*/ 188 w 188"/>
                <a:gd name="T60" fmla="*/ 538 h 5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538">
                  <a:moveTo>
                    <a:pt x="0" y="538"/>
                  </a:moveTo>
                  <a:lnTo>
                    <a:pt x="8" y="20"/>
                  </a:lnTo>
                  <a:lnTo>
                    <a:pt x="32" y="18"/>
                  </a:lnTo>
                  <a:lnTo>
                    <a:pt x="58" y="16"/>
                  </a:lnTo>
                  <a:lnTo>
                    <a:pt x="86" y="13"/>
                  </a:lnTo>
                  <a:lnTo>
                    <a:pt x="114" y="10"/>
                  </a:lnTo>
                  <a:lnTo>
                    <a:pt x="139" y="8"/>
                  </a:lnTo>
                  <a:lnTo>
                    <a:pt x="160" y="5"/>
                  </a:lnTo>
                  <a:lnTo>
                    <a:pt x="178" y="2"/>
                  </a:lnTo>
                  <a:lnTo>
                    <a:pt x="188" y="0"/>
                  </a:lnTo>
                  <a:lnTo>
                    <a:pt x="180" y="491"/>
                  </a:lnTo>
                  <a:lnTo>
                    <a:pt x="165" y="497"/>
                  </a:lnTo>
                  <a:lnTo>
                    <a:pt x="145" y="504"/>
                  </a:lnTo>
                  <a:lnTo>
                    <a:pt x="122" y="512"/>
                  </a:lnTo>
                  <a:lnTo>
                    <a:pt x="99" y="518"/>
                  </a:lnTo>
                  <a:lnTo>
                    <a:pt x="73" y="526"/>
                  </a:lnTo>
                  <a:lnTo>
                    <a:pt x="47" y="531"/>
                  </a:lnTo>
                  <a:lnTo>
                    <a:pt x="22" y="536"/>
                  </a:lnTo>
                  <a:lnTo>
                    <a:pt x="0" y="538"/>
                  </a:lnTo>
                  <a:close/>
                </a:path>
              </a:pathLst>
            </a:custGeom>
            <a:solidFill>
              <a:srgbClr val="DDDDDD"/>
            </a:solidFill>
            <a:ln w="9525">
              <a:noFill/>
              <a:round/>
              <a:headEnd/>
              <a:tailEnd/>
            </a:ln>
          </p:spPr>
          <p:txBody>
            <a:bodyPr/>
            <a:lstStyle/>
            <a:p>
              <a:endParaRPr lang="sv-SE" sz="1350"/>
            </a:p>
          </p:txBody>
        </p:sp>
        <p:sp>
          <p:nvSpPr>
            <p:cNvPr id="80" name="Freeform 166"/>
            <p:cNvSpPr>
              <a:spLocks/>
            </p:cNvSpPr>
            <p:nvPr/>
          </p:nvSpPr>
          <p:spPr bwMode="auto">
            <a:xfrm>
              <a:off x="4118" y="3720"/>
              <a:ext cx="182" cy="103"/>
            </a:xfrm>
            <a:custGeom>
              <a:avLst/>
              <a:gdLst>
                <a:gd name="T0" fmla="*/ 0 w 182"/>
                <a:gd name="T1" fmla="*/ 103 h 103"/>
                <a:gd name="T2" fmla="*/ 2 w 182"/>
                <a:gd name="T3" fmla="*/ 46 h 103"/>
                <a:gd name="T4" fmla="*/ 23 w 182"/>
                <a:gd name="T5" fmla="*/ 43 h 103"/>
                <a:gd name="T6" fmla="*/ 48 w 182"/>
                <a:gd name="T7" fmla="*/ 39 h 103"/>
                <a:gd name="T8" fmla="*/ 72 w 182"/>
                <a:gd name="T9" fmla="*/ 34 h 103"/>
                <a:gd name="T10" fmla="*/ 98 w 182"/>
                <a:gd name="T11" fmla="*/ 29 h 103"/>
                <a:gd name="T12" fmla="*/ 123 w 182"/>
                <a:gd name="T13" fmla="*/ 23 h 103"/>
                <a:gd name="T14" fmla="*/ 146 w 182"/>
                <a:gd name="T15" fmla="*/ 16 h 103"/>
                <a:gd name="T16" fmla="*/ 166 w 182"/>
                <a:gd name="T17" fmla="*/ 8 h 103"/>
                <a:gd name="T18" fmla="*/ 182 w 182"/>
                <a:gd name="T19" fmla="*/ 0 h 103"/>
                <a:gd name="T20" fmla="*/ 182 w 182"/>
                <a:gd name="T21" fmla="*/ 61 h 103"/>
                <a:gd name="T22" fmla="*/ 164 w 182"/>
                <a:gd name="T23" fmla="*/ 67 h 103"/>
                <a:gd name="T24" fmla="*/ 143 w 182"/>
                <a:gd name="T25" fmla="*/ 74 h 103"/>
                <a:gd name="T26" fmla="*/ 120 w 182"/>
                <a:gd name="T27" fmla="*/ 82 h 103"/>
                <a:gd name="T28" fmla="*/ 94 w 182"/>
                <a:gd name="T29" fmla="*/ 88 h 103"/>
                <a:gd name="T30" fmla="*/ 67 w 182"/>
                <a:gd name="T31" fmla="*/ 95 h 103"/>
                <a:gd name="T32" fmla="*/ 43 w 182"/>
                <a:gd name="T33" fmla="*/ 100 h 103"/>
                <a:gd name="T34" fmla="*/ 20 w 182"/>
                <a:gd name="T35" fmla="*/ 103 h 103"/>
                <a:gd name="T36" fmla="*/ 0 w 182"/>
                <a:gd name="T37" fmla="*/ 103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03"/>
                <a:gd name="T59" fmla="*/ 182 w 182"/>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03">
                  <a:moveTo>
                    <a:pt x="0" y="103"/>
                  </a:moveTo>
                  <a:lnTo>
                    <a:pt x="2" y="46"/>
                  </a:lnTo>
                  <a:lnTo>
                    <a:pt x="23" y="43"/>
                  </a:lnTo>
                  <a:lnTo>
                    <a:pt x="48" y="39"/>
                  </a:lnTo>
                  <a:lnTo>
                    <a:pt x="72" y="34"/>
                  </a:lnTo>
                  <a:lnTo>
                    <a:pt x="98" y="29"/>
                  </a:lnTo>
                  <a:lnTo>
                    <a:pt x="123" y="23"/>
                  </a:lnTo>
                  <a:lnTo>
                    <a:pt x="146" y="16"/>
                  </a:lnTo>
                  <a:lnTo>
                    <a:pt x="166" y="8"/>
                  </a:lnTo>
                  <a:lnTo>
                    <a:pt x="182" y="0"/>
                  </a:lnTo>
                  <a:lnTo>
                    <a:pt x="182" y="61"/>
                  </a:lnTo>
                  <a:lnTo>
                    <a:pt x="164" y="67"/>
                  </a:lnTo>
                  <a:lnTo>
                    <a:pt x="143" y="74"/>
                  </a:lnTo>
                  <a:lnTo>
                    <a:pt x="120" y="82"/>
                  </a:lnTo>
                  <a:lnTo>
                    <a:pt x="94" y="88"/>
                  </a:lnTo>
                  <a:lnTo>
                    <a:pt x="67" y="95"/>
                  </a:lnTo>
                  <a:lnTo>
                    <a:pt x="43" y="100"/>
                  </a:lnTo>
                  <a:lnTo>
                    <a:pt x="20" y="103"/>
                  </a:lnTo>
                  <a:lnTo>
                    <a:pt x="0" y="103"/>
                  </a:lnTo>
                  <a:close/>
                </a:path>
              </a:pathLst>
            </a:custGeom>
            <a:solidFill>
              <a:srgbClr val="DDDDDD"/>
            </a:solidFill>
            <a:ln w="9525">
              <a:noFill/>
              <a:round/>
              <a:headEnd/>
              <a:tailEnd/>
            </a:ln>
          </p:spPr>
          <p:txBody>
            <a:bodyPr/>
            <a:lstStyle/>
            <a:p>
              <a:endParaRPr lang="sv-SE" sz="1350"/>
            </a:p>
          </p:txBody>
        </p:sp>
        <p:sp>
          <p:nvSpPr>
            <p:cNvPr id="81" name="Freeform 167"/>
            <p:cNvSpPr>
              <a:spLocks/>
            </p:cNvSpPr>
            <p:nvPr/>
          </p:nvSpPr>
          <p:spPr bwMode="auto">
            <a:xfrm>
              <a:off x="4117" y="3839"/>
              <a:ext cx="181" cy="100"/>
            </a:xfrm>
            <a:custGeom>
              <a:avLst/>
              <a:gdLst>
                <a:gd name="T0" fmla="*/ 0 w 181"/>
                <a:gd name="T1" fmla="*/ 100 h 100"/>
                <a:gd name="T2" fmla="*/ 1 w 181"/>
                <a:gd name="T3" fmla="*/ 43 h 100"/>
                <a:gd name="T4" fmla="*/ 24 w 181"/>
                <a:gd name="T5" fmla="*/ 40 h 100"/>
                <a:gd name="T6" fmla="*/ 47 w 181"/>
                <a:gd name="T7" fmla="*/ 36 h 100"/>
                <a:gd name="T8" fmla="*/ 72 w 181"/>
                <a:gd name="T9" fmla="*/ 33 h 100"/>
                <a:gd name="T10" fmla="*/ 96 w 181"/>
                <a:gd name="T11" fmla="*/ 28 h 100"/>
                <a:gd name="T12" fmla="*/ 121 w 181"/>
                <a:gd name="T13" fmla="*/ 22 h 100"/>
                <a:gd name="T14" fmla="*/ 142 w 181"/>
                <a:gd name="T15" fmla="*/ 15 h 100"/>
                <a:gd name="T16" fmla="*/ 163 w 181"/>
                <a:gd name="T17" fmla="*/ 9 h 100"/>
                <a:gd name="T18" fmla="*/ 181 w 181"/>
                <a:gd name="T19" fmla="*/ 0 h 100"/>
                <a:gd name="T20" fmla="*/ 180 w 181"/>
                <a:gd name="T21" fmla="*/ 64 h 100"/>
                <a:gd name="T22" fmla="*/ 162 w 181"/>
                <a:gd name="T23" fmla="*/ 71 h 100"/>
                <a:gd name="T24" fmla="*/ 139 w 181"/>
                <a:gd name="T25" fmla="*/ 77 h 100"/>
                <a:gd name="T26" fmla="*/ 114 w 181"/>
                <a:gd name="T27" fmla="*/ 84 h 100"/>
                <a:gd name="T28" fmla="*/ 88 w 181"/>
                <a:gd name="T29" fmla="*/ 89 h 100"/>
                <a:gd name="T30" fmla="*/ 63 w 181"/>
                <a:gd name="T31" fmla="*/ 95 h 100"/>
                <a:gd name="T32" fmla="*/ 39 w 181"/>
                <a:gd name="T33" fmla="*/ 98 h 100"/>
                <a:gd name="T34" fmla="*/ 18 w 181"/>
                <a:gd name="T35" fmla="*/ 100 h 100"/>
                <a:gd name="T36" fmla="*/ 0 w 181"/>
                <a:gd name="T37" fmla="*/ 100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100"/>
                <a:gd name="T59" fmla="*/ 181 w 18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100">
                  <a:moveTo>
                    <a:pt x="0" y="100"/>
                  </a:moveTo>
                  <a:lnTo>
                    <a:pt x="1" y="43"/>
                  </a:lnTo>
                  <a:lnTo>
                    <a:pt x="24" y="40"/>
                  </a:lnTo>
                  <a:lnTo>
                    <a:pt x="47" y="36"/>
                  </a:lnTo>
                  <a:lnTo>
                    <a:pt x="72" y="33"/>
                  </a:lnTo>
                  <a:lnTo>
                    <a:pt x="96" y="28"/>
                  </a:lnTo>
                  <a:lnTo>
                    <a:pt x="121" y="22"/>
                  </a:lnTo>
                  <a:lnTo>
                    <a:pt x="142" y="15"/>
                  </a:lnTo>
                  <a:lnTo>
                    <a:pt x="163" y="9"/>
                  </a:lnTo>
                  <a:lnTo>
                    <a:pt x="181" y="0"/>
                  </a:lnTo>
                  <a:lnTo>
                    <a:pt x="180" y="64"/>
                  </a:lnTo>
                  <a:lnTo>
                    <a:pt x="162" y="71"/>
                  </a:lnTo>
                  <a:lnTo>
                    <a:pt x="139" y="77"/>
                  </a:lnTo>
                  <a:lnTo>
                    <a:pt x="114" y="84"/>
                  </a:lnTo>
                  <a:lnTo>
                    <a:pt x="88" y="89"/>
                  </a:lnTo>
                  <a:lnTo>
                    <a:pt x="63" y="95"/>
                  </a:lnTo>
                  <a:lnTo>
                    <a:pt x="39" y="98"/>
                  </a:lnTo>
                  <a:lnTo>
                    <a:pt x="18" y="100"/>
                  </a:lnTo>
                  <a:lnTo>
                    <a:pt x="0" y="100"/>
                  </a:lnTo>
                  <a:close/>
                </a:path>
              </a:pathLst>
            </a:custGeom>
            <a:solidFill>
              <a:srgbClr val="DDDDDD"/>
            </a:solidFill>
            <a:ln w="9525">
              <a:noFill/>
              <a:round/>
              <a:headEnd/>
              <a:tailEnd/>
            </a:ln>
          </p:spPr>
          <p:txBody>
            <a:bodyPr/>
            <a:lstStyle/>
            <a:p>
              <a:endParaRPr lang="sv-SE" sz="1350"/>
            </a:p>
          </p:txBody>
        </p:sp>
        <p:sp>
          <p:nvSpPr>
            <p:cNvPr id="82" name="Freeform 168"/>
            <p:cNvSpPr>
              <a:spLocks/>
            </p:cNvSpPr>
            <p:nvPr/>
          </p:nvSpPr>
          <p:spPr bwMode="auto">
            <a:xfrm>
              <a:off x="4382" y="2885"/>
              <a:ext cx="32" cy="68"/>
            </a:xfrm>
            <a:custGeom>
              <a:avLst/>
              <a:gdLst>
                <a:gd name="T0" fmla="*/ 0 w 32"/>
                <a:gd name="T1" fmla="*/ 9 h 68"/>
                <a:gd name="T2" fmla="*/ 1 w 32"/>
                <a:gd name="T3" fmla="*/ 68 h 68"/>
                <a:gd name="T4" fmla="*/ 9 w 32"/>
                <a:gd name="T5" fmla="*/ 65 h 68"/>
                <a:gd name="T6" fmla="*/ 18 w 32"/>
                <a:gd name="T7" fmla="*/ 62 h 68"/>
                <a:gd name="T8" fmla="*/ 24 w 32"/>
                <a:gd name="T9" fmla="*/ 58 h 68"/>
                <a:gd name="T10" fmla="*/ 32 w 32"/>
                <a:gd name="T11" fmla="*/ 55 h 68"/>
                <a:gd name="T12" fmla="*/ 32 w 32"/>
                <a:gd name="T13" fmla="*/ 0 h 68"/>
                <a:gd name="T14" fmla="*/ 24 w 32"/>
                <a:gd name="T15" fmla="*/ 1 h 68"/>
                <a:gd name="T16" fmla="*/ 16 w 32"/>
                <a:gd name="T17" fmla="*/ 4 h 68"/>
                <a:gd name="T18" fmla="*/ 8 w 32"/>
                <a:gd name="T19" fmla="*/ 6 h 68"/>
                <a:gd name="T20" fmla="*/ 0 w 32"/>
                <a:gd name="T21" fmla="*/ 9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8"/>
                <a:gd name="T35" fmla="*/ 32 w 32"/>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8">
                  <a:moveTo>
                    <a:pt x="0" y="9"/>
                  </a:moveTo>
                  <a:lnTo>
                    <a:pt x="1" y="68"/>
                  </a:lnTo>
                  <a:lnTo>
                    <a:pt x="9" y="65"/>
                  </a:lnTo>
                  <a:lnTo>
                    <a:pt x="18" y="62"/>
                  </a:lnTo>
                  <a:lnTo>
                    <a:pt x="24" y="58"/>
                  </a:lnTo>
                  <a:lnTo>
                    <a:pt x="32" y="55"/>
                  </a:lnTo>
                  <a:lnTo>
                    <a:pt x="32" y="0"/>
                  </a:lnTo>
                  <a:lnTo>
                    <a:pt x="24" y="1"/>
                  </a:lnTo>
                  <a:lnTo>
                    <a:pt x="16" y="4"/>
                  </a:lnTo>
                  <a:lnTo>
                    <a:pt x="8" y="6"/>
                  </a:lnTo>
                  <a:lnTo>
                    <a:pt x="0" y="9"/>
                  </a:lnTo>
                  <a:close/>
                </a:path>
              </a:pathLst>
            </a:custGeom>
            <a:solidFill>
              <a:srgbClr val="DDDDDD"/>
            </a:solidFill>
            <a:ln w="9525">
              <a:noFill/>
              <a:round/>
              <a:headEnd/>
              <a:tailEnd/>
            </a:ln>
          </p:spPr>
          <p:txBody>
            <a:bodyPr/>
            <a:lstStyle/>
            <a:p>
              <a:endParaRPr lang="sv-SE" sz="1350"/>
            </a:p>
          </p:txBody>
        </p:sp>
      </p:grpSp>
      <p:grpSp>
        <p:nvGrpSpPr>
          <p:cNvPr id="83" name="Group 170"/>
          <p:cNvGrpSpPr>
            <a:grpSpLocks/>
          </p:cNvGrpSpPr>
          <p:nvPr/>
        </p:nvGrpSpPr>
        <p:grpSpPr bwMode="auto">
          <a:xfrm>
            <a:off x="6400800" y="4400550"/>
            <a:ext cx="844154" cy="1182291"/>
            <a:chOff x="960" y="2880"/>
            <a:chExt cx="709" cy="993"/>
          </a:xfrm>
        </p:grpSpPr>
        <p:sp>
          <p:nvSpPr>
            <p:cNvPr id="84" name="Freeform 12"/>
            <p:cNvSpPr>
              <a:spLocks/>
            </p:cNvSpPr>
            <p:nvPr/>
          </p:nvSpPr>
          <p:spPr bwMode="auto">
            <a:xfrm>
              <a:off x="1513" y="2931"/>
              <a:ext cx="121" cy="680"/>
            </a:xfrm>
            <a:custGeom>
              <a:avLst/>
              <a:gdLst>
                <a:gd name="T0" fmla="*/ 2 w 201"/>
                <a:gd name="T1" fmla="*/ 6 h 1331"/>
                <a:gd name="T2" fmla="*/ 2 w 201"/>
                <a:gd name="T3" fmla="*/ 6 h 1331"/>
                <a:gd name="T4" fmla="*/ 2 w 201"/>
                <a:gd name="T5" fmla="*/ 6 h 1331"/>
                <a:gd name="T6" fmla="*/ 2 w 201"/>
                <a:gd name="T7" fmla="*/ 6 h 1331"/>
                <a:gd name="T8" fmla="*/ 3 w 201"/>
                <a:gd name="T9" fmla="*/ 6 h 1331"/>
                <a:gd name="T10" fmla="*/ 3 w 201"/>
                <a:gd name="T11" fmla="*/ 6 h 1331"/>
                <a:gd name="T12" fmla="*/ 3 w 201"/>
                <a:gd name="T13" fmla="*/ 6 h 1331"/>
                <a:gd name="T14" fmla="*/ 3 w 201"/>
                <a:gd name="T15" fmla="*/ 6 h 1331"/>
                <a:gd name="T16" fmla="*/ 4 w 201"/>
                <a:gd name="T17" fmla="*/ 6 h 1331"/>
                <a:gd name="T18" fmla="*/ 4 w 201"/>
                <a:gd name="T19" fmla="*/ 6 h 1331"/>
                <a:gd name="T20" fmla="*/ 4 w 201"/>
                <a:gd name="T21" fmla="*/ 5 h 1331"/>
                <a:gd name="T22" fmla="*/ 4 w 201"/>
                <a:gd name="T23" fmla="*/ 5 h 1331"/>
                <a:gd name="T24" fmla="*/ 3 w 201"/>
                <a:gd name="T25" fmla="*/ 4 h 1331"/>
                <a:gd name="T26" fmla="*/ 3 w 201"/>
                <a:gd name="T27" fmla="*/ 4 h 1331"/>
                <a:gd name="T28" fmla="*/ 3 w 201"/>
                <a:gd name="T29" fmla="*/ 3 h 1331"/>
                <a:gd name="T30" fmla="*/ 2 w 201"/>
                <a:gd name="T31" fmla="*/ 3 h 1331"/>
                <a:gd name="T32" fmla="*/ 2 w 201"/>
                <a:gd name="T33" fmla="*/ 2 h 1331"/>
                <a:gd name="T34" fmla="*/ 2 w 201"/>
                <a:gd name="T35" fmla="*/ 2 h 1331"/>
                <a:gd name="T36" fmla="*/ 1 w 201"/>
                <a:gd name="T37" fmla="*/ 2 h 1331"/>
                <a:gd name="T38" fmla="*/ 1 w 201"/>
                <a:gd name="T39" fmla="*/ 2 h 1331"/>
                <a:gd name="T40" fmla="*/ 1 w 201"/>
                <a:gd name="T41" fmla="*/ 2 h 1331"/>
                <a:gd name="T42" fmla="*/ 1 w 201"/>
                <a:gd name="T43" fmla="*/ 1 h 1331"/>
                <a:gd name="T44" fmla="*/ 1 w 201"/>
                <a:gd name="T45" fmla="*/ 1 h 1331"/>
                <a:gd name="T46" fmla="*/ 1 w 201"/>
                <a:gd name="T47" fmla="*/ 1 h 1331"/>
                <a:gd name="T48" fmla="*/ 1 w 201"/>
                <a:gd name="T49" fmla="*/ 0 h 1331"/>
                <a:gd name="T50" fmla="*/ 1 w 201"/>
                <a:gd name="T51" fmla="*/ 1 h 1331"/>
                <a:gd name="T52" fmla="*/ 1 w 201"/>
                <a:gd name="T53" fmla="*/ 1 h 1331"/>
                <a:gd name="T54" fmla="*/ 1 w 201"/>
                <a:gd name="T55" fmla="*/ 1 h 1331"/>
                <a:gd name="T56" fmla="*/ 1 w 201"/>
                <a:gd name="T57" fmla="*/ 1 h 1331"/>
                <a:gd name="T58" fmla="*/ 1 w 201"/>
                <a:gd name="T59" fmla="*/ 1 h 1331"/>
                <a:gd name="T60" fmla="*/ 1 w 201"/>
                <a:gd name="T61" fmla="*/ 1 h 1331"/>
                <a:gd name="T62" fmla="*/ 1 w 201"/>
                <a:gd name="T63" fmla="*/ 1 h 1331"/>
                <a:gd name="T64" fmla="*/ 0 w 201"/>
                <a:gd name="T65" fmla="*/ 1 h 1331"/>
                <a:gd name="T66" fmla="*/ 2 w 201"/>
                <a:gd name="T67" fmla="*/ 6 h 1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
                <a:gd name="T103" fmla="*/ 0 h 1331"/>
                <a:gd name="T104" fmla="*/ 201 w 201"/>
                <a:gd name="T105" fmla="*/ 1331 h 1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 h="1331">
                  <a:moveTo>
                    <a:pt x="121" y="1331"/>
                  </a:moveTo>
                  <a:lnTo>
                    <a:pt x="134" y="1322"/>
                  </a:lnTo>
                  <a:lnTo>
                    <a:pt x="147" y="1313"/>
                  </a:lnTo>
                  <a:lnTo>
                    <a:pt x="158" y="1305"/>
                  </a:lnTo>
                  <a:lnTo>
                    <a:pt x="169" y="1296"/>
                  </a:lnTo>
                  <a:lnTo>
                    <a:pt x="178" y="1286"/>
                  </a:lnTo>
                  <a:lnTo>
                    <a:pt x="187" y="1276"/>
                  </a:lnTo>
                  <a:lnTo>
                    <a:pt x="195" y="1266"/>
                  </a:lnTo>
                  <a:lnTo>
                    <a:pt x="201" y="1256"/>
                  </a:lnTo>
                  <a:lnTo>
                    <a:pt x="201" y="1229"/>
                  </a:lnTo>
                  <a:lnTo>
                    <a:pt x="201" y="1156"/>
                  </a:lnTo>
                  <a:lnTo>
                    <a:pt x="198" y="1050"/>
                  </a:lnTo>
                  <a:lnTo>
                    <a:pt x="195" y="924"/>
                  </a:lnTo>
                  <a:lnTo>
                    <a:pt x="187" y="789"/>
                  </a:lnTo>
                  <a:lnTo>
                    <a:pt x="174" y="659"/>
                  </a:lnTo>
                  <a:lnTo>
                    <a:pt x="156" y="547"/>
                  </a:lnTo>
                  <a:lnTo>
                    <a:pt x="132" y="465"/>
                  </a:lnTo>
                  <a:lnTo>
                    <a:pt x="109" y="412"/>
                  </a:lnTo>
                  <a:lnTo>
                    <a:pt x="91" y="362"/>
                  </a:lnTo>
                  <a:lnTo>
                    <a:pt x="75" y="313"/>
                  </a:lnTo>
                  <a:lnTo>
                    <a:pt x="64" y="262"/>
                  </a:lnTo>
                  <a:lnTo>
                    <a:pt x="56" y="207"/>
                  </a:lnTo>
                  <a:lnTo>
                    <a:pt x="52" y="146"/>
                  </a:lnTo>
                  <a:lnTo>
                    <a:pt x="52" y="79"/>
                  </a:lnTo>
                  <a:lnTo>
                    <a:pt x="55" y="0"/>
                  </a:lnTo>
                  <a:lnTo>
                    <a:pt x="49" y="1"/>
                  </a:lnTo>
                  <a:lnTo>
                    <a:pt x="43" y="3"/>
                  </a:lnTo>
                  <a:lnTo>
                    <a:pt x="36" y="4"/>
                  </a:lnTo>
                  <a:lnTo>
                    <a:pt x="29" y="6"/>
                  </a:lnTo>
                  <a:lnTo>
                    <a:pt x="23" y="8"/>
                  </a:lnTo>
                  <a:lnTo>
                    <a:pt x="15" y="9"/>
                  </a:lnTo>
                  <a:lnTo>
                    <a:pt x="7" y="9"/>
                  </a:lnTo>
                  <a:lnTo>
                    <a:pt x="0" y="10"/>
                  </a:lnTo>
                  <a:lnTo>
                    <a:pt x="121" y="1331"/>
                  </a:lnTo>
                  <a:close/>
                </a:path>
              </a:pathLst>
            </a:custGeom>
            <a:solidFill>
              <a:srgbClr val="000000"/>
            </a:solidFill>
            <a:ln w="9525">
              <a:noFill/>
              <a:round/>
              <a:headEnd/>
              <a:tailEnd/>
            </a:ln>
          </p:spPr>
          <p:txBody>
            <a:bodyPr/>
            <a:lstStyle/>
            <a:p>
              <a:endParaRPr lang="sv-SE" sz="1350"/>
            </a:p>
          </p:txBody>
        </p:sp>
        <p:sp>
          <p:nvSpPr>
            <p:cNvPr id="85" name="Freeform 11"/>
            <p:cNvSpPr>
              <a:spLocks/>
            </p:cNvSpPr>
            <p:nvPr/>
          </p:nvSpPr>
          <p:spPr bwMode="auto">
            <a:xfrm>
              <a:off x="1152" y="2880"/>
              <a:ext cx="517" cy="801"/>
            </a:xfrm>
            <a:custGeom>
              <a:avLst/>
              <a:gdLst>
                <a:gd name="T0" fmla="*/ 8 w 853"/>
                <a:gd name="T1" fmla="*/ 1 h 1569"/>
                <a:gd name="T2" fmla="*/ 8 w 853"/>
                <a:gd name="T3" fmla="*/ 1 h 1569"/>
                <a:gd name="T4" fmla="*/ 9 w 853"/>
                <a:gd name="T5" fmla="*/ 1 h 1569"/>
                <a:gd name="T6" fmla="*/ 9 w 853"/>
                <a:gd name="T7" fmla="*/ 1 h 1569"/>
                <a:gd name="T8" fmla="*/ 10 w 853"/>
                <a:gd name="T9" fmla="*/ 1 h 1569"/>
                <a:gd name="T10" fmla="*/ 10 w 853"/>
                <a:gd name="T11" fmla="*/ 0 h 1569"/>
                <a:gd name="T12" fmla="*/ 11 w 853"/>
                <a:gd name="T13" fmla="*/ 1 h 1569"/>
                <a:gd name="T14" fmla="*/ 12 w 853"/>
                <a:gd name="T15" fmla="*/ 1 h 1569"/>
                <a:gd name="T16" fmla="*/ 12 w 853"/>
                <a:gd name="T17" fmla="*/ 1 h 1569"/>
                <a:gd name="T18" fmla="*/ 13 w 853"/>
                <a:gd name="T19" fmla="*/ 1 h 1569"/>
                <a:gd name="T20" fmla="*/ 13 w 853"/>
                <a:gd name="T21" fmla="*/ 1 h 1569"/>
                <a:gd name="T22" fmla="*/ 13 w 853"/>
                <a:gd name="T23" fmla="*/ 2 h 1569"/>
                <a:gd name="T24" fmla="*/ 13 w 853"/>
                <a:gd name="T25" fmla="*/ 2 h 1569"/>
                <a:gd name="T26" fmla="*/ 13 w 853"/>
                <a:gd name="T27" fmla="*/ 2 h 1569"/>
                <a:gd name="T28" fmla="*/ 13 w 853"/>
                <a:gd name="T29" fmla="*/ 2 h 1569"/>
                <a:gd name="T30" fmla="*/ 15 w 853"/>
                <a:gd name="T31" fmla="*/ 3 h 1569"/>
                <a:gd name="T32" fmla="*/ 15 w 853"/>
                <a:gd name="T33" fmla="*/ 3 h 1569"/>
                <a:gd name="T34" fmla="*/ 15 w 853"/>
                <a:gd name="T35" fmla="*/ 4 h 1569"/>
                <a:gd name="T36" fmla="*/ 15 w 853"/>
                <a:gd name="T37" fmla="*/ 5 h 1569"/>
                <a:gd name="T38" fmla="*/ 15 w 853"/>
                <a:gd name="T39" fmla="*/ 6 h 1569"/>
                <a:gd name="T40" fmla="*/ 15 w 853"/>
                <a:gd name="T41" fmla="*/ 7 h 1569"/>
                <a:gd name="T42" fmla="*/ 15 w 853"/>
                <a:gd name="T43" fmla="*/ 7 h 1569"/>
                <a:gd name="T44" fmla="*/ 14 w 853"/>
                <a:gd name="T45" fmla="*/ 7 h 1569"/>
                <a:gd name="T46" fmla="*/ 13 w 853"/>
                <a:gd name="T47" fmla="*/ 7 h 1569"/>
                <a:gd name="T48" fmla="*/ 12 w 853"/>
                <a:gd name="T49" fmla="*/ 7 h 1569"/>
                <a:gd name="T50" fmla="*/ 12 w 853"/>
                <a:gd name="T51" fmla="*/ 7 h 1569"/>
                <a:gd name="T52" fmla="*/ 10 w 853"/>
                <a:gd name="T53" fmla="*/ 7 h 1569"/>
                <a:gd name="T54" fmla="*/ 9 w 853"/>
                <a:gd name="T55" fmla="*/ 7 h 1569"/>
                <a:gd name="T56" fmla="*/ 8 w 853"/>
                <a:gd name="T57" fmla="*/ 7 h 1569"/>
                <a:gd name="T58" fmla="*/ 7 w 853"/>
                <a:gd name="T59" fmla="*/ 7 h 1569"/>
                <a:gd name="T60" fmla="*/ 6 w 853"/>
                <a:gd name="T61" fmla="*/ 7 h 1569"/>
                <a:gd name="T62" fmla="*/ 5 w 853"/>
                <a:gd name="T63" fmla="*/ 7 h 1569"/>
                <a:gd name="T64" fmla="*/ 4 w 853"/>
                <a:gd name="T65" fmla="*/ 7 h 1569"/>
                <a:gd name="T66" fmla="*/ 3 w 853"/>
                <a:gd name="T67" fmla="*/ 7 h 1569"/>
                <a:gd name="T68" fmla="*/ 2 w 853"/>
                <a:gd name="T69" fmla="*/ 7 h 1569"/>
                <a:gd name="T70" fmla="*/ 1 w 853"/>
                <a:gd name="T71" fmla="*/ 7 h 1569"/>
                <a:gd name="T72" fmla="*/ 1 w 853"/>
                <a:gd name="T73" fmla="*/ 6 h 1569"/>
                <a:gd name="T74" fmla="*/ 1 w 853"/>
                <a:gd name="T75" fmla="*/ 5 h 1569"/>
                <a:gd name="T76" fmla="*/ 0 w 853"/>
                <a:gd name="T77" fmla="*/ 5 h 1569"/>
                <a:gd name="T78" fmla="*/ 1 w 853"/>
                <a:gd name="T79" fmla="*/ 4 h 1569"/>
                <a:gd name="T80" fmla="*/ 1 w 853"/>
                <a:gd name="T81" fmla="*/ 3 h 1569"/>
                <a:gd name="T82" fmla="*/ 2 w 853"/>
                <a:gd name="T83" fmla="*/ 3 h 1569"/>
                <a:gd name="T84" fmla="*/ 4 w 853"/>
                <a:gd name="T85" fmla="*/ 2 h 1569"/>
                <a:gd name="T86" fmla="*/ 6 w 853"/>
                <a:gd name="T87" fmla="*/ 2 h 1569"/>
                <a:gd name="T88" fmla="*/ 8 w 853"/>
                <a:gd name="T89" fmla="*/ 2 h 1569"/>
                <a:gd name="T90" fmla="*/ 7 w 853"/>
                <a:gd name="T91" fmla="*/ 2 h 1569"/>
                <a:gd name="T92" fmla="*/ 6 w 853"/>
                <a:gd name="T93" fmla="*/ 2 h 1569"/>
                <a:gd name="T94" fmla="*/ 5 w 853"/>
                <a:gd name="T95" fmla="*/ 3 h 1569"/>
                <a:gd name="T96" fmla="*/ 5 w 853"/>
                <a:gd name="T97" fmla="*/ 3 h 1569"/>
                <a:gd name="T98" fmla="*/ 4 w 853"/>
                <a:gd name="T99" fmla="*/ 3 h 1569"/>
                <a:gd name="T100" fmla="*/ 4 w 853"/>
                <a:gd name="T101" fmla="*/ 3 h 1569"/>
                <a:gd name="T102" fmla="*/ 4 w 853"/>
                <a:gd name="T103" fmla="*/ 3 h 1569"/>
                <a:gd name="T104" fmla="*/ 4 w 853"/>
                <a:gd name="T105" fmla="*/ 3 h 1569"/>
                <a:gd name="T106" fmla="*/ 5 w 853"/>
                <a:gd name="T107" fmla="*/ 3 h 1569"/>
                <a:gd name="T108" fmla="*/ 5 w 853"/>
                <a:gd name="T109" fmla="*/ 3 h 1569"/>
                <a:gd name="T110" fmla="*/ 6 w 853"/>
                <a:gd name="T111" fmla="*/ 3 h 1569"/>
                <a:gd name="T112" fmla="*/ 7 w 853"/>
                <a:gd name="T113" fmla="*/ 3 h 1569"/>
                <a:gd name="T114" fmla="*/ 7 w 853"/>
                <a:gd name="T115" fmla="*/ 3 h 1569"/>
                <a:gd name="T116" fmla="*/ 7 w 853"/>
                <a:gd name="T117" fmla="*/ 3 h 1569"/>
                <a:gd name="T118" fmla="*/ 8 w 853"/>
                <a:gd name="T119" fmla="*/ 2 h 1569"/>
                <a:gd name="T120" fmla="*/ 8 w 853"/>
                <a:gd name="T121" fmla="*/ 2 h 1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3"/>
                <a:gd name="T184" fmla="*/ 0 h 1569"/>
                <a:gd name="T185" fmla="*/ 853 w 853"/>
                <a:gd name="T186" fmla="*/ 1569 h 15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3" h="1569">
                  <a:moveTo>
                    <a:pt x="437" y="203"/>
                  </a:moveTo>
                  <a:lnTo>
                    <a:pt x="440" y="182"/>
                  </a:lnTo>
                  <a:lnTo>
                    <a:pt x="448" y="133"/>
                  </a:lnTo>
                  <a:lnTo>
                    <a:pt x="457" y="81"/>
                  </a:lnTo>
                  <a:lnTo>
                    <a:pt x="463" y="47"/>
                  </a:lnTo>
                  <a:lnTo>
                    <a:pt x="471" y="35"/>
                  </a:lnTo>
                  <a:lnTo>
                    <a:pt x="483" y="25"/>
                  </a:lnTo>
                  <a:lnTo>
                    <a:pt x="497" y="17"/>
                  </a:lnTo>
                  <a:lnTo>
                    <a:pt x="513" y="10"/>
                  </a:lnTo>
                  <a:lnTo>
                    <a:pt x="530" y="5"/>
                  </a:lnTo>
                  <a:lnTo>
                    <a:pt x="549" y="2"/>
                  </a:lnTo>
                  <a:lnTo>
                    <a:pt x="569" y="0"/>
                  </a:lnTo>
                  <a:lnTo>
                    <a:pt x="589" y="0"/>
                  </a:lnTo>
                  <a:lnTo>
                    <a:pt x="608" y="1"/>
                  </a:lnTo>
                  <a:lnTo>
                    <a:pt x="627" y="4"/>
                  </a:lnTo>
                  <a:lnTo>
                    <a:pt x="644" y="10"/>
                  </a:lnTo>
                  <a:lnTo>
                    <a:pt x="661" y="17"/>
                  </a:lnTo>
                  <a:lnTo>
                    <a:pt x="676" y="24"/>
                  </a:lnTo>
                  <a:lnTo>
                    <a:pt x="687" y="34"/>
                  </a:lnTo>
                  <a:lnTo>
                    <a:pt x="696" y="47"/>
                  </a:lnTo>
                  <a:lnTo>
                    <a:pt x="701" y="60"/>
                  </a:lnTo>
                  <a:lnTo>
                    <a:pt x="702" y="115"/>
                  </a:lnTo>
                  <a:lnTo>
                    <a:pt x="703" y="199"/>
                  </a:lnTo>
                  <a:lnTo>
                    <a:pt x="704" y="280"/>
                  </a:lnTo>
                  <a:lnTo>
                    <a:pt x="706" y="330"/>
                  </a:lnTo>
                  <a:lnTo>
                    <a:pt x="708" y="352"/>
                  </a:lnTo>
                  <a:lnTo>
                    <a:pt x="713" y="376"/>
                  </a:lnTo>
                  <a:lnTo>
                    <a:pt x="722" y="403"/>
                  </a:lnTo>
                  <a:lnTo>
                    <a:pt x="733" y="433"/>
                  </a:lnTo>
                  <a:lnTo>
                    <a:pt x="748" y="464"/>
                  </a:lnTo>
                  <a:lnTo>
                    <a:pt x="763" y="496"/>
                  </a:lnTo>
                  <a:lnTo>
                    <a:pt x="781" y="531"/>
                  </a:lnTo>
                  <a:lnTo>
                    <a:pt x="800" y="566"/>
                  </a:lnTo>
                  <a:lnTo>
                    <a:pt x="820" y="623"/>
                  </a:lnTo>
                  <a:lnTo>
                    <a:pt x="834" y="705"/>
                  </a:lnTo>
                  <a:lnTo>
                    <a:pt x="844" y="807"/>
                  </a:lnTo>
                  <a:lnTo>
                    <a:pt x="850" y="921"/>
                  </a:lnTo>
                  <a:lnTo>
                    <a:pt x="853" y="1041"/>
                  </a:lnTo>
                  <a:lnTo>
                    <a:pt x="852" y="1159"/>
                  </a:lnTo>
                  <a:lnTo>
                    <a:pt x="850" y="1268"/>
                  </a:lnTo>
                  <a:lnTo>
                    <a:pt x="845" y="1361"/>
                  </a:lnTo>
                  <a:lnTo>
                    <a:pt x="833" y="1382"/>
                  </a:lnTo>
                  <a:lnTo>
                    <a:pt x="819" y="1402"/>
                  </a:lnTo>
                  <a:lnTo>
                    <a:pt x="803" y="1422"/>
                  </a:lnTo>
                  <a:lnTo>
                    <a:pt x="784" y="1440"/>
                  </a:lnTo>
                  <a:lnTo>
                    <a:pt x="766" y="1458"/>
                  </a:lnTo>
                  <a:lnTo>
                    <a:pt x="744" y="1473"/>
                  </a:lnTo>
                  <a:lnTo>
                    <a:pt x="721" y="1488"/>
                  </a:lnTo>
                  <a:lnTo>
                    <a:pt x="697" y="1502"/>
                  </a:lnTo>
                  <a:lnTo>
                    <a:pt x="672" y="1514"/>
                  </a:lnTo>
                  <a:lnTo>
                    <a:pt x="646" y="1526"/>
                  </a:lnTo>
                  <a:lnTo>
                    <a:pt x="619" y="1536"/>
                  </a:lnTo>
                  <a:lnTo>
                    <a:pt x="590" y="1544"/>
                  </a:lnTo>
                  <a:lnTo>
                    <a:pt x="562" y="1552"/>
                  </a:lnTo>
                  <a:lnTo>
                    <a:pt x="532" y="1558"/>
                  </a:lnTo>
                  <a:lnTo>
                    <a:pt x="503" y="1563"/>
                  </a:lnTo>
                  <a:lnTo>
                    <a:pt x="473" y="1566"/>
                  </a:lnTo>
                  <a:lnTo>
                    <a:pt x="442" y="1568"/>
                  </a:lnTo>
                  <a:lnTo>
                    <a:pt x="412" y="1569"/>
                  </a:lnTo>
                  <a:lnTo>
                    <a:pt x="382" y="1568"/>
                  </a:lnTo>
                  <a:lnTo>
                    <a:pt x="352" y="1564"/>
                  </a:lnTo>
                  <a:lnTo>
                    <a:pt x="322" y="1561"/>
                  </a:lnTo>
                  <a:lnTo>
                    <a:pt x="294" y="1554"/>
                  </a:lnTo>
                  <a:lnTo>
                    <a:pt x="265" y="1548"/>
                  </a:lnTo>
                  <a:lnTo>
                    <a:pt x="236" y="1539"/>
                  </a:lnTo>
                  <a:lnTo>
                    <a:pt x="209" y="1528"/>
                  </a:lnTo>
                  <a:lnTo>
                    <a:pt x="183" y="1516"/>
                  </a:lnTo>
                  <a:lnTo>
                    <a:pt x="157" y="1501"/>
                  </a:lnTo>
                  <a:lnTo>
                    <a:pt x="133" y="1486"/>
                  </a:lnTo>
                  <a:lnTo>
                    <a:pt x="110" y="1468"/>
                  </a:lnTo>
                  <a:lnTo>
                    <a:pt x="88" y="1449"/>
                  </a:lnTo>
                  <a:lnTo>
                    <a:pt x="68" y="1428"/>
                  </a:lnTo>
                  <a:lnTo>
                    <a:pt x="50" y="1405"/>
                  </a:lnTo>
                  <a:lnTo>
                    <a:pt x="37" y="1326"/>
                  </a:lnTo>
                  <a:lnTo>
                    <a:pt x="24" y="1245"/>
                  </a:lnTo>
                  <a:lnTo>
                    <a:pt x="14" y="1161"/>
                  </a:lnTo>
                  <a:lnTo>
                    <a:pt x="5" y="1077"/>
                  </a:lnTo>
                  <a:lnTo>
                    <a:pt x="0" y="991"/>
                  </a:lnTo>
                  <a:lnTo>
                    <a:pt x="0" y="906"/>
                  </a:lnTo>
                  <a:lnTo>
                    <a:pt x="6" y="820"/>
                  </a:lnTo>
                  <a:lnTo>
                    <a:pt x="17" y="737"/>
                  </a:lnTo>
                  <a:lnTo>
                    <a:pt x="36" y="656"/>
                  </a:lnTo>
                  <a:lnTo>
                    <a:pt x="61" y="577"/>
                  </a:lnTo>
                  <a:lnTo>
                    <a:pt x="97" y="502"/>
                  </a:lnTo>
                  <a:lnTo>
                    <a:pt x="143" y="431"/>
                  </a:lnTo>
                  <a:lnTo>
                    <a:pt x="198" y="365"/>
                  </a:lnTo>
                  <a:lnTo>
                    <a:pt x="265" y="304"/>
                  </a:lnTo>
                  <a:lnTo>
                    <a:pt x="345" y="250"/>
                  </a:lnTo>
                  <a:lnTo>
                    <a:pt x="437" y="203"/>
                  </a:lnTo>
                  <a:lnTo>
                    <a:pt x="421" y="415"/>
                  </a:lnTo>
                  <a:lnTo>
                    <a:pt x="398" y="426"/>
                  </a:lnTo>
                  <a:lnTo>
                    <a:pt x="376" y="440"/>
                  </a:lnTo>
                  <a:lnTo>
                    <a:pt x="355" y="453"/>
                  </a:lnTo>
                  <a:lnTo>
                    <a:pt x="336" y="468"/>
                  </a:lnTo>
                  <a:lnTo>
                    <a:pt x="317" y="485"/>
                  </a:lnTo>
                  <a:lnTo>
                    <a:pt x="300" y="503"/>
                  </a:lnTo>
                  <a:lnTo>
                    <a:pt x="284" y="522"/>
                  </a:lnTo>
                  <a:lnTo>
                    <a:pt x="269" y="541"/>
                  </a:lnTo>
                  <a:lnTo>
                    <a:pt x="256" y="560"/>
                  </a:lnTo>
                  <a:lnTo>
                    <a:pt x="245" y="579"/>
                  </a:lnTo>
                  <a:lnTo>
                    <a:pt x="234" y="598"/>
                  </a:lnTo>
                  <a:lnTo>
                    <a:pt x="225" y="617"/>
                  </a:lnTo>
                  <a:lnTo>
                    <a:pt x="218" y="636"/>
                  </a:lnTo>
                  <a:lnTo>
                    <a:pt x="211" y="655"/>
                  </a:lnTo>
                  <a:lnTo>
                    <a:pt x="207" y="672"/>
                  </a:lnTo>
                  <a:lnTo>
                    <a:pt x="205" y="688"/>
                  </a:lnTo>
                  <a:lnTo>
                    <a:pt x="238" y="676"/>
                  </a:lnTo>
                  <a:lnTo>
                    <a:pt x="267" y="662"/>
                  </a:lnTo>
                  <a:lnTo>
                    <a:pt x="292" y="647"/>
                  </a:lnTo>
                  <a:lnTo>
                    <a:pt x="315" y="631"/>
                  </a:lnTo>
                  <a:lnTo>
                    <a:pt x="334" y="613"/>
                  </a:lnTo>
                  <a:lnTo>
                    <a:pt x="350" y="595"/>
                  </a:lnTo>
                  <a:lnTo>
                    <a:pt x="364" y="576"/>
                  </a:lnTo>
                  <a:lnTo>
                    <a:pt x="375" y="557"/>
                  </a:lnTo>
                  <a:lnTo>
                    <a:pt x="385" y="538"/>
                  </a:lnTo>
                  <a:lnTo>
                    <a:pt x="392" y="518"/>
                  </a:lnTo>
                  <a:lnTo>
                    <a:pt x="399" y="500"/>
                  </a:lnTo>
                  <a:lnTo>
                    <a:pt x="405" y="481"/>
                  </a:lnTo>
                  <a:lnTo>
                    <a:pt x="409" y="463"/>
                  </a:lnTo>
                  <a:lnTo>
                    <a:pt x="413" y="446"/>
                  </a:lnTo>
                  <a:lnTo>
                    <a:pt x="418" y="430"/>
                  </a:lnTo>
                  <a:lnTo>
                    <a:pt x="421" y="415"/>
                  </a:lnTo>
                  <a:lnTo>
                    <a:pt x="437" y="203"/>
                  </a:lnTo>
                  <a:close/>
                </a:path>
              </a:pathLst>
            </a:custGeom>
            <a:solidFill>
              <a:srgbClr val="27A4F9"/>
            </a:solidFill>
            <a:ln w="9525">
              <a:noFill/>
              <a:round/>
              <a:headEnd/>
              <a:tailEnd/>
            </a:ln>
          </p:spPr>
          <p:txBody>
            <a:bodyPr/>
            <a:lstStyle/>
            <a:p>
              <a:endParaRPr lang="sv-SE" sz="1350"/>
            </a:p>
          </p:txBody>
        </p:sp>
        <p:sp>
          <p:nvSpPr>
            <p:cNvPr id="86" name="Freeform 13"/>
            <p:cNvSpPr>
              <a:spLocks/>
            </p:cNvSpPr>
            <p:nvPr/>
          </p:nvSpPr>
          <p:spPr bwMode="auto">
            <a:xfrm>
              <a:off x="1188" y="2928"/>
              <a:ext cx="400" cy="722"/>
            </a:xfrm>
            <a:custGeom>
              <a:avLst/>
              <a:gdLst>
                <a:gd name="T0" fmla="*/ 8 w 660"/>
                <a:gd name="T1" fmla="*/ 2 h 1414"/>
                <a:gd name="T2" fmla="*/ 7 w 660"/>
                <a:gd name="T3" fmla="*/ 2 h 1414"/>
                <a:gd name="T4" fmla="*/ 7 w 660"/>
                <a:gd name="T5" fmla="*/ 2 h 1414"/>
                <a:gd name="T6" fmla="*/ 6 w 660"/>
                <a:gd name="T7" fmla="*/ 3 h 1414"/>
                <a:gd name="T8" fmla="*/ 5 w 660"/>
                <a:gd name="T9" fmla="*/ 3 h 1414"/>
                <a:gd name="T10" fmla="*/ 4 w 660"/>
                <a:gd name="T11" fmla="*/ 3 h 1414"/>
                <a:gd name="T12" fmla="*/ 3 w 660"/>
                <a:gd name="T13" fmla="*/ 3 h 1414"/>
                <a:gd name="T14" fmla="*/ 2 w 660"/>
                <a:gd name="T15" fmla="*/ 3 h 1414"/>
                <a:gd name="T16" fmla="*/ 2 w 660"/>
                <a:gd name="T17" fmla="*/ 3 h 1414"/>
                <a:gd name="T18" fmla="*/ 1 w 660"/>
                <a:gd name="T19" fmla="*/ 3 h 1414"/>
                <a:gd name="T20" fmla="*/ 2 w 660"/>
                <a:gd name="T21" fmla="*/ 3 h 1414"/>
                <a:gd name="T22" fmla="*/ 2 w 660"/>
                <a:gd name="T23" fmla="*/ 2 h 1414"/>
                <a:gd name="T24" fmla="*/ 3 w 660"/>
                <a:gd name="T25" fmla="*/ 2 h 1414"/>
                <a:gd name="T26" fmla="*/ 4 w 660"/>
                <a:gd name="T27" fmla="*/ 2 h 1414"/>
                <a:gd name="T28" fmla="*/ 5 w 660"/>
                <a:gd name="T29" fmla="*/ 2 h 1414"/>
                <a:gd name="T30" fmla="*/ 7 w 660"/>
                <a:gd name="T31" fmla="*/ 2 h 1414"/>
                <a:gd name="T32" fmla="*/ 8 w 660"/>
                <a:gd name="T33" fmla="*/ 1 h 1414"/>
                <a:gd name="T34" fmla="*/ 5 w 660"/>
                <a:gd name="T35" fmla="*/ 1 h 1414"/>
                <a:gd name="T36" fmla="*/ 3 w 660"/>
                <a:gd name="T37" fmla="*/ 2 h 1414"/>
                <a:gd name="T38" fmla="*/ 2 w 660"/>
                <a:gd name="T39" fmla="*/ 2 h 1414"/>
                <a:gd name="T40" fmla="*/ 1 w 660"/>
                <a:gd name="T41" fmla="*/ 3 h 1414"/>
                <a:gd name="T42" fmla="*/ 1 w 660"/>
                <a:gd name="T43" fmla="*/ 3 h 1414"/>
                <a:gd name="T44" fmla="*/ 0 w 660"/>
                <a:gd name="T45" fmla="*/ 4 h 1414"/>
                <a:gd name="T46" fmla="*/ 1 w 660"/>
                <a:gd name="T47" fmla="*/ 5 h 1414"/>
                <a:gd name="T48" fmla="*/ 1 w 660"/>
                <a:gd name="T49" fmla="*/ 6 h 1414"/>
                <a:gd name="T50" fmla="*/ 1 w 660"/>
                <a:gd name="T51" fmla="*/ 6 h 1414"/>
                <a:gd name="T52" fmla="*/ 3 w 660"/>
                <a:gd name="T53" fmla="*/ 6 h 1414"/>
                <a:gd name="T54" fmla="*/ 4 w 660"/>
                <a:gd name="T55" fmla="*/ 7 h 1414"/>
                <a:gd name="T56" fmla="*/ 6 w 660"/>
                <a:gd name="T57" fmla="*/ 7 h 1414"/>
                <a:gd name="T58" fmla="*/ 8 w 660"/>
                <a:gd name="T59" fmla="*/ 7 h 1414"/>
                <a:gd name="T60" fmla="*/ 9 w 660"/>
                <a:gd name="T61" fmla="*/ 7 h 1414"/>
                <a:gd name="T62" fmla="*/ 11 w 660"/>
                <a:gd name="T63" fmla="*/ 6 h 1414"/>
                <a:gd name="T64" fmla="*/ 12 w 660"/>
                <a:gd name="T65" fmla="*/ 6 h 1414"/>
                <a:gd name="T66" fmla="*/ 12 w 660"/>
                <a:gd name="T67" fmla="*/ 5 h 1414"/>
                <a:gd name="T68" fmla="*/ 12 w 660"/>
                <a:gd name="T69" fmla="*/ 3 h 1414"/>
                <a:gd name="T70" fmla="*/ 12 w 660"/>
                <a:gd name="T71" fmla="*/ 3 h 1414"/>
                <a:gd name="T72" fmla="*/ 11 w 660"/>
                <a:gd name="T73" fmla="*/ 3 h 1414"/>
                <a:gd name="T74" fmla="*/ 10 w 660"/>
                <a:gd name="T75" fmla="*/ 2 h 1414"/>
                <a:gd name="T76" fmla="*/ 10 w 660"/>
                <a:gd name="T77" fmla="*/ 2 h 1414"/>
                <a:gd name="T78" fmla="*/ 10 w 660"/>
                <a:gd name="T79" fmla="*/ 1 h 1414"/>
                <a:gd name="T80" fmla="*/ 10 w 660"/>
                <a:gd name="T81" fmla="*/ 1 h 1414"/>
                <a:gd name="T82" fmla="*/ 9 w 660"/>
                <a:gd name="T83" fmla="*/ 1 h 1414"/>
                <a:gd name="T84" fmla="*/ 9 w 660"/>
                <a:gd name="T85" fmla="*/ 1 h 1414"/>
                <a:gd name="T86" fmla="*/ 8 w 660"/>
                <a:gd name="T87" fmla="*/ 1 h 1414"/>
                <a:gd name="T88" fmla="*/ 8 w 660"/>
                <a:gd name="T89" fmla="*/ 0 h 1414"/>
                <a:gd name="T90" fmla="*/ 8 w 660"/>
                <a:gd name="T91" fmla="*/ 1 h 1414"/>
                <a:gd name="T92" fmla="*/ 8 w 660"/>
                <a:gd name="T93" fmla="*/ 1 h 14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1414"/>
                <a:gd name="T143" fmla="*/ 660 w 660"/>
                <a:gd name="T144" fmla="*/ 1414 h 14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1414">
                  <a:moveTo>
                    <a:pt x="419" y="248"/>
                  </a:moveTo>
                  <a:lnTo>
                    <a:pt x="417" y="288"/>
                  </a:lnTo>
                  <a:lnTo>
                    <a:pt x="410" y="332"/>
                  </a:lnTo>
                  <a:lnTo>
                    <a:pt x="400" y="379"/>
                  </a:lnTo>
                  <a:lnTo>
                    <a:pt x="387" y="427"/>
                  </a:lnTo>
                  <a:lnTo>
                    <a:pt x="368" y="473"/>
                  </a:lnTo>
                  <a:lnTo>
                    <a:pt x="346" y="517"/>
                  </a:lnTo>
                  <a:lnTo>
                    <a:pt x="319" y="554"/>
                  </a:lnTo>
                  <a:lnTo>
                    <a:pt x="287" y="584"/>
                  </a:lnTo>
                  <a:lnTo>
                    <a:pt x="267" y="599"/>
                  </a:lnTo>
                  <a:lnTo>
                    <a:pt x="245" y="613"/>
                  </a:lnTo>
                  <a:lnTo>
                    <a:pt x="222" y="627"/>
                  </a:lnTo>
                  <a:lnTo>
                    <a:pt x="199" y="638"/>
                  </a:lnTo>
                  <a:lnTo>
                    <a:pt x="176" y="647"/>
                  </a:lnTo>
                  <a:lnTo>
                    <a:pt x="153" y="652"/>
                  </a:lnTo>
                  <a:lnTo>
                    <a:pt x="132" y="655"/>
                  </a:lnTo>
                  <a:lnTo>
                    <a:pt x="112" y="653"/>
                  </a:lnTo>
                  <a:lnTo>
                    <a:pt x="97" y="643"/>
                  </a:lnTo>
                  <a:lnTo>
                    <a:pt x="88" y="626"/>
                  </a:lnTo>
                  <a:lnTo>
                    <a:pt x="86" y="603"/>
                  </a:lnTo>
                  <a:lnTo>
                    <a:pt x="90" y="574"/>
                  </a:lnTo>
                  <a:lnTo>
                    <a:pt x="100" y="543"/>
                  </a:lnTo>
                  <a:lnTo>
                    <a:pt x="115" y="508"/>
                  </a:lnTo>
                  <a:lnTo>
                    <a:pt x="135" y="472"/>
                  </a:lnTo>
                  <a:lnTo>
                    <a:pt x="158" y="436"/>
                  </a:lnTo>
                  <a:lnTo>
                    <a:pt x="183" y="399"/>
                  </a:lnTo>
                  <a:lnTo>
                    <a:pt x="213" y="365"/>
                  </a:lnTo>
                  <a:lnTo>
                    <a:pt x="245" y="332"/>
                  </a:lnTo>
                  <a:lnTo>
                    <a:pt x="279" y="304"/>
                  </a:lnTo>
                  <a:lnTo>
                    <a:pt x="313" y="280"/>
                  </a:lnTo>
                  <a:lnTo>
                    <a:pt x="349" y="261"/>
                  </a:lnTo>
                  <a:lnTo>
                    <a:pt x="384" y="251"/>
                  </a:lnTo>
                  <a:lnTo>
                    <a:pt x="419" y="248"/>
                  </a:lnTo>
                  <a:lnTo>
                    <a:pt x="421" y="161"/>
                  </a:lnTo>
                  <a:lnTo>
                    <a:pt x="353" y="195"/>
                  </a:lnTo>
                  <a:lnTo>
                    <a:pt x="291" y="231"/>
                  </a:lnTo>
                  <a:lnTo>
                    <a:pt x="236" y="272"/>
                  </a:lnTo>
                  <a:lnTo>
                    <a:pt x="187" y="317"/>
                  </a:lnTo>
                  <a:lnTo>
                    <a:pt x="144" y="365"/>
                  </a:lnTo>
                  <a:lnTo>
                    <a:pt x="106" y="418"/>
                  </a:lnTo>
                  <a:lnTo>
                    <a:pt x="75" y="477"/>
                  </a:lnTo>
                  <a:lnTo>
                    <a:pt x="49" y="540"/>
                  </a:lnTo>
                  <a:lnTo>
                    <a:pt x="28" y="609"/>
                  </a:lnTo>
                  <a:lnTo>
                    <a:pt x="14" y="683"/>
                  </a:lnTo>
                  <a:lnTo>
                    <a:pt x="4" y="764"/>
                  </a:lnTo>
                  <a:lnTo>
                    <a:pt x="0" y="852"/>
                  </a:lnTo>
                  <a:lnTo>
                    <a:pt x="0" y="948"/>
                  </a:lnTo>
                  <a:lnTo>
                    <a:pt x="7" y="1050"/>
                  </a:lnTo>
                  <a:lnTo>
                    <a:pt x="17" y="1158"/>
                  </a:lnTo>
                  <a:lnTo>
                    <a:pt x="32" y="1276"/>
                  </a:lnTo>
                  <a:lnTo>
                    <a:pt x="59" y="1310"/>
                  </a:lnTo>
                  <a:lnTo>
                    <a:pt x="90" y="1337"/>
                  </a:lnTo>
                  <a:lnTo>
                    <a:pt x="125" y="1361"/>
                  </a:lnTo>
                  <a:lnTo>
                    <a:pt x="162" y="1379"/>
                  </a:lnTo>
                  <a:lnTo>
                    <a:pt x="202" y="1394"/>
                  </a:lnTo>
                  <a:lnTo>
                    <a:pt x="245" y="1404"/>
                  </a:lnTo>
                  <a:lnTo>
                    <a:pt x="288" y="1411"/>
                  </a:lnTo>
                  <a:lnTo>
                    <a:pt x="333" y="1414"/>
                  </a:lnTo>
                  <a:lnTo>
                    <a:pt x="378" y="1414"/>
                  </a:lnTo>
                  <a:lnTo>
                    <a:pt x="422" y="1411"/>
                  </a:lnTo>
                  <a:lnTo>
                    <a:pt x="467" y="1404"/>
                  </a:lnTo>
                  <a:lnTo>
                    <a:pt x="509" y="1395"/>
                  </a:lnTo>
                  <a:lnTo>
                    <a:pt x="550" y="1383"/>
                  </a:lnTo>
                  <a:lnTo>
                    <a:pt x="589" y="1369"/>
                  </a:lnTo>
                  <a:lnTo>
                    <a:pt x="624" y="1354"/>
                  </a:lnTo>
                  <a:lnTo>
                    <a:pt x="657" y="1336"/>
                  </a:lnTo>
                  <a:lnTo>
                    <a:pt x="660" y="1201"/>
                  </a:lnTo>
                  <a:lnTo>
                    <a:pt x="655" y="984"/>
                  </a:lnTo>
                  <a:lnTo>
                    <a:pt x="645" y="769"/>
                  </a:lnTo>
                  <a:lnTo>
                    <a:pt x="638" y="639"/>
                  </a:lnTo>
                  <a:lnTo>
                    <a:pt x="632" y="599"/>
                  </a:lnTo>
                  <a:lnTo>
                    <a:pt x="624" y="558"/>
                  </a:lnTo>
                  <a:lnTo>
                    <a:pt x="614" y="518"/>
                  </a:lnTo>
                  <a:lnTo>
                    <a:pt x="604" y="478"/>
                  </a:lnTo>
                  <a:lnTo>
                    <a:pt x="592" y="439"/>
                  </a:lnTo>
                  <a:lnTo>
                    <a:pt x="581" y="403"/>
                  </a:lnTo>
                  <a:lnTo>
                    <a:pt x="570" y="371"/>
                  </a:lnTo>
                  <a:lnTo>
                    <a:pt x="561" y="342"/>
                  </a:lnTo>
                  <a:lnTo>
                    <a:pt x="545" y="265"/>
                  </a:lnTo>
                  <a:lnTo>
                    <a:pt x="537" y="172"/>
                  </a:lnTo>
                  <a:lnTo>
                    <a:pt x="534" y="83"/>
                  </a:lnTo>
                  <a:lnTo>
                    <a:pt x="536" y="15"/>
                  </a:lnTo>
                  <a:lnTo>
                    <a:pt x="524" y="15"/>
                  </a:lnTo>
                  <a:lnTo>
                    <a:pt x="513" y="15"/>
                  </a:lnTo>
                  <a:lnTo>
                    <a:pt x="502" y="14"/>
                  </a:lnTo>
                  <a:lnTo>
                    <a:pt x="491" y="13"/>
                  </a:lnTo>
                  <a:lnTo>
                    <a:pt x="480" y="10"/>
                  </a:lnTo>
                  <a:lnTo>
                    <a:pt x="469" y="8"/>
                  </a:lnTo>
                  <a:lnTo>
                    <a:pt x="459" y="5"/>
                  </a:lnTo>
                  <a:lnTo>
                    <a:pt x="448" y="0"/>
                  </a:lnTo>
                  <a:lnTo>
                    <a:pt x="447" y="37"/>
                  </a:lnTo>
                  <a:lnTo>
                    <a:pt x="446" y="87"/>
                  </a:lnTo>
                  <a:lnTo>
                    <a:pt x="439" y="135"/>
                  </a:lnTo>
                  <a:lnTo>
                    <a:pt x="421" y="161"/>
                  </a:lnTo>
                  <a:lnTo>
                    <a:pt x="419" y="248"/>
                  </a:lnTo>
                  <a:close/>
                </a:path>
              </a:pathLst>
            </a:custGeom>
            <a:solidFill>
              <a:srgbClr val="99CCFF"/>
            </a:solidFill>
            <a:ln w="9525">
              <a:noFill/>
              <a:round/>
              <a:headEnd/>
              <a:tailEnd/>
            </a:ln>
          </p:spPr>
          <p:txBody>
            <a:bodyPr/>
            <a:lstStyle/>
            <a:p>
              <a:endParaRPr lang="sv-SE" sz="1350"/>
            </a:p>
          </p:txBody>
        </p:sp>
        <p:sp>
          <p:nvSpPr>
            <p:cNvPr id="87" name="Freeform 14"/>
            <p:cNvSpPr>
              <a:spLocks/>
            </p:cNvSpPr>
            <p:nvPr/>
          </p:nvSpPr>
          <p:spPr bwMode="auto">
            <a:xfrm>
              <a:off x="1339" y="3230"/>
              <a:ext cx="80" cy="60"/>
            </a:xfrm>
            <a:custGeom>
              <a:avLst/>
              <a:gdLst>
                <a:gd name="T0" fmla="*/ 2 w 132"/>
                <a:gd name="T1" fmla="*/ 1 h 118"/>
                <a:gd name="T2" fmla="*/ 2 w 132"/>
                <a:gd name="T3" fmla="*/ 1 h 118"/>
                <a:gd name="T4" fmla="*/ 2 w 132"/>
                <a:gd name="T5" fmla="*/ 1 h 118"/>
                <a:gd name="T6" fmla="*/ 1 w 132"/>
                <a:gd name="T7" fmla="*/ 1 h 118"/>
                <a:gd name="T8" fmla="*/ 1 w 132"/>
                <a:gd name="T9" fmla="*/ 1 h 118"/>
                <a:gd name="T10" fmla="*/ 1 w 132"/>
                <a:gd name="T11" fmla="*/ 1 h 118"/>
                <a:gd name="T12" fmla="*/ 1 w 132"/>
                <a:gd name="T13" fmla="*/ 1 h 118"/>
                <a:gd name="T14" fmla="*/ 1 w 132"/>
                <a:gd name="T15" fmla="*/ 1 h 118"/>
                <a:gd name="T16" fmla="*/ 1 w 132"/>
                <a:gd name="T17" fmla="*/ 1 h 118"/>
                <a:gd name="T18" fmla="*/ 1 w 132"/>
                <a:gd name="T19" fmla="*/ 1 h 118"/>
                <a:gd name="T20" fmla="*/ 1 w 132"/>
                <a:gd name="T21" fmla="*/ 1 h 118"/>
                <a:gd name="T22" fmla="*/ 1 w 132"/>
                <a:gd name="T23" fmla="*/ 1 h 118"/>
                <a:gd name="T24" fmla="*/ 1 w 132"/>
                <a:gd name="T25" fmla="*/ 1 h 118"/>
                <a:gd name="T26" fmla="*/ 1 w 132"/>
                <a:gd name="T27" fmla="*/ 1 h 118"/>
                <a:gd name="T28" fmla="*/ 1 w 132"/>
                <a:gd name="T29" fmla="*/ 1 h 118"/>
                <a:gd name="T30" fmla="*/ 0 w 132"/>
                <a:gd name="T31" fmla="*/ 1 h 118"/>
                <a:gd name="T32" fmla="*/ 1 w 132"/>
                <a:gd name="T33" fmla="*/ 1 h 118"/>
                <a:gd name="T34" fmla="*/ 1 w 132"/>
                <a:gd name="T35" fmla="*/ 1 h 118"/>
                <a:gd name="T36" fmla="*/ 1 w 132"/>
                <a:gd name="T37" fmla="*/ 1 h 118"/>
                <a:gd name="T38" fmla="*/ 1 w 132"/>
                <a:gd name="T39" fmla="*/ 1 h 118"/>
                <a:gd name="T40" fmla="*/ 1 w 132"/>
                <a:gd name="T41" fmla="*/ 1 h 118"/>
                <a:gd name="T42" fmla="*/ 1 w 132"/>
                <a:gd name="T43" fmla="*/ 1 h 118"/>
                <a:gd name="T44" fmla="*/ 1 w 132"/>
                <a:gd name="T45" fmla="*/ 1 h 118"/>
                <a:gd name="T46" fmla="*/ 1 w 132"/>
                <a:gd name="T47" fmla="*/ 1 h 118"/>
                <a:gd name="T48" fmla="*/ 1 w 132"/>
                <a:gd name="T49" fmla="*/ 1 h 118"/>
                <a:gd name="T50" fmla="*/ 1 w 132"/>
                <a:gd name="T51" fmla="*/ 1 h 118"/>
                <a:gd name="T52" fmla="*/ 1 w 132"/>
                <a:gd name="T53" fmla="*/ 1 h 118"/>
                <a:gd name="T54" fmla="*/ 1 w 132"/>
                <a:gd name="T55" fmla="*/ 1 h 118"/>
                <a:gd name="T56" fmla="*/ 1 w 132"/>
                <a:gd name="T57" fmla="*/ 1 h 118"/>
                <a:gd name="T58" fmla="*/ 1 w 132"/>
                <a:gd name="T59" fmla="*/ 1 h 118"/>
                <a:gd name="T60" fmla="*/ 2 w 132"/>
                <a:gd name="T61" fmla="*/ 1 h 118"/>
                <a:gd name="T62" fmla="*/ 2 w 132"/>
                <a:gd name="T63" fmla="*/ 1 h 118"/>
                <a:gd name="T64" fmla="*/ 2 w 132"/>
                <a:gd name="T65" fmla="*/ 1 h 118"/>
                <a:gd name="T66" fmla="*/ 2 w 132"/>
                <a:gd name="T67" fmla="*/ 1 h 118"/>
                <a:gd name="T68" fmla="*/ 2 w 132"/>
                <a:gd name="T69" fmla="*/ 1 h 118"/>
                <a:gd name="T70" fmla="*/ 2 w 132"/>
                <a:gd name="T71" fmla="*/ 1 h 118"/>
                <a:gd name="T72" fmla="*/ 2 w 132"/>
                <a:gd name="T73" fmla="*/ 1 h 118"/>
                <a:gd name="T74" fmla="*/ 2 w 132"/>
                <a:gd name="T75" fmla="*/ 1 h 118"/>
                <a:gd name="T76" fmla="*/ 2 w 132"/>
                <a:gd name="T77" fmla="*/ 0 h 118"/>
                <a:gd name="T78" fmla="*/ 2 w 132"/>
                <a:gd name="T79" fmla="*/ 1 h 118"/>
                <a:gd name="T80" fmla="*/ 2 w 132"/>
                <a:gd name="T81" fmla="*/ 1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18"/>
                <a:gd name="T125" fmla="*/ 132 w 13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18">
                  <a:moveTo>
                    <a:pt x="108" y="7"/>
                  </a:moveTo>
                  <a:lnTo>
                    <a:pt x="101" y="17"/>
                  </a:lnTo>
                  <a:lnTo>
                    <a:pt x="93" y="29"/>
                  </a:lnTo>
                  <a:lnTo>
                    <a:pt x="84" y="40"/>
                  </a:lnTo>
                  <a:lnTo>
                    <a:pt x="74" y="52"/>
                  </a:lnTo>
                  <a:lnTo>
                    <a:pt x="63" y="62"/>
                  </a:lnTo>
                  <a:lnTo>
                    <a:pt x="53" y="71"/>
                  </a:lnTo>
                  <a:lnTo>
                    <a:pt x="43" y="79"/>
                  </a:lnTo>
                  <a:lnTo>
                    <a:pt x="33" y="82"/>
                  </a:lnTo>
                  <a:lnTo>
                    <a:pt x="24" y="84"/>
                  </a:lnTo>
                  <a:lnTo>
                    <a:pt x="17" y="88"/>
                  </a:lnTo>
                  <a:lnTo>
                    <a:pt x="11" y="90"/>
                  </a:lnTo>
                  <a:lnTo>
                    <a:pt x="7" y="92"/>
                  </a:lnTo>
                  <a:lnTo>
                    <a:pt x="3" y="95"/>
                  </a:lnTo>
                  <a:lnTo>
                    <a:pt x="1" y="99"/>
                  </a:lnTo>
                  <a:lnTo>
                    <a:pt x="0" y="102"/>
                  </a:lnTo>
                  <a:lnTo>
                    <a:pt x="1" y="105"/>
                  </a:lnTo>
                  <a:lnTo>
                    <a:pt x="2" y="109"/>
                  </a:lnTo>
                  <a:lnTo>
                    <a:pt x="6" y="112"/>
                  </a:lnTo>
                  <a:lnTo>
                    <a:pt x="9" y="115"/>
                  </a:lnTo>
                  <a:lnTo>
                    <a:pt x="13" y="117"/>
                  </a:lnTo>
                  <a:lnTo>
                    <a:pt x="18" y="118"/>
                  </a:lnTo>
                  <a:lnTo>
                    <a:pt x="23" y="118"/>
                  </a:lnTo>
                  <a:lnTo>
                    <a:pt x="29" y="117"/>
                  </a:lnTo>
                  <a:lnTo>
                    <a:pt x="34" y="114"/>
                  </a:lnTo>
                  <a:lnTo>
                    <a:pt x="41" y="111"/>
                  </a:lnTo>
                  <a:lnTo>
                    <a:pt x="50" y="108"/>
                  </a:lnTo>
                  <a:lnTo>
                    <a:pt x="60" y="102"/>
                  </a:lnTo>
                  <a:lnTo>
                    <a:pt x="72" y="94"/>
                  </a:lnTo>
                  <a:lnTo>
                    <a:pt x="86" y="84"/>
                  </a:lnTo>
                  <a:lnTo>
                    <a:pt x="99" y="72"/>
                  </a:lnTo>
                  <a:lnTo>
                    <a:pt x="112" y="58"/>
                  </a:lnTo>
                  <a:lnTo>
                    <a:pt x="125" y="40"/>
                  </a:lnTo>
                  <a:lnTo>
                    <a:pt x="130" y="30"/>
                  </a:lnTo>
                  <a:lnTo>
                    <a:pt x="132" y="21"/>
                  </a:lnTo>
                  <a:lnTo>
                    <a:pt x="131" y="12"/>
                  </a:lnTo>
                  <a:lnTo>
                    <a:pt x="129" y="7"/>
                  </a:lnTo>
                  <a:lnTo>
                    <a:pt x="124" y="2"/>
                  </a:lnTo>
                  <a:lnTo>
                    <a:pt x="119" y="0"/>
                  </a:lnTo>
                  <a:lnTo>
                    <a:pt x="113" y="1"/>
                  </a:lnTo>
                  <a:lnTo>
                    <a:pt x="108" y="7"/>
                  </a:lnTo>
                  <a:close/>
                </a:path>
              </a:pathLst>
            </a:custGeom>
            <a:solidFill>
              <a:srgbClr val="27A4F9"/>
            </a:solidFill>
            <a:ln w="9525">
              <a:noFill/>
              <a:round/>
              <a:headEnd/>
              <a:tailEnd/>
            </a:ln>
          </p:spPr>
          <p:txBody>
            <a:bodyPr/>
            <a:lstStyle/>
            <a:p>
              <a:endParaRPr lang="sv-SE" sz="1350"/>
            </a:p>
          </p:txBody>
        </p:sp>
        <p:sp>
          <p:nvSpPr>
            <p:cNvPr id="88" name="Freeform 15"/>
            <p:cNvSpPr>
              <a:spLocks/>
            </p:cNvSpPr>
            <p:nvPr/>
          </p:nvSpPr>
          <p:spPr bwMode="auto">
            <a:xfrm>
              <a:off x="1511" y="2931"/>
              <a:ext cx="123" cy="680"/>
            </a:xfrm>
            <a:custGeom>
              <a:avLst/>
              <a:gdLst>
                <a:gd name="T0" fmla="*/ 2 w 203"/>
                <a:gd name="T1" fmla="*/ 6 h 1331"/>
                <a:gd name="T2" fmla="*/ 2 w 203"/>
                <a:gd name="T3" fmla="*/ 6 h 1331"/>
                <a:gd name="T4" fmla="*/ 2 w 203"/>
                <a:gd name="T5" fmla="*/ 5 h 1331"/>
                <a:gd name="T6" fmla="*/ 2 w 203"/>
                <a:gd name="T7" fmla="*/ 4 h 1331"/>
                <a:gd name="T8" fmla="*/ 2 w 203"/>
                <a:gd name="T9" fmla="*/ 3 h 1331"/>
                <a:gd name="T10" fmla="*/ 2 w 203"/>
                <a:gd name="T11" fmla="*/ 3 h 1331"/>
                <a:gd name="T12" fmla="*/ 1 w 203"/>
                <a:gd name="T13" fmla="*/ 3 h 1331"/>
                <a:gd name="T14" fmla="*/ 1 w 203"/>
                <a:gd name="T15" fmla="*/ 3 h 1331"/>
                <a:gd name="T16" fmla="*/ 1 w 203"/>
                <a:gd name="T17" fmla="*/ 2 h 1331"/>
                <a:gd name="T18" fmla="*/ 1 w 203"/>
                <a:gd name="T19" fmla="*/ 2 h 1331"/>
                <a:gd name="T20" fmla="*/ 1 w 203"/>
                <a:gd name="T21" fmla="*/ 2 h 1331"/>
                <a:gd name="T22" fmla="*/ 1 w 203"/>
                <a:gd name="T23" fmla="*/ 2 h 1331"/>
                <a:gd name="T24" fmla="*/ 1 w 203"/>
                <a:gd name="T25" fmla="*/ 2 h 1331"/>
                <a:gd name="T26" fmla="*/ 1 w 203"/>
                <a:gd name="T27" fmla="*/ 2 h 1331"/>
                <a:gd name="T28" fmla="*/ 1 w 203"/>
                <a:gd name="T29" fmla="*/ 1 h 1331"/>
                <a:gd name="T30" fmla="*/ 0 w 203"/>
                <a:gd name="T31" fmla="*/ 1 h 1331"/>
                <a:gd name="T32" fmla="*/ 1 w 203"/>
                <a:gd name="T33" fmla="*/ 1 h 1331"/>
                <a:gd name="T34" fmla="*/ 1 w 203"/>
                <a:gd name="T35" fmla="*/ 1 h 1331"/>
                <a:gd name="T36" fmla="*/ 1 w 203"/>
                <a:gd name="T37" fmla="*/ 1 h 1331"/>
                <a:gd name="T38" fmla="*/ 1 w 203"/>
                <a:gd name="T39" fmla="*/ 1 h 1331"/>
                <a:gd name="T40" fmla="*/ 1 w 203"/>
                <a:gd name="T41" fmla="*/ 1 h 1331"/>
                <a:gd name="T42" fmla="*/ 1 w 203"/>
                <a:gd name="T43" fmla="*/ 1 h 1331"/>
                <a:gd name="T44" fmla="*/ 1 w 203"/>
                <a:gd name="T45" fmla="*/ 1 h 1331"/>
                <a:gd name="T46" fmla="*/ 1 w 203"/>
                <a:gd name="T47" fmla="*/ 1 h 1331"/>
                <a:gd name="T48" fmla="*/ 1 w 203"/>
                <a:gd name="T49" fmla="*/ 0 h 1331"/>
                <a:gd name="T50" fmla="*/ 1 w 203"/>
                <a:gd name="T51" fmla="*/ 1 h 1331"/>
                <a:gd name="T52" fmla="*/ 1 w 203"/>
                <a:gd name="T53" fmla="*/ 1 h 1331"/>
                <a:gd name="T54" fmla="*/ 1 w 203"/>
                <a:gd name="T55" fmla="*/ 1 h 1331"/>
                <a:gd name="T56" fmla="*/ 1 w 203"/>
                <a:gd name="T57" fmla="*/ 2 h 1331"/>
                <a:gd name="T58" fmla="*/ 1 w 203"/>
                <a:gd name="T59" fmla="*/ 2 h 1331"/>
                <a:gd name="T60" fmla="*/ 2 w 203"/>
                <a:gd name="T61" fmla="*/ 2 h 1331"/>
                <a:gd name="T62" fmla="*/ 2 w 203"/>
                <a:gd name="T63" fmla="*/ 2 h 1331"/>
                <a:gd name="T64" fmla="*/ 2 w 203"/>
                <a:gd name="T65" fmla="*/ 2 h 1331"/>
                <a:gd name="T66" fmla="*/ 3 w 203"/>
                <a:gd name="T67" fmla="*/ 3 h 1331"/>
                <a:gd name="T68" fmla="*/ 3 w 203"/>
                <a:gd name="T69" fmla="*/ 3 h 1331"/>
                <a:gd name="T70" fmla="*/ 3 w 203"/>
                <a:gd name="T71" fmla="*/ 4 h 1331"/>
                <a:gd name="T72" fmla="*/ 4 w 203"/>
                <a:gd name="T73" fmla="*/ 4 h 1331"/>
                <a:gd name="T74" fmla="*/ 4 w 203"/>
                <a:gd name="T75" fmla="*/ 5 h 1331"/>
                <a:gd name="T76" fmla="*/ 4 w 203"/>
                <a:gd name="T77" fmla="*/ 5 h 1331"/>
                <a:gd name="T78" fmla="*/ 4 w 203"/>
                <a:gd name="T79" fmla="*/ 6 h 1331"/>
                <a:gd name="T80" fmla="*/ 4 w 203"/>
                <a:gd name="T81" fmla="*/ 6 h 1331"/>
                <a:gd name="T82" fmla="*/ 4 w 203"/>
                <a:gd name="T83" fmla="*/ 6 h 1331"/>
                <a:gd name="T84" fmla="*/ 3 w 203"/>
                <a:gd name="T85" fmla="*/ 6 h 1331"/>
                <a:gd name="T86" fmla="*/ 3 w 203"/>
                <a:gd name="T87" fmla="*/ 6 h 1331"/>
                <a:gd name="T88" fmla="*/ 3 w 203"/>
                <a:gd name="T89" fmla="*/ 6 h 1331"/>
                <a:gd name="T90" fmla="*/ 3 w 203"/>
                <a:gd name="T91" fmla="*/ 6 h 1331"/>
                <a:gd name="T92" fmla="*/ 2 w 203"/>
                <a:gd name="T93" fmla="*/ 6 h 1331"/>
                <a:gd name="T94" fmla="*/ 2 w 203"/>
                <a:gd name="T95" fmla="*/ 6 h 1331"/>
                <a:gd name="T96" fmla="*/ 2 w 203"/>
                <a:gd name="T97" fmla="*/ 6 h 13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1331"/>
                <a:gd name="T149" fmla="*/ 203 w 203"/>
                <a:gd name="T150" fmla="*/ 1331 h 13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1331">
                  <a:moveTo>
                    <a:pt x="123" y="1331"/>
                  </a:moveTo>
                  <a:lnTo>
                    <a:pt x="126" y="1196"/>
                  </a:lnTo>
                  <a:lnTo>
                    <a:pt x="121" y="979"/>
                  </a:lnTo>
                  <a:lnTo>
                    <a:pt x="111" y="764"/>
                  </a:lnTo>
                  <a:lnTo>
                    <a:pt x="104" y="634"/>
                  </a:lnTo>
                  <a:lnTo>
                    <a:pt x="98" y="594"/>
                  </a:lnTo>
                  <a:lnTo>
                    <a:pt x="90" y="553"/>
                  </a:lnTo>
                  <a:lnTo>
                    <a:pt x="80" y="513"/>
                  </a:lnTo>
                  <a:lnTo>
                    <a:pt x="70" y="473"/>
                  </a:lnTo>
                  <a:lnTo>
                    <a:pt x="58" y="434"/>
                  </a:lnTo>
                  <a:lnTo>
                    <a:pt x="47" y="398"/>
                  </a:lnTo>
                  <a:lnTo>
                    <a:pt x="36" y="366"/>
                  </a:lnTo>
                  <a:lnTo>
                    <a:pt x="27" y="337"/>
                  </a:lnTo>
                  <a:lnTo>
                    <a:pt x="11" y="260"/>
                  </a:lnTo>
                  <a:lnTo>
                    <a:pt x="3" y="167"/>
                  </a:lnTo>
                  <a:lnTo>
                    <a:pt x="0" y="78"/>
                  </a:lnTo>
                  <a:lnTo>
                    <a:pt x="2" y="10"/>
                  </a:lnTo>
                  <a:lnTo>
                    <a:pt x="9" y="9"/>
                  </a:lnTo>
                  <a:lnTo>
                    <a:pt x="17" y="9"/>
                  </a:lnTo>
                  <a:lnTo>
                    <a:pt x="25" y="8"/>
                  </a:lnTo>
                  <a:lnTo>
                    <a:pt x="31" y="6"/>
                  </a:lnTo>
                  <a:lnTo>
                    <a:pt x="38" y="4"/>
                  </a:lnTo>
                  <a:lnTo>
                    <a:pt x="45" y="3"/>
                  </a:lnTo>
                  <a:lnTo>
                    <a:pt x="51" y="1"/>
                  </a:lnTo>
                  <a:lnTo>
                    <a:pt x="57" y="0"/>
                  </a:lnTo>
                  <a:lnTo>
                    <a:pt x="54" y="79"/>
                  </a:lnTo>
                  <a:lnTo>
                    <a:pt x="54" y="146"/>
                  </a:lnTo>
                  <a:lnTo>
                    <a:pt x="58" y="207"/>
                  </a:lnTo>
                  <a:lnTo>
                    <a:pt x="66" y="262"/>
                  </a:lnTo>
                  <a:lnTo>
                    <a:pt x="77" y="313"/>
                  </a:lnTo>
                  <a:lnTo>
                    <a:pt x="93" y="362"/>
                  </a:lnTo>
                  <a:lnTo>
                    <a:pt x="111" y="412"/>
                  </a:lnTo>
                  <a:lnTo>
                    <a:pt x="134" y="465"/>
                  </a:lnTo>
                  <a:lnTo>
                    <a:pt x="158" y="547"/>
                  </a:lnTo>
                  <a:lnTo>
                    <a:pt x="176" y="659"/>
                  </a:lnTo>
                  <a:lnTo>
                    <a:pt x="189" y="789"/>
                  </a:lnTo>
                  <a:lnTo>
                    <a:pt x="197" y="924"/>
                  </a:lnTo>
                  <a:lnTo>
                    <a:pt x="200" y="1050"/>
                  </a:lnTo>
                  <a:lnTo>
                    <a:pt x="203" y="1156"/>
                  </a:lnTo>
                  <a:lnTo>
                    <a:pt x="203" y="1229"/>
                  </a:lnTo>
                  <a:lnTo>
                    <a:pt x="203" y="1256"/>
                  </a:lnTo>
                  <a:lnTo>
                    <a:pt x="197" y="1266"/>
                  </a:lnTo>
                  <a:lnTo>
                    <a:pt x="189" y="1276"/>
                  </a:lnTo>
                  <a:lnTo>
                    <a:pt x="180" y="1286"/>
                  </a:lnTo>
                  <a:lnTo>
                    <a:pt x="171" y="1296"/>
                  </a:lnTo>
                  <a:lnTo>
                    <a:pt x="160" y="1305"/>
                  </a:lnTo>
                  <a:lnTo>
                    <a:pt x="149" y="1313"/>
                  </a:lnTo>
                  <a:lnTo>
                    <a:pt x="136" y="1322"/>
                  </a:lnTo>
                  <a:lnTo>
                    <a:pt x="123" y="1331"/>
                  </a:lnTo>
                  <a:close/>
                </a:path>
              </a:pathLst>
            </a:custGeom>
            <a:solidFill>
              <a:srgbClr val="CCECFF"/>
            </a:solidFill>
            <a:ln w="9525">
              <a:noFill/>
              <a:round/>
              <a:headEnd/>
              <a:tailEnd/>
            </a:ln>
          </p:spPr>
          <p:txBody>
            <a:bodyPr/>
            <a:lstStyle/>
            <a:p>
              <a:endParaRPr lang="sv-SE" sz="1350"/>
            </a:p>
          </p:txBody>
        </p:sp>
        <p:sp>
          <p:nvSpPr>
            <p:cNvPr id="89" name="Freeform 16"/>
            <p:cNvSpPr>
              <a:spLocks/>
            </p:cNvSpPr>
            <p:nvPr/>
          </p:nvSpPr>
          <p:spPr bwMode="auto">
            <a:xfrm>
              <a:off x="1460" y="2901"/>
              <a:ext cx="82" cy="13"/>
            </a:xfrm>
            <a:custGeom>
              <a:avLst/>
              <a:gdLst>
                <a:gd name="T0" fmla="*/ 2 w 136"/>
                <a:gd name="T1" fmla="*/ 1 h 25"/>
                <a:gd name="T2" fmla="*/ 2 w 136"/>
                <a:gd name="T3" fmla="*/ 1 h 25"/>
                <a:gd name="T4" fmla="*/ 2 w 136"/>
                <a:gd name="T5" fmla="*/ 1 h 25"/>
                <a:gd name="T6" fmla="*/ 1 w 136"/>
                <a:gd name="T7" fmla="*/ 1 h 25"/>
                <a:gd name="T8" fmla="*/ 1 w 136"/>
                <a:gd name="T9" fmla="*/ 1 h 25"/>
                <a:gd name="T10" fmla="*/ 1 w 136"/>
                <a:gd name="T11" fmla="*/ 1 h 25"/>
                <a:gd name="T12" fmla="*/ 1 w 136"/>
                <a:gd name="T13" fmla="*/ 1 h 25"/>
                <a:gd name="T14" fmla="*/ 1 w 136"/>
                <a:gd name="T15" fmla="*/ 1 h 25"/>
                <a:gd name="T16" fmla="*/ 0 w 136"/>
                <a:gd name="T17" fmla="*/ 1 h 25"/>
                <a:gd name="T18" fmla="*/ 1 w 136"/>
                <a:gd name="T19" fmla="*/ 1 h 25"/>
                <a:gd name="T20" fmla="*/ 1 w 136"/>
                <a:gd name="T21" fmla="*/ 1 h 25"/>
                <a:gd name="T22" fmla="*/ 1 w 136"/>
                <a:gd name="T23" fmla="*/ 1 h 25"/>
                <a:gd name="T24" fmla="*/ 1 w 136"/>
                <a:gd name="T25" fmla="*/ 0 h 25"/>
                <a:gd name="T26" fmla="*/ 1 w 136"/>
                <a:gd name="T27" fmla="*/ 1 h 25"/>
                <a:gd name="T28" fmla="*/ 2 w 136"/>
                <a:gd name="T29" fmla="*/ 1 h 25"/>
                <a:gd name="T30" fmla="*/ 2 w 136"/>
                <a:gd name="T31" fmla="*/ 1 h 25"/>
                <a:gd name="T32" fmla="*/ 2 w 136"/>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25"/>
                <a:gd name="T53" fmla="*/ 136 w 1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25">
                  <a:moveTo>
                    <a:pt x="136" y="14"/>
                  </a:moveTo>
                  <a:lnTo>
                    <a:pt x="123" y="19"/>
                  </a:lnTo>
                  <a:lnTo>
                    <a:pt x="106" y="23"/>
                  </a:lnTo>
                  <a:lnTo>
                    <a:pt x="89" y="24"/>
                  </a:lnTo>
                  <a:lnTo>
                    <a:pt x="69" y="25"/>
                  </a:lnTo>
                  <a:lnTo>
                    <a:pt x="50" y="24"/>
                  </a:lnTo>
                  <a:lnTo>
                    <a:pt x="31" y="21"/>
                  </a:lnTo>
                  <a:lnTo>
                    <a:pt x="14" y="17"/>
                  </a:lnTo>
                  <a:lnTo>
                    <a:pt x="0" y="10"/>
                  </a:lnTo>
                  <a:lnTo>
                    <a:pt x="11" y="6"/>
                  </a:lnTo>
                  <a:lnTo>
                    <a:pt x="27" y="2"/>
                  </a:lnTo>
                  <a:lnTo>
                    <a:pt x="43" y="1"/>
                  </a:lnTo>
                  <a:lnTo>
                    <a:pt x="63" y="0"/>
                  </a:lnTo>
                  <a:lnTo>
                    <a:pt x="83" y="1"/>
                  </a:lnTo>
                  <a:lnTo>
                    <a:pt x="102" y="3"/>
                  </a:lnTo>
                  <a:lnTo>
                    <a:pt x="121" y="8"/>
                  </a:lnTo>
                  <a:lnTo>
                    <a:pt x="136" y="14"/>
                  </a:lnTo>
                  <a:close/>
                </a:path>
              </a:pathLst>
            </a:custGeom>
            <a:solidFill>
              <a:srgbClr val="7F7F7F"/>
            </a:solidFill>
            <a:ln w="9525">
              <a:noFill/>
              <a:round/>
              <a:headEnd/>
              <a:tailEnd/>
            </a:ln>
          </p:spPr>
          <p:txBody>
            <a:bodyPr/>
            <a:lstStyle/>
            <a:p>
              <a:endParaRPr lang="sv-SE" sz="1350"/>
            </a:p>
          </p:txBody>
        </p:sp>
        <p:sp>
          <p:nvSpPr>
            <p:cNvPr id="90" name="Freeform 124"/>
            <p:cNvSpPr>
              <a:spLocks/>
            </p:cNvSpPr>
            <p:nvPr/>
          </p:nvSpPr>
          <p:spPr bwMode="auto">
            <a:xfrm>
              <a:off x="1254" y="3258"/>
              <a:ext cx="98" cy="558"/>
            </a:xfrm>
            <a:custGeom>
              <a:avLst/>
              <a:gdLst>
                <a:gd name="T0" fmla="*/ 0 w 201"/>
                <a:gd name="T1" fmla="*/ 1 h 1331"/>
                <a:gd name="T2" fmla="*/ 0 w 201"/>
                <a:gd name="T3" fmla="*/ 1 h 1331"/>
                <a:gd name="T4" fmla="*/ 0 w 201"/>
                <a:gd name="T5" fmla="*/ 1 h 1331"/>
                <a:gd name="T6" fmla="*/ 0 w 201"/>
                <a:gd name="T7" fmla="*/ 1 h 1331"/>
                <a:gd name="T8" fmla="*/ 0 w 201"/>
                <a:gd name="T9" fmla="*/ 1 h 1331"/>
                <a:gd name="T10" fmla="*/ 0 w 201"/>
                <a:gd name="T11" fmla="*/ 1 h 1331"/>
                <a:gd name="T12" fmla="*/ 0 w 201"/>
                <a:gd name="T13" fmla="*/ 1 h 1331"/>
                <a:gd name="T14" fmla="*/ 0 w 201"/>
                <a:gd name="T15" fmla="*/ 1 h 1331"/>
                <a:gd name="T16" fmla="*/ 0 w 201"/>
                <a:gd name="T17" fmla="*/ 1 h 1331"/>
                <a:gd name="T18" fmla="*/ 0 w 201"/>
                <a:gd name="T19" fmla="*/ 1 h 1331"/>
                <a:gd name="T20" fmla="*/ 0 w 201"/>
                <a:gd name="T21" fmla="*/ 1 h 1331"/>
                <a:gd name="T22" fmla="*/ 0 w 201"/>
                <a:gd name="T23" fmla="*/ 1 h 1331"/>
                <a:gd name="T24" fmla="*/ 0 w 201"/>
                <a:gd name="T25" fmla="*/ 1 h 1331"/>
                <a:gd name="T26" fmla="*/ 0 w 201"/>
                <a:gd name="T27" fmla="*/ 1 h 1331"/>
                <a:gd name="T28" fmla="*/ 0 w 201"/>
                <a:gd name="T29" fmla="*/ 1 h 1331"/>
                <a:gd name="T30" fmla="*/ 0 w 201"/>
                <a:gd name="T31" fmla="*/ 0 h 1331"/>
                <a:gd name="T32" fmla="*/ 0 w 201"/>
                <a:gd name="T33" fmla="*/ 0 h 1331"/>
                <a:gd name="T34" fmla="*/ 0 w 201"/>
                <a:gd name="T35" fmla="*/ 0 h 1331"/>
                <a:gd name="T36" fmla="*/ 0 w 201"/>
                <a:gd name="T37" fmla="*/ 0 h 1331"/>
                <a:gd name="T38" fmla="*/ 0 w 201"/>
                <a:gd name="T39" fmla="*/ 0 h 1331"/>
                <a:gd name="T40" fmla="*/ 0 w 201"/>
                <a:gd name="T41" fmla="*/ 0 h 1331"/>
                <a:gd name="T42" fmla="*/ 0 w 201"/>
                <a:gd name="T43" fmla="*/ 0 h 1331"/>
                <a:gd name="T44" fmla="*/ 0 w 201"/>
                <a:gd name="T45" fmla="*/ 0 h 1331"/>
                <a:gd name="T46" fmla="*/ 0 w 201"/>
                <a:gd name="T47" fmla="*/ 0 h 1331"/>
                <a:gd name="T48" fmla="*/ 0 w 201"/>
                <a:gd name="T49" fmla="*/ 0 h 1331"/>
                <a:gd name="T50" fmla="*/ 0 w 201"/>
                <a:gd name="T51" fmla="*/ 0 h 1331"/>
                <a:gd name="T52" fmla="*/ 0 w 201"/>
                <a:gd name="T53" fmla="*/ 0 h 1331"/>
                <a:gd name="T54" fmla="*/ 0 w 201"/>
                <a:gd name="T55" fmla="*/ 0 h 1331"/>
                <a:gd name="T56" fmla="*/ 0 w 201"/>
                <a:gd name="T57" fmla="*/ 0 h 1331"/>
                <a:gd name="T58" fmla="*/ 0 w 201"/>
                <a:gd name="T59" fmla="*/ 0 h 1331"/>
                <a:gd name="T60" fmla="*/ 0 w 201"/>
                <a:gd name="T61" fmla="*/ 0 h 1331"/>
                <a:gd name="T62" fmla="*/ 0 w 201"/>
                <a:gd name="T63" fmla="*/ 0 h 1331"/>
                <a:gd name="T64" fmla="*/ 0 w 201"/>
                <a:gd name="T65" fmla="*/ 0 h 1331"/>
                <a:gd name="T66" fmla="*/ 0 w 201"/>
                <a:gd name="T67" fmla="*/ 1 h 1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
                <a:gd name="T103" fmla="*/ 0 h 1331"/>
                <a:gd name="T104" fmla="*/ 201 w 201"/>
                <a:gd name="T105" fmla="*/ 1331 h 1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 h="1331">
                  <a:moveTo>
                    <a:pt x="121" y="1331"/>
                  </a:moveTo>
                  <a:lnTo>
                    <a:pt x="134" y="1322"/>
                  </a:lnTo>
                  <a:lnTo>
                    <a:pt x="147" y="1313"/>
                  </a:lnTo>
                  <a:lnTo>
                    <a:pt x="158" y="1305"/>
                  </a:lnTo>
                  <a:lnTo>
                    <a:pt x="169" y="1296"/>
                  </a:lnTo>
                  <a:lnTo>
                    <a:pt x="178" y="1286"/>
                  </a:lnTo>
                  <a:lnTo>
                    <a:pt x="187" y="1276"/>
                  </a:lnTo>
                  <a:lnTo>
                    <a:pt x="195" y="1266"/>
                  </a:lnTo>
                  <a:lnTo>
                    <a:pt x="201" y="1256"/>
                  </a:lnTo>
                  <a:lnTo>
                    <a:pt x="201" y="1229"/>
                  </a:lnTo>
                  <a:lnTo>
                    <a:pt x="201" y="1156"/>
                  </a:lnTo>
                  <a:lnTo>
                    <a:pt x="198" y="1050"/>
                  </a:lnTo>
                  <a:lnTo>
                    <a:pt x="195" y="924"/>
                  </a:lnTo>
                  <a:lnTo>
                    <a:pt x="187" y="789"/>
                  </a:lnTo>
                  <a:lnTo>
                    <a:pt x="174" y="659"/>
                  </a:lnTo>
                  <a:lnTo>
                    <a:pt x="156" y="547"/>
                  </a:lnTo>
                  <a:lnTo>
                    <a:pt x="132" y="465"/>
                  </a:lnTo>
                  <a:lnTo>
                    <a:pt x="109" y="412"/>
                  </a:lnTo>
                  <a:lnTo>
                    <a:pt x="91" y="362"/>
                  </a:lnTo>
                  <a:lnTo>
                    <a:pt x="75" y="313"/>
                  </a:lnTo>
                  <a:lnTo>
                    <a:pt x="64" y="262"/>
                  </a:lnTo>
                  <a:lnTo>
                    <a:pt x="56" y="207"/>
                  </a:lnTo>
                  <a:lnTo>
                    <a:pt x="52" y="146"/>
                  </a:lnTo>
                  <a:lnTo>
                    <a:pt x="52" y="79"/>
                  </a:lnTo>
                  <a:lnTo>
                    <a:pt x="55" y="0"/>
                  </a:lnTo>
                  <a:lnTo>
                    <a:pt x="49" y="1"/>
                  </a:lnTo>
                  <a:lnTo>
                    <a:pt x="43" y="3"/>
                  </a:lnTo>
                  <a:lnTo>
                    <a:pt x="36" y="4"/>
                  </a:lnTo>
                  <a:lnTo>
                    <a:pt x="29" y="6"/>
                  </a:lnTo>
                  <a:lnTo>
                    <a:pt x="23" y="8"/>
                  </a:lnTo>
                  <a:lnTo>
                    <a:pt x="15" y="9"/>
                  </a:lnTo>
                  <a:lnTo>
                    <a:pt x="7" y="9"/>
                  </a:lnTo>
                  <a:lnTo>
                    <a:pt x="0" y="10"/>
                  </a:lnTo>
                  <a:lnTo>
                    <a:pt x="121" y="1331"/>
                  </a:lnTo>
                  <a:close/>
                </a:path>
              </a:pathLst>
            </a:custGeom>
            <a:solidFill>
              <a:srgbClr val="000000"/>
            </a:solidFill>
            <a:ln w="9525">
              <a:noFill/>
              <a:round/>
              <a:headEnd/>
              <a:tailEnd/>
            </a:ln>
          </p:spPr>
          <p:txBody>
            <a:bodyPr/>
            <a:lstStyle/>
            <a:p>
              <a:endParaRPr lang="sv-SE" sz="1350"/>
            </a:p>
          </p:txBody>
        </p:sp>
        <p:sp>
          <p:nvSpPr>
            <p:cNvPr id="91" name="Freeform 126"/>
            <p:cNvSpPr>
              <a:spLocks/>
            </p:cNvSpPr>
            <p:nvPr/>
          </p:nvSpPr>
          <p:spPr bwMode="auto">
            <a:xfrm>
              <a:off x="960" y="3216"/>
              <a:ext cx="421" cy="657"/>
            </a:xfrm>
            <a:custGeom>
              <a:avLst/>
              <a:gdLst>
                <a:gd name="T0" fmla="*/ 1 w 853"/>
                <a:gd name="T1" fmla="*/ 0 h 1569"/>
                <a:gd name="T2" fmla="*/ 1 w 853"/>
                <a:gd name="T3" fmla="*/ 0 h 1569"/>
                <a:gd name="T4" fmla="*/ 1 w 853"/>
                <a:gd name="T5" fmla="*/ 0 h 1569"/>
                <a:gd name="T6" fmla="*/ 1 w 853"/>
                <a:gd name="T7" fmla="*/ 0 h 1569"/>
                <a:gd name="T8" fmla="*/ 2 w 853"/>
                <a:gd name="T9" fmla="*/ 0 h 1569"/>
                <a:gd name="T10" fmla="*/ 2 w 853"/>
                <a:gd name="T11" fmla="*/ 0 h 1569"/>
                <a:gd name="T12" fmla="*/ 2 w 853"/>
                <a:gd name="T13" fmla="*/ 0 h 1569"/>
                <a:gd name="T14" fmla="*/ 2 w 853"/>
                <a:gd name="T15" fmla="*/ 0 h 1569"/>
                <a:gd name="T16" fmla="*/ 2 w 853"/>
                <a:gd name="T17" fmla="*/ 0 h 1569"/>
                <a:gd name="T18" fmla="*/ 2 w 853"/>
                <a:gd name="T19" fmla="*/ 0 h 1569"/>
                <a:gd name="T20" fmla="*/ 2 w 853"/>
                <a:gd name="T21" fmla="*/ 0 h 1569"/>
                <a:gd name="T22" fmla="*/ 2 w 853"/>
                <a:gd name="T23" fmla="*/ 0 h 1569"/>
                <a:gd name="T24" fmla="*/ 2 w 853"/>
                <a:gd name="T25" fmla="*/ 0 h 1569"/>
                <a:gd name="T26" fmla="*/ 2 w 853"/>
                <a:gd name="T27" fmla="*/ 0 h 1569"/>
                <a:gd name="T28" fmla="*/ 2 w 853"/>
                <a:gd name="T29" fmla="*/ 0 h 1569"/>
                <a:gd name="T30" fmla="*/ 2 w 853"/>
                <a:gd name="T31" fmla="*/ 0 h 1569"/>
                <a:gd name="T32" fmla="*/ 3 w 853"/>
                <a:gd name="T33" fmla="*/ 0 h 1569"/>
                <a:gd name="T34" fmla="*/ 3 w 853"/>
                <a:gd name="T35" fmla="*/ 1 h 1569"/>
                <a:gd name="T36" fmla="*/ 3 w 853"/>
                <a:gd name="T37" fmla="*/ 1 h 1569"/>
                <a:gd name="T38" fmla="*/ 3 w 853"/>
                <a:gd name="T39" fmla="*/ 1 h 1569"/>
                <a:gd name="T40" fmla="*/ 3 w 853"/>
                <a:gd name="T41" fmla="*/ 1 h 1569"/>
                <a:gd name="T42" fmla="*/ 2 w 853"/>
                <a:gd name="T43" fmla="*/ 1 h 1569"/>
                <a:gd name="T44" fmla="*/ 2 w 853"/>
                <a:gd name="T45" fmla="*/ 1 h 1569"/>
                <a:gd name="T46" fmla="*/ 2 w 853"/>
                <a:gd name="T47" fmla="*/ 1 h 1569"/>
                <a:gd name="T48" fmla="*/ 2 w 853"/>
                <a:gd name="T49" fmla="*/ 1 h 1569"/>
                <a:gd name="T50" fmla="*/ 2 w 853"/>
                <a:gd name="T51" fmla="*/ 1 h 1569"/>
                <a:gd name="T52" fmla="*/ 2 w 853"/>
                <a:gd name="T53" fmla="*/ 1 h 1569"/>
                <a:gd name="T54" fmla="*/ 1 w 853"/>
                <a:gd name="T55" fmla="*/ 1 h 1569"/>
                <a:gd name="T56" fmla="*/ 1 w 853"/>
                <a:gd name="T57" fmla="*/ 1 h 1569"/>
                <a:gd name="T58" fmla="*/ 1 w 853"/>
                <a:gd name="T59" fmla="*/ 1 h 1569"/>
                <a:gd name="T60" fmla="*/ 1 w 853"/>
                <a:gd name="T61" fmla="*/ 1 h 1569"/>
                <a:gd name="T62" fmla="*/ 1 w 853"/>
                <a:gd name="T63" fmla="*/ 1 h 1569"/>
                <a:gd name="T64" fmla="*/ 0 w 853"/>
                <a:gd name="T65" fmla="*/ 1 h 1569"/>
                <a:gd name="T66" fmla="*/ 0 w 853"/>
                <a:gd name="T67" fmla="*/ 1 h 1569"/>
                <a:gd name="T68" fmla="*/ 0 w 853"/>
                <a:gd name="T69" fmla="*/ 1 h 1569"/>
                <a:gd name="T70" fmla="*/ 0 w 853"/>
                <a:gd name="T71" fmla="*/ 1 h 1569"/>
                <a:gd name="T72" fmla="*/ 0 w 853"/>
                <a:gd name="T73" fmla="*/ 1 h 1569"/>
                <a:gd name="T74" fmla="*/ 0 w 853"/>
                <a:gd name="T75" fmla="*/ 1 h 1569"/>
                <a:gd name="T76" fmla="*/ 0 w 853"/>
                <a:gd name="T77" fmla="*/ 1 h 1569"/>
                <a:gd name="T78" fmla="*/ 0 w 853"/>
                <a:gd name="T79" fmla="*/ 1 h 1569"/>
                <a:gd name="T80" fmla="*/ 0 w 853"/>
                <a:gd name="T81" fmla="*/ 0 h 1569"/>
                <a:gd name="T82" fmla="*/ 0 w 853"/>
                <a:gd name="T83" fmla="*/ 0 h 1569"/>
                <a:gd name="T84" fmla="*/ 0 w 853"/>
                <a:gd name="T85" fmla="*/ 0 h 1569"/>
                <a:gd name="T86" fmla="*/ 1 w 853"/>
                <a:gd name="T87" fmla="*/ 0 h 1569"/>
                <a:gd name="T88" fmla="*/ 1 w 853"/>
                <a:gd name="T89" fmla="*/ 0 h 1569"/>
                <a:gd name="T90" fmla="*/ 1 w 853"/>
                <a:gd name="T91" fmla="*/ 0 h 1569"/>
                <a:gd name="T92" fmla="*/ 1 w 853"/>
                <a:gd name="T93" fmla="*/ 0 h 1569"/>
                <a:gd name="T94" fmla="*/ 1 w 853"/>
                <a:gd name="T95" fmla="*/ 0 h 1569"/>
                <a:gd name="T96" fmla="*/ 1 w 853"/>
                <a:gd name="T97" fmla="*/ 0 h 1569"/>
                <a:gd name="T98" fmla="*/ 0 w 853"/>
                <a:gd name="T99" fmla="*/ 0 h 1569"/>
                <a:gd name="T100" fmla="*/ 0 w 853"/>
                <a:gd name="T101" fmla="*/ 0 h 1569"/>
                <a:gd name="T102" fmla="*/ 0 w 853"/>
                <a:gd name="T103" fmla="*/ 0 h 1569"/>
                <a:gd name="T104" fmla="*/ 0 w 853"/>
                <a:gd name="T105" fmla="*/ 1 h 1569"/>
                <a:gd name="T106" fmla="*/ 1 w 853"/>
                <a:gd name="T107" fmla="*/ 1 h 1569"/>
                <a:gd name="T108" fmla="*/ 1 w 853"/>
                <a:gd name="T109" fmla="*/ 0 h 1569"/>
                <a:gd name="T110" fmla="*/ 1 w 853"/>
                <a:gd name="T111" fmla="*/ 0 h 1569"/>
                <a:gd name="T112" fmla="*/ 1 w 853"/>
                <a:gd name="T113" fmla="*/ 0 h 1569"/>
                <a:gd name="T114" fmla="*/ 1 w 853"/>
                <a:gd name="T115" fmla="*/ 0 h 1569"/>
                <a:gd name="T116" fmla="*/ 1 w 853"/>
                <a:gd name="T117" fmla="*/ 0 h 1569"/>
                <a:gd name="T118" fmla="*/ 1 w 853"/>
                <a:gd name="T119" fmla="*/ 0 h 1569"/>
                <a:gd name="T120" fmla="*/ 1 w 853"/>
                <a:gd name="T121" fmla="*/ 0 h 1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3"/>
                <a:gd name="T184" fmla="*/ 0 h 1569"/>
                <a:gd name="T185" fmla="*/ 853 w 853"/>
                <a:gd name="T186" fmla="*/ 1569 h 15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3" h="1569">
                  <a:moveTo>
                    <a:pt x="437" y="203"/>
                  </a:moveTo>
                  <a:lnTo>
                    <a:pt x="440" y="182"/>
                  </a:lnTo>
                  <a:lnTo>
                    <a:pt x="448" y="133"/>
                  </a:lnTo>
                  <a:lnTo>
                    <a:pt x="457" y="81"/>
                  </a:lnTo>
                  <a:lnTo>
                    <a:pt x="463" y="47"/>
                  </a:lnTo>
                  <a:lnTo>
                    <a:pt x="471" y="35"/>
                  </a:lnTo>
                  <a:lnTo>
                    <a:pt x="483" y="25"/>
                  </a:lnTo>
                  <a:lnTo>
                    <a:pt x="497" y="17"/>
                  </a:lnTo>
                  <a:lnTo>
                    <a:pt x="513" y="10"/>
                  </a:lnTo>
                  <a:lnTo>
                    <a:pt x="530" y="5"/>
                  </a:lnTo>
                  <a:lnTo>
                    <a:pt x="549" y="2"/>
                  </a:lnTo>
                  <a:lnTo>
                    <a:pt x="569" y="0"/>
                  </a:lnTo>
                  <a:lnTo>
                    <a:pt x="589" y="0"/>
                  </a:lnTo>
                  <a:lnTo>
                    <a:pt x="608" y="1"/>
                  </a:lnTo>
                  <a:lnTo>
                    <a:pt x="627" y="4"/>
                  </a:lnTo>
                  <a:lnTo>
                    <a:pt x="644" y="10"/>
                  </a:lnTo>
                  <a:lnTo>
                    <a:pt x="661" y="17"/>
                  </a:lnTo>
                  <a:lnTo>
                    <a:pt x="676" y="24"/>
                  </a:lnTo>
                  <a:lnTo>
                    <a:pt x="687" y="34"/>
                  </a:lnTo>
                  <a:lnTo>
                    <a:pt x="696" y="47"/>
                  </a:lnTo>
                  <a:lnTo>
                    <a:pt x="701" y="60"/>
                  </a:lnTo>
                  <a:lnTo>
                    <a:pt x="702" y="115"/>
                  </a:lnTo>
                  <a:lnTo>
                    <a:pt x="703" y="199"/>
                  </a:lnTo>
                  <a:lnTo>
                    <a:pt x="704" y="280"/>
                  </a:lnTo>
                  <a:lnTo>
                    <a:pt x="706" y="330"/>
                  </a:lnTo>
                  <a:lnTo>
                    <a:pt x="708" y="352"/>
                  </a:lnTo>
                  <a:lnTo>
                    <a:pt x="713" y="376"/>
                  </a:lnTo>
                  <a:lnTo>
                    <a:pt x="722" y="403"/>
                  </a:lnTo>
                  <a:lnTo>
                    <a:pt x="733" y="433"/>
                  </a:lnTo>
                  <a:lnTo>
                    <a:pt x="748" y="464"/>
                  </a:lnTo>
                  <a:lnTo>
                    <a:pt x="763" y="496"/>
                  </a:lnTo>
                  <a:lnTo>
                    <a:pt x="781" y="531"/>
                  </a:lnTo>
                  <a:lnTo>
                    <a:pt x="800" y="566"/>
                  </a:lnTo>
                  <a:lnTo>
                    <a:pt x="820" y="623"/>
                  </a:lnTo>
                  <a:lnTo>
                    <a:pt x="834" y="705"/>
                  </a:lnTo>
                  <a:lnTo>
                    <a:pt x="844" y="807"/>
                  </a:lnTo>
                  <a:lnTo>
                    <a:pt x="850" y="921"/>
                  </a:lnTo>
                  <a:lnTo>
                    <a:pt x="853" y="1041"/>
                  </a:lnTo>
                  <a:lnTo>
                    <a:pt x="852" y="1159"/>
                  </a:lnTo>
                  <a:lnTo>
                    <a:pt x="850" y="1268"/>
                  </a:lnTo>
                  <a:lnTo>
                    <a:pt x="845" y="1361"/>
                  </a:lnTo>
                  <a:lnTo>
                    <a:pt x="833" y="1382"/>
                  </a:lnTo>
                  <a:lnTo>
                    <a:pt x="819" y="1402"/>
                  </a:lnTo>
                  <a:lnTo>
                    <a:pt x="803" y="1422"/>
                  </a:lnTo>
                  <a:lnTo>
                    <a:pt x="784" y="1440"/>
                  </a:lnTo>
                  <a:lnTo>
                    <a:pt x="766" y="1458"/>
                  </a:lnTo>
                  <a:lnTo>
                    <a:pt x="744" y="1473"/>
                  </a:lnTo>
                  <a:lnTo>
                    <a:pt x="721" y="1488"/>
                  </a:lnTo>
                  <a:lnTo>
                    <a:pt x="697" y="1502"/>
                  </a:lnTo>
                  <a:lnTo>
                    <a:pt x="672" y="1514"/>
                  </a:lnTo>
                  <a:lnTo>
                    <a:pt x="646" y="1526"/>
                  </a:lnTo>
                  <a:lnTo>
                    <a:pt x="619" y="1536"/>
                  </a:lnTo>
                  <a:lnTo>
                    <a:pt x="590" y="1544"/>
                  </a:lnTo>
                  <a:lnTo>
                    <a:pt x="562" y="1552"/>
                  </a:lnTo>
                  <a:lnTo>
                    <a:pt x="532" y="1558"/>
                  </a:lnTo>
                  <a:lnTo>
                    <a:pt x="503" y="1563"/>
                  </a:lnTo>
                  <a:lnTo>
                    <a:pt x="473" y="1566"/>
                  </a:lnTo>
                  <a:lnTo>
                    <a:pt x="442" y="1568"/>
                  </a:lnTo>
                  <a:lnTo>
                    <a:pt x="412" y="1569"/>
                  </a:lnTo>
                  <a:lnTo>
                    <a:pt x="382" y="1568"/>
                  </a:lnTo>
                  <a:lnTo>
                    <a:pt x="352" y="1564"/>
                  </a:lnTo>
                  <a:lnTo>
                    <a:pt x="322" y="1561"/>
                  </a:lnTo>
                  <a:lnTo>
                    <a:pt x="294" y="1554"/>
                  </a:lnTo>
                  <a:lnTo>
                    <a:pt x="265" y="1548"/>
                  </a:lnTo>
                  <a:lnTo>
                    <a:pt x="236" y="1539"/>
                  </a:lnTo>
                  <a:lnTo>
                    <a:pt x="209" y="1528"/>
                  </a:lnTo>
                  <a:lnTo>
                    <a:pt x="183" y="1516"/>
                  </a:lnTo>
                  <a:lnTo>
                    <a:pt x="157" y="1501"/>
                  </a:lnTo>
                  <a:lnTo>
                    <a:pt x="133" y="1486"/>
                  </a:lnTo>
                  <a:lnTo>
                    <a:pt x="110" y="1468"/>
                  </a:lnTo>
                  <a:lnTo>
                    <a:pt x="88" y="1449"/>
                  </a:lnTo>
                  <a:lnTo>
                    <a:pt x="68" y="1428"/>
                  </a:lnTo>
                  <a:lnTo>
                    <a:pt x="50" y="1405"/>
                  </a:lnTo>
                  <a:lnTo>
                    <a:pt x="37" y="1326"/>
                  </a:lnTo>
                  <a:lnTo>
                    <a:pt x="24" y="1245"/>
                  </a:lnTo>
                  <a:lnTo>
                    <a:pt x="14" y="1161"/>
                  </a:lnTo>
                  <a:lnTo>
                    <a:pt x="5" y="1077"/>
                  </a:lnTo>
                  <a:lnTo>
                    <a:pt x="0" y="991"/>
                  </a:lnTo>
                  <a:lnTo>
                    <a:pt x="0" y="906"/>
                  </a:lnTo>
                  <a:lnTo>
                    <a:pt x="6" y="820"/>
                  </a:lnTo>
                  <a:lnTo>
                    <a:pt x="17" y="737"/>
                  </a:lnTo>
                  <a:lnTo>
                    <a:pt x="36" y="656"/>
                  </a:lnTo>
                  <a:lnTo>
                    <a:pt x="61" y="577"/>
                  </a:lnTo>
                  <a:lnTo>
                    <a:pt x="97" y="502"/>
                  </a:lnTo>
                  <a:lnTo>
                    <a:pt x="143" y="431"/>
                  </a:lnTo>
                  <a:lnTo>
                    <a:pt x="198" y="365"/>
                  </a:lnTo>
                  <a:lnTo>
                    <a:pt x="265" y="304"/>
                  </a:lnTo>
                  <a:lnTo>
                    <a:pt x="345" y="250"/>
                  </a:lnTo>
                  <a:lnTo>
                    <a:pt x="437" y="203"/>
                  </a:lnTo>
                  <a:lnTo>
                    <a:pt x="421" y="415"/>
                  </a:lnTo>
                  <a:lnTo>
                    <a:pt x="398" y="426"/>
                  </a:lnTo>
                  <a:lnTo>
                    <a:pt x="376" y="440"/>
                  </a:lnTo>
                  <a:lnTo>
                    <a:pt x="355" y="453"/>
                  </a:lnTo>
                  <a:lnTo>
                    <a:pt x="336" y="468"/>
                  </a:lnTo>
                  <a:lnTo>
                    <a:pt x="317" y="485"/>
                  </a:lnTo>
                  <a:lnTo>
                    <a:pt x="300" y="503"/>
                  </a:lnTo>
                  <a:lnTo>
                    <a:pt x="284" y="522"/>
                  </a:lnTo>
                  <a:lnTo>
                    <a:pt x="269" y="541"/>
                  </a:lnTo>
                  <a:lnTo>
                    <a:pt x="256" y="560"/>
                  </a:lnTo>
                  <a:lnTo>
                    <a:pt x="245" y="579"/>
                  </a:lnTo>
                  <a:lnTo>
                    <a:pt x="234" y="598"/>
                  </a:lnTo>
                  <a:lnTo>
                    <a:pt x="225" y="617"/>
                  </a:lnTo>
                  <a:lnTo>
                    <a:pt x="218" y="636"/>
                  </a:lnTo>
                  <a:lnTo>
                    <a:pt x="211" y="655"/>
                  </a:lnTo>
                  <a:lnTo>
                    <a:pt x="207" y="672"/>
                  </a:lnTo>
                  <a:lnTo>
                    <a:pt x="205" y="688"/>
                  </a:lnTo>
                  <a:lnTo>
                    <a:pt x="238" y="676"/>
                  </a:lnTo>
                  <a:lnTo>
                    <a:pt x="267" y="662"/>
                  </a:lnTo>
                  <a:lnTo>
                    <a:pt x="292" y="647"/>
                  </a:lnTo>
                  <a:lnTo>
                    <a:pt x="315" y="631"/>
                  </a:lnTo>
                  <a:lnTo>
                    <a:pt x="334" y="613"/>
                  </a:lnTo>
                  <a:lnTo>
                    <a:pt x="350" y="595"/>
                  </a:lnTo>
                  <a:lnTo>
                    <a:pt x="364" y="576"/>
                  </a:lnTo>
                  <a:lnTo>
                    <a:pt x="375" y="557"/>
                  </a:lnTo>
                  <a:lnTo>
                    <a:pt x="385" y="538"/>
                  </a:lnTo>
                  <a:lnTo>
                    <a:pt x="392" y="518"/>
                  </a:lnTo>
                  <a:lnTo>
                    <a:pt x="399" y="500"/>
                  </a:lnTo>
                  <a:lnTo>
                    <a:pt x="405" y="481"/>
                  </a:lnTo>
                  <a:lnTo>
                    <a:pt x="409" y="463"/>
                  </a:lnTo>
                  <a:lnTo>
                    <a:pt x="413" y="446"/>
                  </a:lnTo>
                  <a:lnTo>
                    <a:pt x="418" y="430"/>
                  </a:lnTo>
                  <a:lnTo>
                    <a:pt x="421" y="415"/>
                  </a:lnTo>
                  <a:lnTo>
                    <a:pt x="437" y="203"/>
                  </a:lnTo>
                  <a:close/>
                </a:path>
              </a:pathLst>
            </a:custGeom>
            <a:solidFill>
              <a:srgbClr val="27A4F9"/>
            </a:solidFill>
            <a:ln w="9525">
              <a:noFill/>
              <a:round/>
              <a:headEnd/>
              <a:tailEnd/>
            </a:ln>
          </p:spPr>
          <p:txBody>
            <a:bodyPr/>
            <a:lstStyle/>
            <a:p>
              <a:endParaRPr lang="sv-SE" sz="1350"/>
            </a:p>
          </p:txBody>
        </p:sp>
        <p:sp>
          <p:nvSpPr>
            <p:cNvPr id="92" name="Freeform 127"/>
            <p:cNvSpPr>
              <a:spLocks/>
            </p:cNvSpPr>
            <p:nvPr/>
          </p:nvSpPr>
          <p:spPr bwMode="auto">
            <a:xfrm>
              <a:off x="989" y="3255"/>
              <a:ext cx="326" cy="593"/>
            </a:xfrm>
            <a:custGeom>
              <a:avLst/>
              <a:gdLst>
                <a:gd name="T0" fmla="*/ 1 w 660"/>
                <a:gd name="T1" fmla="*/ 0 h 1414"/>
                <a:gd name="T2" fmla="*/ 1 w 660"/>
                <a:gd name="T3" fmla="*/ 0 h 1414"/>
                <a:gd name="T4" fmla="*/ 1 w 660"/>
                <a:gd name="T5" fmla="*/ 0 h 1414"/>
                <a:gd name="T6" fmla="*/ 1 w 660"/>
                <a:gd name="T7" fmla="*/ 0 h 1414"/>
                <a:gd name="T8" fmla="*/ 1 w 660"/>
                <a:gd name="T9" fmla="*/ 0 h 1414"/>
                <a:gd name="T10" fmla="*/ 0 w 660"/>
                <a:gd name="T11" fmla="*/ 0 h 1414"/>
                <a:gd name="T12" fmla="*/ 0 w 660"/>
                <a:gd name="T13" fmla="*/ 0 h 1414"/>
                <a:gd name="T14" fmla="*/ 0 w 660"/>
                <a:gd name="T15" fmla="*/ 0 h 1414"/>
                <a:gd name="T16" fmla="*/ 0 w 660"/>
                <a:gd name="T17" fmla="*/ 0 h 1414"/>
                <a:gd name="T18" fmla="*/ 0 w 660"/>
                <a:gd name="T19" fmla="*/ 0 h 1414"/>
                <a:gd name="T20" fmla="*/ 0 w 660"/>
                <a:gd name="T21" fmla="*/ 0 h 1414"/>
                <a:gd name="T22" fmla="*/ 0 w 660"/>
                <a:gd name="T23" fmla="*/ 0 h 1414"/>
                <a:gd name="T24" fmla="*/ 0 w 660"/>
                <a:gd name="T25" fmla="*/ 0 h 1414"/>
                <a:gd name="T26" fmla="*/ 0 w 660"/>
                <a:gd name="T27" fmla="*/ 0 h 1414"/>
                <a:gd name="T28" fmla="*/ 1 w 660"/>
                <a:gd name="T29" fmla="*/ 0 h 1414"/>
                <a:gd name="T30" fmla="*/ 1 w 660"/>
                <a:gd name="T31" fmla="*/ 0 h 1414"/>
                <a:gd name="T32" fmla="*/ 1 w 660"/>
                <a:gd name="T33" fmla="*/ 0 h 1414"/>
                <a:gd name="T34" fmla="*/ 1 w 660"/>
                <a:gd name="T35" fmla="*/ 0 h 1414"/>
                <a:gd name="T36" fmla="*/ 0 w 660"/>
                <a:gd name="T37" fmla="*/ 0 h 1414"/>
                <a:gd name="T38" fmla="*/ 0 w 660"/>
                <a:gd name="T39" fmla="*/ 0 h 1414"/>
                <a:gd name="T40" fmla="*/ 0 w 660"/>
                <a:gd name="T41" fmla="*/ 0 h 1414"/>
                <a:gd name="T42" fmla="*/ 0 w 660"/>
                <a:gd name="T43" fmla="*/ 1 h 1414"/>
                <a:gd name="T44" fmla="*/ 0 w 660"/>
                <a:gd name="T45" fmla="*/ 1 h 1414"/>
                <a:gd name="T46" fmla="*/ 0 w 660"/>
                <a:gd name="T47" fmla="*/ 1 h 1414"/>
                <a:gd name="T48" fmla="*/ 0 w 660"/>
                <a:gd name="T49" fmla="*/ 1 h 1414"/>
                <a:gd name="T50" fmla="*/ 0 w 660"/>
                <a:gd name="T51" fmla="*/ 1 h 1414"/>
                <a:gd name="T52" fmla="*/ 0 w 660"/>
                <a:gd name="T53" fmla="*/ 1 h 1414"/>
                <a:gd name="T54" fmla="*/ 0 w 660"/>
                <a:gd name="T55" fmla="*/ 1 h 1414"/>
                <a:gd name="T56" fmla="*/ 1 w 660"/>
                <a:gd name="T57" fmla="*/ 1 h 1414"/>
                <a:gd name="T58" fmla="*/ 1 w 660"/>
                <a:gd name="T59" fmla="*/ 1 h 1414"/>
                <a:gd name="T60" fmla="*/ 1 w 660"/>
                <a:gd name="T61" fmla="*/ 1 h 1414"/>
                <a:gd name="T62" fmla="*/ 2 w 660"/>
                <a:gd name="T63" fmla="*/ 1 h 1414"/>
                <a:gd name="T64" fmla="*/ 2 w 660"/>
                <a:gd name="T65" fmla="*/ 1 h 1414"/>
                <a:gd name="T66" fmla="*/ 2 w 660"/>
                <a:gd name="T67" fmla="*/ 1 h 1414"/>
                <a:gd name="T68" fmla="*/ 2 w 660"/>
                <a:gd name="T69" fmla="*/ 0 h 1414"/>
                <a:gd name="T70" fmla="*/ 2 w 660"/>
                <a:gd name="T71" fmla="*/ 0 h 1414"/>
                <a:gd name="T72" fmla="*/ 2 w 660"/>
                <a:gd name="T73" fmla="*/ 0 h 1414"/>
                <a:gd name="T74" fmla="*/ 2 w 660"/>
                <a:gd name="T75" fmla="*/ 0 h 1414"/>
                <a:gd name="T76" fmla="*/ 2 w 660"/>
                <a:gd name="T77" fmla="*/ 0 h 1414"/>
                <a:gd name="T78" fmla="*/ 2 w 660"/>
                <a:gd name="T79" fmla="*/ 0 h 1414"/>
                <a:gd name="T80" fmla="*/ 2 w 660"/>
                <a:gd name="T81" fmla="*/ 0 h 1414"/>
                <a:gd name="T82" fmla="*/ 1 w 660"/>
                <a:gd name="T83" fmla="*/ 0 h 1414"/>
                <a:gd name="T84" fmla="*/ 1 w 660"/>
                <a:gd name="T85" fmla="*/ 0 h 1414"/>
                <a:gd name="T86" fmla="*/ 1 w 660"/>
                <a:gd name="T87" fmla="*/ 0 h 1414"/>
                <a:gd name="T88" fmla="*/ 1 w 660"/>
                <a:gd name="T89" fmla="*/ 0 h 1414"/>
                <a:gd name="T90" fmla="*/ 1 w 660"/>
                <a:gd name="T91" fmla="*/ 0 h 1414"/>
                <a:gd name="T92" fmla="*/ 1 w 660"/>
                <a:gd name="T93" fmla="*/ 0 h 14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1414"/>
                <a:gd name="T143" fmla="*/ 660 w 660"/>
                <a:gd name="T144" fmla="*/ 1414 h 14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1414">
                  <a:moveTo>
                    <a:pt x="419" y="248"/>
                  </a:moveTo>
                  <a:lnTo>
                    <a:pt x="417" y="288"/>
                  </a:lnTo>
                  <a:lnTo>
                    <a:pt x="410" y="332"/>
                  </a:lnTo>
                  <a:lnTo>
                    <a:pt x="400" y="379"/>
                  </a:lnTo>
                  <a:lnTo>
                    <a:pt x="387" y="427"/>
                  </a:lnTo>
                  <a:lnTo>
                    <a:pt x="368" y="473"/>
                  </a:lnTo>
                  <a:lnTo>
                    <a:pt x="346" y="517"/>
                  </a:lnTo>
                  <a:lnTo>
                    <a:pt x="319" y="554"/>
                  </a:lnTo>
                  <a:lnTo>
                    <a:pt x="287" y="584"/>
                  </a:lnTo>
                  <a:lnTo>
                    <a:pt x="267" y="599"/>
                  </a:lnTo>
                  <a:lnTo>
                    <a:pt x="245" y="613"/>
                  </a:lnTo>
                  <a:lnTo>
                    <a:pt x="222" y="627"/>
                  </a:lnTo>
                  <a:lnTo>
                    <a:pt x="199" y="638"/>
                  </a:lnTo>
                  <a:lnTo>
                    <a:pt x="176" y="647"/>
                  </a:lnTo>
                  <a:lnTo>
                    <a:pt x="153" y="652"/>
                  </a:lnTo>
                  <a:lnTo>
                    <a:pt x="132" y="655"/>
                  </a:lnTo>
                  <a:lnTo>
                    <a:pt x="112" y="653"/>
                  </a:lnTo>
                  <a:lnTo>
                    <a:pt x="97" y="643"/>
                  </a:lnTo>
                  <a:lnTo>
                    <a:pt x="88" y="626"/>
                  </a:lnTo>
                  <a:lnTo>
                    <a:pt x="86" y="603"/>
                  </a:lnTo>
                  <a:lnTo>
                    <a:pt x="90" y="574"/>
                  </a:lnTo>
                  <a:lnTo>
                    <a:pt x="100" y="543"/>
                  </a:lnTo>
                  <a:lnTo>
                    <a:pt x="115" y="508"/>
                  </a:lnTo>
                  <a:lnTo>
                    <a:pt x="135" y="472"/>
                  </a:lnTo>
                  <a:lnTo>
                    <a:pt x="158" y="436"/>
                  </a:lnTo>
                  <a:lnTo>
                    <a:pt x="183" y="399"/>
                  </a:lnTo>
                  <a:lnTo>
                    <a:pt x="213" y="365"/>
                  </a:lnTo>
                  <a:lnTo>
                    <a:pt x="245" y="332"/>
                  </a:lnTo>
                  <a:lnTo>
                    <a:pt x="279" y="304"/>
                  </a:lnTo>
                  <a:lnTo>
                    <a:pt x="313" y="280"/>
                  </a:lnTo>
                  <a:lnTo>
                    <a:pt x="349" y="261"/>
                  </a:lnTo>
                  <a:lnTo>
                    <a:pt x="384" y="251"/>
                  </a:lnTo>
                  <a:lnTo>
                    <a:pt x="419" y="248"/>
                  </a:lnTo>
                  <a:lnTo>
                    <a:pt x="421" y="161"/>
                  </a:lnTo>
                  <a:lnTo>
                    <a:pt x="353" y="195"/>
                  </a:lnTo>
                  <a:lnTo>
                    <a:pt x="291" y="231"/>
                  </a:lnTo>
                  <a:lnTo>
                    <a:pt x="236" y="272"/>
                  </a:lnTo>
                  <a:lnTo>
                    <a:pt x="187" y="317"/>
                  </a:lnTo>
                  <a:lnTo>
                    <a:pt x="144" y="365"/>
                  </a:lnTo>
                  <a:lnTo>
                    <a:pt x="106" y="418"/>
                  </a:lnTo>
                  <a:lnTo>
                    <a:pt x="75" y="477"/>
                  </a:lnTo>
                  <a:lnTo>
                    <a:pt x="49" y="540"/>
                  </a:lnTo>
                  <a:lnTo>
                    <a:pt x="28" y="609"/>
                  </a:lnTo>
                  <a:lnTo>
                    <a:pt x="14" y="683"/>
                  </a:lnTo>
                  <a:lnTo>
                    <a:pt x="4" y="764"/>
                  </a:lnTo>
                  <a:lnTo>
                    <a:pt x="0" y="852"/>
                  </a:lnTo>
                  <a:lnTo>
                    <a:pt x="0" y="948"/>
                  </a:lnTo>
                  <a:lnTo>
                    <a:pt x="7" y="1050"/>
                  </a:lnTo>
                  <a:lnTo>
                    <a:pt x="17" y="1158"/>
                  </a:lnTo>
                  <a:lnTo>
                    <a:pt x="32" y="1276"/>
                  </a:lnTo>
                  <a:lnTo>
                    <a:pt x="59" y="1310"/>
                  </a:lnTo>
                  <a:lnTo>
                    <a:pt x="90" y="1337"/>
                  </a:lnTo>
                  <a:lnTo>
                    <a:pt x="125" y="1361"/>
                  </a:lnTo>
                  <a:lnTo>
                    <a:pt x="162" y="1379"/>
                  </a:lnTo>
                  <a:lnTo>
                    <a:pt x="202" y="1394"/>
                  </a:lnTo>
                  <a:lnTo>
                    <a:pt x="245" y="1404"/>
                  </a:lnTo>
                  <a:lnTo>
                    <a:pt x="288" y="1411"/>
                  </a:lnTo>
                  <a:lnTo>
                    <a:pt x="333" y="1414"/>
                  </a:lnTo>
                  <a:lnTo>
                    <a:pt x="378" y="1414"/>
                  </a:lnTo>
                  <a:lnTo>
                    <a:pt x="422" y="1411"/>
                  </a:lnTo>
                  <a:lnTo>
                    <a:pt x="467" y="1404"/>
                  </a:lnTo>
                  <a:lnTo>
                    <a:pt x="509" y="1395"/>
                  </a:lnTo>
                  <a:lnTo>
                    <a:pt x="550" y="1383"/>
                  </a:lnTo>
                  <a:lnTo>
                    <a:pt x="589" y="1369"/>
                  </a:lnTo>
                  <a:lnTo>
                    <a:pt x="624" y="1354"/>
                  </a:lnTo>
                  <a:lnTo>
                    <a:pt x="657" y="1336"/>
                  </a:lnTo>
                  <a:lnTo>
                    <a:pt x="660" y="1201"/>
                  </a:lnTo>
                  <a:lnTo>
                    <a:pt x="655" y="984"/>
                  </a:lnTo>
                  <a:lnTo>
                    <a:pt x="645" y="769"/>
                  </a:lnTo>
                  <a:lnTo>
                    <a:pt x="638" y="639"/>
                  </a:lnTo>
                  <a:lnTo>
                    <a:pt x="632" y="599"/>
                  </a:lnTo>
                  <a:lnTo>
                    <a:pt x="624" y="558"/>
                  </a:lnTo>
                  <a:lnTo>
                    <a:pt x="614" y="518"/>
                  </a:lnTo>
                  <a:lnTo>
                    <a:pt x="604" y="478"/>
                  </a:lnTo>
                  <a:lnTo>
                    <a:pt x="592" y="439"/>
                  </a:lnTo>
                  <a:lnTo>
                    <a:pt x="581" y="403"/>
                  </a:lnTo>
                  <a:lnTo>
                    <a:pt x="570" y="371"/>
                  </a:lnTo>
                  <a:lnTo>
                    <a:pt x="561" y="342"/>
                  </a:lnTo>
                  <a:lnTo>
                    <a:pt x="545" y="265"/>
                  </a:lnTo>
                  <a:lnTo>
                    <a:pt x="537" y="172"/>
                  </a:lnTo>
                  <a:lnTo>
                    <a:pt x="534" y="83"/>
                  </a:lnTo>
                  <a:lnTo>
                    <a:pt x="536" y="15"/>
                  </a:lnTo>
                  <a:lnTo>
                    <a:pt x="524" y="15"/>
                  </a:lnTo>
                  <a:lnTo>
                    <a:pt x="513" y="15"/>
                  </a:lnTo>
                  <a:lnTo>
                    <a:pt x="502" y="14"/>
                  </a:lnTo>
                  <a:lnTo>
                    <a:pt x="491" y="13"/>
                  </a:lnTo>
                  <a:lnTo>
                    <a:pt x="480" y="10"/>
                  </a:lnTo>
                  <a:lnTo>
                    <a:pt x="469" y="8"/>
                  </a:lnTo>
                  <a:lnTo>
                    <a:pt x="459" y="5"/>
                  </a:lnTo>
                  <a:lnTo>
                    <a:pt x="448" y="0"/>
                  </a:lnTo>
                  <a:lnTo>
                    <a:pt x="447" y="37"/>
                  </a:lnTo>
                  <a:lnTo>
                    <a:pt x="446" y="87"/>
                  </a:lnTo>
                  <a:lnTo>
                    <a:pt x="439" y="135"/>
                  </a:lnTo>
                  <a:lnTo>
                    <a:pt x="421" y="161"/>
                  </a:lnTo>
                  <a:lnTo>
                    <a:pt x="419" y="248"/>
                  </a:lnTo>
                  <a:close/>
                </a:path>
              </a:pathLst>
            </a:custGeom>
            <a:solidFill>
              <a:srgbClr val="99CCFF"/>
            </a:solidFill>
            <a:ln w="9525">
              <a:noFill/>
              <a:round/>
              <a:headEnd/>
              <a:tailEnd/>
            </a:ln>
          </p:spPr>
          <p:txBody>
            <a:bodyPr/>
            <a:lstStyle/>
            <a:p>
              <a:endParaRPr lang="sv-SE" sz="1350"/>
            </a:p>
          </p:txBody>
        </p:sp>
        <p:sp>
          <p:nvSpPr>
            <p:cNvPr id="93" name="Freeform 128"/>
            <p:cNvSpPr>
              <a:spLocks/>
            </p:cNvSpPr>
            <p:nvPr/>
          </p:nvSpPr>
          <p:spPr bwMode="auto">
            <a:xfrm>
              <a:off x="1112" y="3503"/>
              <a:ext cx="65" cy="49"/>
            </a:xfrm>
            <a:custGeom>
              <a:avLst/>
              <a:gdLst>
                <a:gd name="T0" fmla="*/ 0 w 132"/>
                <a:gd name="T1" fmla="*/ 0 h 118"/>
                <a:gd name="T2" fmla="*/ 0 w 132"/>
                <a:gd name="T3" fmla="*/ 0 h 118"/>
                <a:gd name="T4" fmla="*/ 0 w 132"/>
                <a:gd name="T5" fmla="*/ 0 h 118"/>
                <a:gd name="T6" fmla="*/ 0 w 132"/>
                <a:gd name="T7" fmla="*/ 0 h 118"/>
                <a:gd name="T8" fmla="*/ 0 w 132"/>
                <a:gd name="T9" fmla="*/ 0 h 118"/>
                <a:gd name="T10" fmla="*/ 0 w 132"/>
                <a:gd name="T11" fmla="*/ 0 h 118"/>
                <a:gd name="T12" fmla="*/ 0 w 132"/>
                <a:gd name="T13" fmla="*/ 0 h 118"/>
                <a:gd name="T14" fmla="*/ 0 w 132"/>
                <a:gd name="T15" fmla="*/ 0 h 118"/>
                <a:gd name="T16" fmla="*/ 0 w 132"/>
                <a:gd name="T17" fmla="*/ 0 h 118"/>
                <a:gd name="T18" fmla="*/ 0 w 132"/>
                <a:gd name="T19" fmla="*/ 0 h 118"/>
                <a:gd name="T20" fmla="*/ 0 w 132"/>
                <a:gd name="T21" fmla="*/ 0 h 118"/>
                <a:gd name="T22" fmla="*/ 0 w 132"/>
                <a:gd name="T23" fmla="*/ 0 h 118"/>
                <a:gd name="T24" fmla="*/ 0 w 132"/>
                <a:gd name="T25" fmla="*/ 0 h 118"/>
                <a:gd name="T26" fmla="*/ 0 w 132"/>
                <a:gd name="T27" fmla="*/ 0 h 118"/>
                <a:gd name="T28" fmla="*/ 0 w 132"/>
                <a:gd name="T29" fmla="*/ 0 h 118"/>
                <a:gd name="T30" fmla="*/ 0 w 132"/>
                <a:gd name="T31" fmla="*/ 0 h 118"/>
                <a:gd name="T32" fmla="*/ 0 w 132"/>
                <a:gd name="T33" fmla="*/ 0 h 118"/>
                <a:gd name="T34" fmla="*/ 0 w 132"/>
                <a:gd name="T35" fmla="*/ 0 h 118"/>
                <a:gd name="T36" fmla="*/ 0 w 132"/>
                <a:gd name="T37" fmla="*/ 0 h 118"/>
                <a:gd name="T38" fmla="*/ 0 w 132"/>
                <a:gd name="T39" fmla="*/ 0 h 118"/>
                <a:gd name="T40" fmla="*/ 0 w 132"/>
                <a:gd name="T41" fmla="*/ 0 h 118"/>
                <a:gd name="T42" fmla="*/ 0 w 132"/>
                <a:gd name="T43" fmla="*/ 0 h 118"/>
                <a:gd name="T44" fmla="*/ 0 w 132"/>
                <a:gd name="T45" fmla="*/ 0 h 118"/>
                <a:gd name="T46" fmla="*/ 0 w 132"/>
                <a:gd name="T47" fmla="*/ 0 h 118"/>
                <a:gd name="T48" fmla="*/ 0 w 132"/>
                <a:gd name="T49" fmla="*/ 0 h 118"/>
                <a:gd name="T50" fmla="*/ 0 w 132"/>
                <a:gd name="T51" fmla="*/ 0 h 118"/>
                <a:gd name="T52" fmla="*/ 0 w 132"/>
                <a:gd name="T53" fmla="*/ 0 h 118"/>
                <a:gd name="T54" fmla="*/ 0 w 132"/>
                <a:gd name="T55" fmla="*/ 0 h 118"/>
                <a:gd name="T56" fmla="*/ 0 w 132"/>
                <a:gd name="T57" fmla="*/ 0 h 118"/>
                <a:gd name="T58" fmla="*/ 0 w 132"/>
                <a:gd name="T59" fmla="*/ 0 h 118"/>
                <a:gd name="T60" fmla="*/ 0 w 132"/>
                <a:gd name="T61" fmla="*/ 0 h 118"/>
                <a:gd name="T62" fmla="*/ 0 w 132"/>
                <a:gd name="T63" fmla="*/ 0 h 118"/>
                <a:gd name="T64" fmla="*/ 0 w 132"/>
                <a:gd name="T65" fmla="*/ 0 h 118"/>
                <a:gd name="T66" fmla="*/ 0 w 132"/>
                <a:gd name="T67" fmla="*/ 0 h 118"/>
                <a:gd name="T68" fmla="*/ 0 w 132"/>
                <a:gd name="T69" fmla="*/ 0 h 118"/>
                <a:gd name="T70" fmla="*/ 0 w 132"/>
                <a:gd name="T71" fmla="*/ 0 h 118"/>
                <a:gd name="T72" fmla="*/ 0 w 132"/>
                <a:gd name="T73" fmla="*/ 0 h 118"/>
                <a:gd name="T74" fmla="*/ 0 w 132"/>
                <a:gd name="T75" fmla="*/ 0 h 118"/>
                <a:gd name="T76" fmla="*/ 0 w 132"/>
                <a:gd name="T77" fmla="*/ 0 h 118"/>
                <a:gd name="T78" fmla="*/ 0 w 132"/>
                <a:gd name="T79" fmla="*/ 0 h 118"/>
                <a:gd name="T80" fmla="*/ 0 w 132"/>
                <a:gd name="T81" fmla="*/ 0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18"/>
                <a:gd name="T125" fmla="*/ 132 w 13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18">
                  <a:moveTo>
                    <a:pt x="108" y="7"/>
                  </a:moveTo>
                  <a:lnTo>
                    <a:pt x="101" y="17"/>
                  </a:lnTo>
                  <a:lnTo>
                    <a:pt x="93" y="29"/>
                  </a:lnTo>
                  <a:lnTo>
                    <a:pt x="84" y="40"/>
                  </a:lnTo>
                  <a:lnTo>
                    <a:pt x="74" y="52"/>
                  </a:lnTo>
                  <a:lnTo>
                    <a:pt x="63" y="62"/>
                  </a:lnTo>
                  <a:lnTo>
                    <a:pt x="53" y="71"/>
                  </a:lnTo>
                  <a:lnTo>
                    <a:pt x="43" y="79"/>
                  </a:lnTo>
                  <a:lnTo>
                    <a:pt x="33" y="82"/>
                  </a:lnTo>
                  <a:lnTo>
                    <a:pt x="24" y="84"/>
                  </a:lnTo>
                  <a:lnTo>
                    <a:pt x="17" y="88"/>
                  </a:lnTo>
                  <a:lnTo>
                    <a:pt x="11" y="90"/>
                  </a:lnTo>
                  <a:lnTo>
                    <a:pt x="7" y="92"/>
                  </a:lnTo>
                  <a:lnTo>
                    <a:pt x="3" y="95"/>
                  </a:lnTo>
                  <a:lnTo>
                    <a:pt x="1" y="99"/>
                  </a:lnTo>
                  <a:lnTo>
                    <a:pt x="0" y="102"/>
                  </a:lnTo>
                  <a:lnTo>
                    <a:pt x="1" y="105"/>
                  </a:lnTo>
                  <a:lnTo>
                    <a:pt x="2" y="109"/>
                  </a:lnTo>
                  <a:lnTo>
                    <a:pt x="6" y="112"/>
                  </a:lnTo>
                  <a:lnTo>
                    <a:pt x="9" y="115"/>
                  </a:lnTo>
                  <a:lnTo>
                    <a:pt x="13" y="117"/>
                  </a:lnTo>
                  <a:lnTo>
                    <a:pt x="18" y="118"/>
                  </a:lnTo>
                  <a:lnTo>
                    <a:pt x="23" y="118"/>
                  </a:lnTo>
                  <a:lnTo>
                    <a:pt x="29" y="117"/>
                  </a:lnTo>
                  <a:lnTo>
                    <a:pt x="34" y="114"/>
                  </a:lnTo>
                  <a:lnTo>
                    <a:pt x="41" y="111"/>
                  </a:lnTo>
                  <a:lnTo>
                    <a:pt x="50" y="108"/>
                  </a:lnTo>
                  <a:lnTo>
                    <a:pt x="60" y="102"/>
                  </a:lnTo>
                  <a:lnTo>
                    <a:pt x="72" y="94"/>
                  </a:lnTo>
                  <a:lnTo>
                    <a:pt x="86" y="84"/>
                  </a:lnTo>
                  <a:lnTo>
                    <a:pt x="99" y="72"/>
                  </a:lnTo>
                  <a:lnTo>
                    <a:pt x="112" y="58"/>
                  </a:lnTo>
                  <a:lnTo>
                    <a:pt x="125" y="40"/>
                  </a:lnTo>
                  <a:lnTo>
                    <a:pt x="130" y="30"/>
                  </a:lnTo>
                  <a:lnTo>
                    <a:pt x="132" y="21"/>
                  </a:lnTo>
                  <a:lnTo>
                    <a:pt x="131" y="12"/>
                  </a:lnTo>
                  <a:lnTo>
                    <a:pt x="129" y="7"/>
                  </a:lnTo>
                  <a:lnTo>
                    <a:pt x="124" y="2"/>
                  </a:lnTo>
                  <a:lnTo>
                    <a:pt x="119" y="0"/>
                  </a:lnTo>
                  <a:lnTo>
                    <a:pt x="113" y="1"/>
                  </a:lnTo>
                  <a:lnTo>
                    <a:pt x="108" y="7"/>
                  </a:lnTo>
                  <a:close/>
                </a:path>
              </a:pathLst>
            </a:custGeom>
            <a:solidFill>
              <a:srgbClr val="27A4F9"/>
            </a:solidFill>
            <a:ln w="9525">
              <a:noFill/>
              <a:round/>
              <a:headEnd/>
              <a:tailEnd/>
            </a:ln>
          </p:spPr>
          <p:txBody>
            <a:bodyPr/>
            <a:lstStyle/>
            <a:p>
              <a:endParaRPr lang="sv-SE" sz="1350"/>
            </a:p>
          </p:txBody>
        </p:sp>
        <p:sp>
          <p:nvSpPr>
            <p:cNvPr id="94" name="Freeform 129"/>
            <p:cNvSpPr>
              <a:spLocks/>
            </p:cNvSpPr>
            <p:nvPr/>
          </p:nvSpPr>
          <p:spPr bwMode="auto">
            <a:xfrm>
              <a:off x="1252" y="3258"/>
              <a:ext cx="100" cy="558"/>
            </a:xfrm>
            <a:custGeom>
              <a:avLst/>
              <a:gdLst>
                <a:gd name="T0" fmla="*/ 0 w 203"/>
                <a:gd name="T1" fmla="*/ 1 h 1331"/>
                <a:gd name="T2" fmla="*/ 0 w 203"/>
                <a:gd name="T3" fmla="*/ 1 h 1331"/>
                <a:gd name="T4" fmla="*/ 0 w 203"/>
                <a:gd name="T5" fmla="*/ 1 h 1331"/>
                <a:gd name="T6" fmla="*/ 0 w 203"/>
                <a:gd name="T7" fmla="*/ 1 h 1331"/>
                <a:gd name="T8" fmla="*/ 0 w 203"/>
                <a:gd name="T9" fmla="*/ 0 h 1331"/>
                <a:gd name="T10" fmla="*/ 0 w 203"/>
                <a:gd name="T11" fmla="*/ 0 h 1331"/>
                <a:gd name="T12" fmla="*/ 0 w 203"/>
                <a:gd name="T13" fmla="*/ 0 h 1331"/>
                <a:gd name="T14" fmla="*/ 0 w 203"/>
                <a:gd name="T15" fmla="*/ 0 h 1331"/>
                <a:gd name="T16" fmla="*/ 0 w 203"/>
                <a:gd name="T17" fmla="*/ 0 h 1331"/>
                <a:gd name="T18" fmla="*/ 0 w 203"/>
                <a:gd name="T19" fmla="*/ 0 h 1331"/>
                <a:gd name="T20" fmla="*/ 0 w 203"/>
                <a:gd name="T21" fmla="*/ 0 h 1331"/>
                <a:gd name="T22" fmla="*/ 0 w 203"/>
                <a:gd name="T23" fmla="*/ 0 h 1331"/>
                <a:gd name="T24" fmla="*/ 0 w 203"/>
                <a:gd name="T25" fmla="*/ 0 h 1331"/>
                <a:gd name="T26" fmla="*/ 0 w 203"/>
                <a:gd name="T27" fmla="*/ 0 h 1331"/>
                <a:gd name="T28" fmla="*/ 0 w 203"/>
                <a:gd name="T29" fmla="*/ 0 h 1331"/>
                <a:gd name="T30" fmla="*/ 0 w 203"/>
                <a:gd name="T31" fmla="*/ 0 h 1331"/>
                <a:gd name="T32" fmla="*/ 0 w 203"/>
                <a:gd name="T33" fmla="*/ 0 h 1331"/>
                <a:gd name="T34" fmla="*/ 0 w 203"/>
                <a:gd name="T35" fmla="*/ 0 h 1331"/>
                <a:gd name="T36" fmla="*/ 0 w 203"/>
                <a:gd name="T37" fmla="*/ 0 h 1331"/>
                <a:gd name="T38" fmla="*/ 0 w 203"/>
                <a:gd name="T39" fmla="*/ 0 h 1331"/>
                <a:gd name="T40" fmla="*/ 0 w 203"/>
                <a:gd name="T41" fmla="*/ 0 h 1331"/>
                <a:gd name="T42" fmla="*/ 0 w 203"/>
                <a:gd name="T43" fmla="*/ 0 h 1331"/>
                <a:gd name="T44" fmla="*/ 0 w 203"/>
                <a:gd name="T45" fmla="*/ 0 h 1331"/>
                <a:gd name="T46" fmla="*/ 0 w 203"/>
                <a:gd name="T47" fmla="*/ 0 h 1331"/>
                <a:gd name="T48" fmla="*/ 0 w 203"/>
                <a:gd name="T49" fmla="*/ 0 h 1331"/>
                <a:gd name="T50" fmla="*/ 0 w 203"/>
                <a:gd name="T51" fmla="*/ 0 h 1331"/>
                <a:gd name="T52" fmla="*/ 0 w 203"/>
                <a:gd name="T53" fmla="*/ 0 h 1331"/>
                <a:gd name="T54" fmla="*/ 0 w 203"/>
                <a:gd name="T55" fmla="*/ 0 h 1331"/>
                <a:gd name="T56" fmla="*/ 0 w 203"/>
                <a:gd name="T57" fmla="*/ 0 h 1331"/>
                <a:gd name="T58" fmla="*/ 0 w 203"/>
                <a:gd name="T59" fmla="*/ 0 h 1331"/>
                <a:gd name="T60" fmla="*/ 0 w 203"/>
                <a:gd name="T61" fmla="*/ 0 h 1331"/>
                <a:gd name="T62" fmla="*/ 0 w 203"/>
                <a:gd name="T63" fmla="*/ 0 h 1331"/>
                <a:gd name="T64" fmla="*/ 0 w 203"/>
                <a:gd name="T65" fmla="*/ 0 h 1331"/>
                <a:gd name="T66" fmla="*/ 0 w 203"/>
                <a:gd name="T67" fmla="*/ 0 h 1331"/>
                <a:gd name="T68" fmla="*/ 0 w 203"/>
                <a:gd name="T69" fmla="*/ 1 h 1331"/>
                <a:gd name="T70" fmla="*/ 0 w 203"/>
                <a:gd name="T71" fmla="*/ 1 h 1331"/>
                <a:gd name="T72" fmla="*/ 0 w 203"/>
                <a:gd name="T73" fmla="*/ 1 h 1331"/>
                <a:gd name="T74" fmla="*/ 0 w 203"/>
                <a:gd name="T75" fmla="*/ 1 h 1331"/>
                <a:gd name="T76" fmla="*/ 0 w 203"/>
                <a:gd name="T77" fmla="*/ 1 h 1331"/>
                <a:gd name="T78" fmla="*/ 0 w 203"/>
                <a:gd name="T79" fmla="*/ 1 h 1331"/>
                <a:gd name="T80" fmla="*/ 0 w 203"/>
                <a:gd name="T81" fmla="*/ 1 h 1331"/>
                <a:gd name="T82" fmla="*/ 0 w 203"/>
                <a:gd name="T83" fmla="*/ 1 h 1331"/>
                <a:gd name="T84" fmla="*/ 0 w 203"/>
                <a:gd name="T85" fmla="*/ 1 h 1331"/>
                <a:gd name="T86" fmla="*/ 0 w 203"/>
                <a:gd name="T87" fmla="*/ 1 h 1331"/>
                <a:gd name="T88" fmla="*/ 0 w 203"/>
                <a:gd name="T89" fmla="*/ 1 h 1331"/>
                <a:gd name="T90" fmla="*/ 0 w 203"/>
                <a:gd name="T91" fmla="*/ 1 h 1331"/>
                <a:gd name="T92" fmla="*/ 0 w 203"/>
                <a:gd name="T93" fmla="*/ 1 h 1331"/>
                <a:gd name="T94" fmla="*/ 0 w 203"/>
                <a:gd name="T95" fmla="*/ 1 h 1331"/>
                <a:gd name="T96" fmla="*/ 0 w 203"/>
                <a:gd name="T97" fmla="*/ 1 h 13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1331"/>
                <a:gd name="T149" fmla="*/ 203 w 203"/>
                <a:gd name="T150" fmla="*/ 1331 h 13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1331">
                  <a:moveTo>
                    <a:pt x="123" y="1331"/>
                  </a:moveTo>
                  <a:lnTo>
                    <a:pt x="126" y="1196"/>
                  </a:lnTo>
                  <a:lnTo>
                    <a:pt x="121" y="979"/>
                  </a:lnTo>
                  <a:lnTo>
                    <a:pt x="111" y="764"/>
                  </a:lnTo>
                  <a:lnTo>
                    <a:pt x="104" y="634"/>
                  </a:lnTo>
                  <a:lnTo>
                    <a:pt x="98" y="594"/>
                  </a:lnTo>
                  <a:lnTo>
                    <a:pt x="90" y="553"/>
                  </a:lnTo>
                  <a:lnTo>
                    <a:pt x="80" y="513"/>
                  </a:lnTo>
                  <a:lnTo>
                    <a:pt x="70" y="473"/>
                  </a:lnTo>
                  <a:lnTo>
                    <a:pt x="58" y="434"/>
                  </a:lnTo>
                  <a:lnTo>
                    <a:pt x="47" y="398"/>
                  </a:lnTo>
                  <a:lnTo>
                    <a:pt x="36" y="366"/>
                  </a:lnTo>
                  <a:lnTo>
                    <a:pt x="27" y="337"/>
                  </a:lnTo>
                  <a:lnTo>
                    <a:pt x="11" y="260"/>
                  </a:lnTo>
                  <a:lnTo>
                    <a:pt x="3" y="167"/>
                  </a:lnTo>
                  <a:lnTo>
                    <a:pt x="0" y="78"/>
                  </a:lnTo>
                  <a:lnTo>
                    <a:pt x="2" y="10"/>
                  </a:lnTo>
                  <a:lnTo>
                    <a:pt x="9" y="9"/>
                  </a:lnTo>
                  <a:lnTo>
                    <a:pt x="17" y="9"/>
                  </a:lnTo>
                  <a:lnTo>
                    <a:pt x="25" y="8"/>
                  </a:lnTo>
                  <a:lnTo>
                    <a:pt x="31" y="6"/>
                  </a:lnTo>
                  <a:lnTo>
                    <a:pt x="38" y="4"/>
                  </a:lnTo>
                  <a:lnTo>
                    <a:pt x="45" y="3"/>
                  </a:lnTo>
                  <a:lnTo>
                    <a:pt x="51" y="1"/>
                  </a:lnTo>
                  <a:lnTo>
                    <a:pt x="57" y="0"/>
                  </a:lnTo>
                  <a:lnTo>
                    <a:pt x="54" y="79"/>
                  </a:lnTo>
                  <a:lnTo>
                    <a:pt x="54" y="146"/>
                  </a:lnTo>
                  <a:lnTo>
                    <a:pt x="58" y="207"/>
                  </a:lnTo>
                  <a:lnTo>
                    <a:pt x="66" y="262"/>
                  </a:lnTo>
                  <a:lnTo>
                    <a:pt x="77" y="313"/>
                  </a:lnTo>
                  <a:lnTo>
                    <a:pt x="93" y="362"/>
                  </a:lnTo>
                  <a:lnTo>
                    <a:pt x="111" y="412"/>
                  </a:lnTo>
                  <a:lnTo>
                    <a:pt x="134" y="465"/>
                  </a:lnTo>
                  <a:lnTo>
                    <a:pt x="158" y="547"/>
                  </a:lnTo>
                  <a:lnTo>
                    <a:pt x="176" y="659"/>
                  </a:lnTo>
                  <a:lnTo>
                    <a:pt x="189" y="789"/>
                  </a:lnTo>
                  <a:lnTo>
                    <a:pt x="197" y="924"/>
                  </a:lnTo>
                  <a:lnTo>
                    <a:pt x="200" y="1050"/>
                  </a:lnTo>
                  <a:lnTo>
                    <a:pt x="203" y="1156"/>
                  </a:lnTo>
                  <a:lnTo>
                    <a:pt x="203" y="1229"/>
                  </a:lnTo>
                  <a:lnTo>
                    <a:pt x="203" y="1256"/>
                  </a:lnTo>
                  <a:lnTo>
                    <a:pt x="197" y="1266"/>
                  </a:lnTo>
                  <a:lnTo>
                    <a:pt x="189" y="1276"/>
                  </a:lnTo>
                  <a:lnTo>
                    <a:pt x="180" y="1286"/>
                  </a:lnTo>
                  <a:lnTo>
                    <a:pt x="171" y="1296"/>
                  </a:lnTo>
                  <a:lnTo>
                    <a:pt x="160" y="1305"/>
                  </a:lnTo>
                  <a:lnTo>
                    <a:pt x="149" y="1313"/>
                  </a:lnTo>
                  <a:lnTo>
                    <a:pt x="136" y="1322"/>
                  </a:lnTo>
                  <a:lnTo>
                    <a:pt x="123" y="1331"/>
                  </a:lnTo>
                  <a:close/>
                </a:path>
              </a:pathLst>
            </a:custGeom>
            <a:solidFill>
              <a:srgbClr val="CCECFF"/>
            </a:solidFill>
            <a:ln w="9525">
              <a:solidFill>
                <a:srgbClr val="CCECFF"/>
              </a:solidFill>
              <a:round/>
              <a:headEnd/>
              <a:tailEnd/>
            </a:ln>
          </p:spPr>
          <p:txBody>
            <a:bodyPr/>
            <a:lstStyle/>
            <a:p>
              <a:endParaRPr lang="sv-SE" sz="1350"/>
            </a:p>
          </p:txBody>
        </p:sp>
        <p:sp>
          <p:nvSpPr>
            <p:cNvPr id="95" name="Freeform 130"/>
            <p:cNvSpPr>
              <a:spLocks/>
            </p:cNvSpPr>
            <p:nvPr/>
          </p:nvSpPr>
          <p:spPr bwMode="auto">
            <a:xfrm>
              <a:off x="1211" y="3233"/>
              <a:ext cx="67" cy="11"/>
            </a:xfrm>
            <a:custGeom>
              <a:avLst/>
              <a:gdLst>
                <a:gd name="T0" fmla="*/ 0 w 136"/>
                <a:gd name="T1" fmla="*/ 0 h 25"/>
                <a:gd name="T2" fmla="*/ 0 w 136"/>
                <a:gd name="T3" fmla="*/ 0 h 25"/>
                <a:gd name="T4" fmla="*/ 0 w 136"/>
                <a:gd name="T5" fmla="*/ 0 h 25"/>
                <a:gd name="T6" fmla="*/ 0 w 136"/>
                <a:gd name="T7" fmla="*/ 0 h 25"/>
                <a:gd name="T8" fmla="*/ 0 w 136"/>
                <a:gd name="T9" fmla="*/ 0 h 25"/>
                <a:gd name="T10" fmla="*/ 0 w 136"/>
                <a:gd name="T11" fmla="*/ 0 h 25"/>
                <a:gd name="T12" fmla="*/ 0 w 136"/>
                <a:gd name="T13" fmla="*/ 0 h 25"/>
                <a:gd name="T14" fmla="*/ 0 w 136"/>
                <a:gd name="T15" fmla="*/ 0 h 25"/>
                <a:gd name="T16" fmla="*/ 0 w 136"/>
                <a:gd name="T17" fmla="*/ 0 h 25"/>
                <a:gd name="T18" fmla="*/ 0 w 136"/>
                <a:gd name="T19" fmla="*/ 0 h 25"/>
                <a:gd name="T20" fmla="*/ 0 w 136"/>
                <a:gd name="T21" fmla="*/ 0 h 25"/>
                <a:gd name="T22" fmla="*/ 0 w 136"/>
                <a:gd name="T23" fmla="*/ 0 h 25"/>
                <a:gd name="T24" fmla="*/ 0 w 136"/>
                <a:gd name="T25" fmla="*/ 0 h 25"/>
                <a:gd name="T26" fmla="*/ 0 w 136"/>
                <a:gd name="T27" fmla="*/ 0 h 25"/>
                <a:gd name="T28" fmla="*/ 0 w 136"/>
                <a:gd name="T29" fmla="*/ 0 h 25"/>
                <a:gd name="T30" fmla="*/ 0 w 136"/>
                <a:gd name="T31" fmla="*/ 0 h 25"/>
                <a:gd name="T32" fmla="*/ 0 w 136"/>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25"/>
                <a:gd name="T53" fmla="*/ 136 w 1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25">
                  <a:moveTo>
                    <a:pt x="136" y="14"/>
                  </a:moveTo>
                  <a:lnTo>
                    <a:pt x="123" y="19"/>
                  </a:lnTo>
                  <a:lnTo>
                    <a:pt x="106" y="23"/>
                  </a:lnTo>
                  <a:lnTo>
                    <a:pt x="89" y="24"/>
                  </a:lnTo>
                  <a:lnTo>
                    <a:pt x="69" y="25"/>
                  </a:lnTo>
                  <a:lnTo>
                    <a:pt x="50" y="24"/>
                  </a:lnTo>
                  <a:lnTo>
                    <a:pt x="31" y="21"/>
                  </a:lnTo>
                  <a:lnTo>
                    <a:pt x="14" y="17"/>
                  </a:lnTo>
                  <a:lnTo>
                    <a:pt x="0" y="10"/>
                  </a:lnTo>
                  <a:lnTo>
                    <a:pt x="11" y="6"/>
                  </a:lnTo>
                  <a:lnTo>
                    <a:pt x="27" y="2"/>
                  </a:lnTo>
                  <a:lnTo>
                    <a:pt x="43" y="1"/>
                  </a:lnTo>
                  <a:lnTo>
                    <a:pt x="63" y="0"/>
                  </a:lnTo>
                  <a:lnTo>
                    <a:pt x="83" y="1"/>
                  </a:lnTo>
                  <a:lnTo>
                    <a:pt x="102" y="3"/>
                  </a:lnTo>
                  <a:lnTo>
                    <a:pt x="121" y="8"/>
                  </a:lnTo>
                  <a:lnTo>
                    <a:pt x="136" y="14"/>
                  </a:lnTo>
                  <a:close/>
                </a:path>
              </a:pathLst>
            </a:custGeom>
            <a:solidFill>
              <a:srgbClr val="7F7F7F"/>
            </a:solidFill>
            <a:ln w="9525">
              <a:noFill/>
              <a:round/>
              <a:headEnd/>
              <a:tailEnd/>
            </a:ln>
          </p:spPr>
          <p:txBody>
            <a:bodyPr/>
            <a:lstStyle/>
            <a:p>
              <a:endParaRPr lang="sv-SE" sz="1350"/>
            </a:p>
          </p:txBody>
        </p:sp>
      </p:grpSp>
      <p:grpSp>
        <p:nvGrpSpPr>
          <p:cNvPr id="96" name="Group 172"/>
          <p:cNvGrpSpPr>
            <a:grpSpLocks/>
          </p:cNvGrpSpPr>
          <p:nvPr/>
        </p:nvGrpSpPr>
        <p:grpSpPr bwMode="auto">
          <a:xfrm>
            <a:off x="5143501" y="4743450"/>
            <a:ext cx="1207294" cy="914400"/>
            <a:chOff x="1584" y="1439"/>
            <a:chExt cx="2022" cy="1441"/>
          </a:xfrm>
        </p:grpSpPr>
        <p:sp>
          <p:nvSpPr>
            <p:cNvPr id="97" name="Rectangle 173"/>
            <p:cNvSpPr>
              <a:spLocks noChangeArrowheads="1"/>
            </p:cNvSpPr>
            <p:nvPr/>
          </p:nvSpPr>
          <p:spPr bwMode="auto">
            <a:xfrm>
              <a:off x="2304" y="1440"/>
              <a:ext cx="1056" cy="1104"/>
            </a:xfrm>
            <a:prstGeom prst="rect">
              <a:avLst/>
            </a:prstGeom>
            <a:solidFill>
              <a:srgbClr val="C6BA9C"/>
            </a:solidFill>
            <a:ln w="9525">
              <a:solidFill>
                <a:srgbClr val="996633"/>
              </a:solidFill>
              <a:miter lim="800000"/>
              <a:headEnd/>
              <a:tailEnd/>
            </a:ln>
          </p:spPr>
          <p:txBody>
            <a:bodyPr wrap="none" anchor="ctr"/>
            <a:lstStyle/>
            <a:p>
              <a:endParaRPr lang="sv-SE" sz="1350"/>
            </a:p>
          </p:txBody>
        </p:sp>
        <p:sp>
          <p:nvSpPr>
            <p:cNvPr id="98" name="AutoShape 174"/>
            <p:cNvSpPr>
              <a:spLocks noChangeArrowheads="1"/>
            </p:cNvSpPr>
            <p:nvPr/>
          </p:nvSpPr>
          <p:spPr bwMode="auto">
            <a:xfrm rot="5500767" flipH="1">
              <a:off x="1415" y="1943"/>
              <a:ext cx="1392" cy="384"/>
            </a:xfrm>
            <a:prstGeom prst="parallelogram">
              <a:avLst>
                <a:gd name="adj" fmla="val 90625"/>
              </a:avLst>
            </a:prstGeom>
            <a:solidFill>
              <a:srgbClr val="C6BA9C"/>
            </a:solidFill>
            <a:ln w="9525">
              <a:solidFill>
                <a:srgbClr val="996633"/>
              </a:solidFill>
              <a:miter lim="800000"/>
              <a:headEnd/>
              <a:tailEnd/>
            </a:ln>
          </p:spPr>
          <p:txBody>
            <a:bodyPr wrap="none" anchor="ctr"/>
            <a:lstStyle/>
            <a:p>
              <a:endParaRPr lang="sv-SE" sz="1350"/>
            </a:p>
          </p:txBody>
        </p:sp>
        <p:sp>
          <p:nvSpPr>
            <p:cNvPr id="99" name="Rectangle 175"/>
            <p:cNvSpPr>
              <a:spLocks noChangeArrowheads="1"/>
            </p:cNvSpPr>
            <p:nvPr/>
          </p:nvSpPr>
          <p:spPr bwMode="auto">
            <a:xfrm>
              <a:off x="1920" y="1776"/>
              <a:ext cx="1056" cy="1104"/>
            </a:xfrm>
            <a:prstGeom prst="rect">
              <a:avLst/>
            </a:prstGeom>
            <a:solidFill>
              <a:srgbClr val="C6BA9C"/>
            </a:solidFill>
            <a:ln w="9525">
              <a:solidFill>
                <a:srgbClr val="996633"/>
              </a:solidFill>
              <a:miter lim="800000"/>
              <a:headEnd/>
              <a:tailEnd/>
            </a:ln>
          </p:spPr>
          <p:txBody>
            <a:bodyPr wrap="none" anchor="ctr"/>
            <a:lstStyle/>
            <a:p>
              <a:endParaRPr lang="sv-SE" sz="1350"/>
            </a:p>
          </p:txBody>
        </p:sp>
        <p:sp>
          <p:nvSpPr>
            <p:cNvPr id="100" name="AutoShape 176"/>
            <p:cNvSpPr>
              <a:spLocks noChangeArrowheads="1"/>
            </p:cNvSpPr>
            <p:nvPr/>
          </p:nvSpPr>
          <p:spPr bwMode="auto">
            <a:xfrm rot="5500767" flipH="1">
              <a:off x="2448" y="1968"/>
              <a:ext cx="1440" cy="384"/>
            </a:xfrm>
            <a:prstGeom prst="parallelogram">
              <a:avLst>
                <a:gd name="adj" fmla="val 93750"/>
              </a:avLst>
            </a:prstGeom>
            <a:solidFill>
              <a:srgbClr val="C6BA9C"/>
            </a:solidFill>
            <a:ln w="9525">
              <a:solidFill>
                <a:srgbClr val="996633"/>
              </a:solidFill>
              <a:miter lim="800000"/>
              <a:headEnd/>
              <a:tailEnd/>
            </a:ln>
          </p:spPr>
          <p:txBody>
            <a:bodyPr wrap="none" anchor="ctr"/>
            <a:lstStyle/>
            <a:p>
              <a:endParaRPr lang="sv-SE" sz="1350"/>
            </a:p>
          </p:txBody>
        </p:sp>
        <p:sp>
          <p:nvSpPr>
            <p:cNvPr id="101" name="AutoShape 177"/>
            <p:cNvSpPr>
              <a:spLocks noChangeArrowheads="1"/>
            </p:cNvSpPr>
            <p:nvPr/>
          </p:nvSpPr>
          <p:spPr bwMode="auto">
            <a:xfrm rot="-2631519">
              <a:off x="2923" y="1603"/>
              <a:ext cx="683" cy="432"/>
            </a:xfrm>
            <a:prstGeom prst="parallelogram">
              <a:avLst>
                <a:gd name="adj" fmla="val 39525"/>
              </a:avLst>
            </a:prstGeom>
            <a:solidFill>
              <a:srgbClr val="C6BA9C"/>
            </a:solidFill>
            <a:ln w="9525">
              <a:solidFill>
                <a:srgbClr val="996633"/>
              </a:solidFill>
              <a:miter lim="800000"/>
              <a:headEnd/>
              <a:tailEnd/>
            </a:ln>
          </p:spPr>
          <p:txBody>
            <a:bodyPr wrap="none" anchor="ctr"/>
            <a:lstStyle/>
            <a:p>
              <a:endParaRPr lang="sv-SE" sz="1350"/>
            </a:p>
          </p:txBody>
        </p:sp>
        <p:sp>
          <p:nvSpPr>
            <p:cNvPr id="102" name="AutoShape 178"/>
            <p:cNvSpPr>
              <a:spLocks noChangeArrowheads="1"/>
            </p:cNvSpPr>
            <p:nvPr/>
          </p:nvSpPr>
          <p:spPr bwMode="auto">
            <a:xfrm>
              <a:off x="1584" y="1776"/>
              <a:ext cx="1392" cy="384"/>
            </a:xfrm>
            <a:prstGeom prst="parallelogram">
              <a:avLst>
                <a:gd name="adj" fmla="val 90625"/>
              </a:avLst>
            </a:prstGeom>
            <a:solidFill>
              <a:srgbClr val="C6BA9C"/>
            </a:solidFill>
            <a:ln w="9525">
              <a:solidFill>
                <a:srgbClr val="996633"/>
              </a:solidFill>
              <a:miter lim="800000"/>
              <a:headEnd/>
              <a:tailEnd/>
            </a:ln>
          </p:spPr>
          <p:txBody>
            <a:bodyPr wrap="none" anchor="ctr"/>
            <a:lstStyle/>
            <a:p>
              <a:endParaRPr lang="sv-SE" sz="1350"/>
            </a:p>
          </p:txBody>
        </p:sp>
      </p:grpSp>
      <p:sp>
        <p:nvSpPr>
          <p:cNvPr id="103" name="AutoShape 181"/>
          <p:cNvSpPr>
            <a:spLocks noChangeArrowheads="1"/>
          </p:cNvSpPr>
          <p:nvPr/>
        </p:nvSpPr>
        <p:spPr bwMode="auto">
          <a:xfrm>
            <a:off x="4965115" y="2074713"/>
            <a:ext cx="2502277" cy="571500"/>
          </a:xfrm>
          <a:prstGeom prst="leftArrowCallout">
            <a:avLst>
              <a:gd name="adj1" fmla="val 25000"/>
              <a:gd name="adj2" fmla="val 25000"/>
              <a:gd name="adj3" fmla="val 62743"/>
              <a:gd name="adj4" fmla="val 66667"/>
            </a:avLst>
          </a:prstGeom>
          <a:solidFill>
            <a:srgbClr val="93FDFD"/>
          </a:solidFill>
          <a:ln w="9525">
            <a:solidFill>
              <a:srgbClr val="93FDFD"/>
            </a:solidFill>
            <a:miter lim="800000"/>
            <a:headEnd/>
            <a:tailEnd/>
          </a:ln>
        </p:spPr>
        <p:txBody>
          <a:bodyPr wrap="none" anchor="ctr"/>
          <a:lstStyle/>
          <a:p>
            <a:r>
              <a:rPr lang="sv-SE" sz="1200" b="1" dirty="0">
                <a:latin typeface="Futura"/>
              </a:rPr>
              <a:t>Most </a:t>
            </a:r>
            <a:r>
              <a:rPr lang="sv-SE" sz="1200" b="1" dirty="0" err="1">
                <a:latin typeface="Futura"/>
              </a:rPr>
              <a:t>thermosets</a:t>
            </a:r>
            <a:r>
              <a:rPr lang="sv-SE" sz="1200" b="1" dirty="0">
                <a:latin typeface="Futura"/>
              </a:rPr>
              <a:t> </a:t>
            </a:r>
            <a:br>
              <a:rPr lang="sv-SE" sz="1200" b="1" dirty="0">
                <a:latin typeface="Futura"/>
              </a:rPr>
            </a:br>
            <a:r>
              <a:rPr lang="sv-SE" sz="1200" b="1" dirty="0" err="1">
                <a:latin typeface="Futura"/>
              </a:rPr>
              <a:t>products</a:t>
            </a:r>
            <a:endParaRPr lang="sv-SE" sz="1200" b="1" dirty="0">
              <a:latin typeface="Futura"/>
            </a:endParaRPr>
          </a:p>
        </p:txBody>
      </p:sp>
      <p:sp>
        <p:nvSpPr>
          <p:cNvPr id="104" name="AutoShape 182"/>
          <p:cNvSpPr>
            <a:spLocks noChangeArrowheads="1"/>
          </p:cNvSpPr>
          <p:nvPr/>
        </p:nvSpPr>
        <p:spPr bwMode="auto">
          <a:xfrm>
            <a:off x="3597139" y="2514600"/>
            <a:ext cx="1086323" cy="914400"/>
          </a:xfrm>
          <a:prstGeom prst="upArrowCallout">
            <a:avLst>
              <a:gd name="adj1" fmla="val 35938"/>
              <a:gd name="adj2" fmla="val 35938"/>
              <a:gd name="adj3" fmla="val 16667"/>
              <a:gd name="adj4" fmla="val 66667"/>
            </a:avLst>
          </a:prstGeom>
          <a:solidFill>
            <a:srgbClr val="93FDFD"/>
          </a:solidFill>
          <a:ln w="9525">
            <a:solidFill>
              <a:srgbClr val="93FDFD"/>
            </a:solidFill>
            <a:miter lim="800000"/>
            <a:headEnd/>
            <a:tailEnd/>
          </a:ln>
        </p:spPr>
        <p:txBody>
          <a:bodyPr wrap="none" anchor="ctr"/>
          <a:lstStyle/>
          <a:p>
            <a:r>
              <a:rPr lang="sv-SE" sz="1200" b="1" dirty="0">
                <a:latin typeface="Futura"/>
              </a:rPr>
              <a:t>Eg.</a:t>
            </a:r>
          </a:p>
          <a:p>
            <a:r>
              <a:rPr lang="sv-SE" sz="1200" b="1" dirty="0" err="1">
                <a:latin typeface="Futura"/>
              </a:rPr>
              <a:t>acetone</a:t>
            </a:r>
            <a:r>
              <a:rPr lang="sv-SE" sz="1200" b="1" dirty="0">
                <a:latin typeface="Futura"/>
              </a:rPr>
              <a:t>, IPA</a:t>
            </a:r>
          </a:p>
        </p:txBody>
      </p:sp>
      <p:sp>
        <p:nvSpPr>
          <p:cNvPr id="3" name="Platshållare för datum 2">
            <a:extLst>
              <a:ext uri="{FF2B5EF4-FFF2-40B4-BE49-F238E27FC236}">
                <a16:creationId xmlns:a16="http://schemas.microsoft.com/office/drawing/2014/main" id="{A1847783-2379-40DF-8097-29DF50B93A75}"/>
              </a:ext>
            </a:extLst>
          </p:cNvPr>
          <p:cNvSpPr>
            <a:spLocks noGrp="1"/>
          </p:cNvSpPr>
          <p:nvPr>
            <p:ph type="dt" sz="half" idx="10"/>
          </p:nvPr>
        </p:nvSpPr>
        <p:spPr/>
        <p:txBody>
          <a:bodyPr/>
          <a:lstStyle/>
          <a:p>
            <a:r>
              <a:rPr lang="sv-SE"/>
              <a:t>June 2018</a:t>
            </a:r>
          </a:p>
        </p:txBody>
      </p:sp>
      <p:sp>
        <p:nvSpPr>
          <p:cNvPr id="105" name="Platshållare för sidfot 104">
            <a:extLst>
              <a:ext uri="{FF2B5EF4-FFF2-40B4-BE49-F238E27FC236}">
                <a16:creationId xmlns:a16="http://schemas.microsoft.com/office/drawing/2014/main" id="{0F6F0404-0125-4A61-97A5-EFD42B5938F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106" name="Platshållare för bildnummer 105">
            <a:extLst>
              <a:ext uri="{FF2B5EF4-FFF2-40B4-BE49-F238E27FC236}">
                <a16:creationId xmlns:a16="http://schemas.microsoft.com/office/drawing/2014/main" id="{DE41D0F9-FBCE-4E60-AE18-5F2B235956F9}"/>
              </a:ext>
            </a:extLst>
          </p:cNvPr>
          <p:cNvSpPr>
            <a:spLocks noGrp="1"/>
          </p:cNvSpPr>
          <p:nvPr>
            <p:ph type="sldNum" sz="quarter" idx="12"/>
          </p:nvPr>
        </p:nvSpPr>
        <p:spPr/>
        <p:txBody>
          <a:bodyPr/>
          <a:lstStyle/>
          <a:p>
            <a:fld id="{24B771AD-66DB-4BE0-9BC9-42B41F4325E8}" type="slidenum">
              <a:rPr lang="sv-SE" smtClean="0"/>
              <a:pPr/>
              <a:t>81</a:t>
            </a:fld>
            <a:endParaRPr lang="sv-SE"/>
          </a:p>
        </p:txBody>
      </p:sp>
    </p:spTree>
    <p:extLst>
      <p:ext uri="{BB962C8B-B14F-4D97-AF65-F5344CB8AC3E}">
        <p14:creationId xmlns:p14="http://schemas.microsoft.com/office/powerpoint/2010/main" val="2616878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noProof="0" dirty="0">
                <a:latin typeface="+mn-lt"/>
              </a:rPr>
              <a:t>What needs to be in place during transport?</a:t>
            </a:r>
          </a:p>
        </p:txBody>
      </p:sp>
      <p:sp>
        <p:nvSpPr>
          <p:cNvPr id="3" name="Platshållare för innehåll 2"/>
          <p:cNvSpPr>
            <a:spLocks noGrp="1"/>
          </p:cNvSpPr>
          <p:nvPr>
            <p:ph idx="1"/>
          </p:nvPr>
        </p:nvSpPr>
        <p:spPr>
          <a:xfrm>
            <a:off x="989925" y="2083332"/>
            <a:ext cx="4864716" cy="3068525"/>
          </a:xfrm>
        </p:spPr>
        <p:txBody>
          <a:bodyPr>
            <a:noAutofit/>
          </a:bodyPr>
          <a:lstStyle/>
          <a:p>
            <a:pPr>
              <a:spcBef>
                <a:spcPct val="30000"/>
              </a:spcBef>
              <a:buFontTx/>
              <a:buChar char="•"/>
            </a:pPr>
            <a:r>
              <a:rPr lang="en-GB" sz="2400" dirty="0"/>
              <a:t>Shipping note</a:t>
            </a:r>
            <a:br>
              <a:rPr lang="en-GB" sz="1400" b="1" dirty="0"/>
            </a:br>
            <a:endParaRPr lang="en-GB" sz="1400" dirty="0"/>
          </a:p>
          <a:p>
            <a:pPr>
              <a:spcBef>
                <a:spcPct val="30000"/>
              </a:spcBef>
              <a:buFontTx/>
              <a:buChar char="•"/>
            </a:pPr>
            <a:r>
              <a:rPr lang="en-GB" sz="1400" dirty="0">
                <a:solidFill>
                  <a:schemeClr val="folHlink"/>
                </a:solidFill>
              </a:rPr>
              <a:t>Container packing certificate (if subsequent sea transport)</a:t>
            </a:r>
          </a:p>
          <a:p>
            <a:pPr>
              <a:spcBef>
                <a:spcPct val="30000"/>
              </a:spcBef>
              <a:buFontTx/>
              <a:buChar char="•"/>
            </a:pPr>
            <a:r>
              <a:rPr lang="en-GB" sz="1400" dirty="0">
                <a:solidFill>
                  <a:schemeClr val="folHlink"/>
                </a:solidFill>
              </a:rPr>
              <a:t>Instructions in writing according to ADR</a:t>
            </a:r>
          </a:p>
          <a:p>
            <a:pPr>
              <a:spcBef>
                <a:spcPct val="30000"/>
              </a:spcBef>
              <a:buFontTx/>
              <a:buChar char="•"/>
            </a:pPr>
            <a:r>
              <a:rPr lang="en-GB" sz="1400" dirty="0">
                <a:solidFill>
                  <a:schemeClr val="folHlink"/>
                </a:solidFill>
              </a:rPr>
              <a:t>Copy on the text to any special agreement on temporary deviations to ADR</a:t>
            </a:r>
          </a:p>
          <a:p>
            <a:pPr>
              <a:spcBef>
                <a:spcPct val="30000"/>
              </a:spcBef>
              <a:buFontTx/>
              <a:buChar char="•"/>
            </a:pPr>
            <a:r>
              <a:rPr lang="en-GB" sz="1400" dirty="0">
                <a:solidFill>
                  <a:schemeClr val="folHlink"/>
                </a:solidFill>
              </a:rPr>
              <a:t>Vehicle approval certificate </a:t>
            </a:r>
            <a:br>
              <a:rPr lang="en-GB" sz="1400" dirty="0">
                <a:solidFill>
                  <a:schemeClr val="folHlink"/>
                </a:solidFill>
              </a:rPr>
            </a:br>
            <a:r>
              <a:rPr lang="en-GB" sz="1400" dirty="0">
                <a:solidFill>
                  <a:schemeClr val="folHlink"/>
                </a:solidFill>
              </a:rPr>
              <a:t>(applies to ”EX/II, EX/III, FL, OX and AT)</a:t>
            </a:r>
          </a:p>
          <a:p>
            <a:pPr>
              <a:spcBef>
                <a:spcPct val="30000"/>
              </a:spcBef>
              <a:buFontTx/>
              <a:buChar char="•"/>
            </a:pPr>
            <a:r>
              <a:rPr lang="en-GB" sz="1400" dirty="0">
                <a:solidFill>
                  <a:schemeClr val="folHlink"/>
                </a:solidFill>
              </a:rPr>
              <a:t>The driver´s training certificate</a:t>
            </a:r>
          </a:p>
          <a:p>
            <a:pPr>
              <a:spcBef>
                <a:spcPct val="30000"/>
              </a:spcBef>
              <a:buFontTx/>
              <a:buChar char="•"/>
            </a:pPr>
            <a:r>
              <a:rPr lang="en-GB" sz="1400" dirty="0">
                <a:solidFill>
                  <a:schemeClr val="folHlink"/>
                </a:solidFill>
              </a:rPr>
              <a:t>Permission for transportation (applies for certain explosive and self reactive substances and certain organic peroxides)</a:t>
            </a:r>
          </a:p>
          <a:p>
            <a:endParaRPr lang="en-GB" sz="1400" dirty="0"/>
          </a:p>
        </p:txBody>
      </p:sp>
      <p:sp>
        <p:nvSpPr>
          <p:cNvPr id="4" name="AutoShape 9"/>
          <p:cNvSpPr>
            <a:spLocks noChangeArrowheads="1"/>
          </p:cNvSpPr>
          <p:nvPr/>
        </p:nvSpPr>
        <p:spPr bwMode="auto">
          <a:xfrm>
            <a:off x="4585500" y="1893467"/>
            <a:ext cx="2794812" cy="728663"/>
          </a:xfrm>
          <a:prstGeom prst="leftArrowCallout">
            <a:avLst>
              <a:gd name="adj1" fmla="val 25000"/>
              <a:gd name="adj2" fmla="val 25000"/>
              <a:gd name="adj3" fmla="val 46078"/>
              <a:gd name="adj4" fmla="val 66667"/>
            </a:avLst>
          </a:prstGeom>
          <a:solidFill>
            <a:srgbClr val="93FDFD"/>
          </a:solidFill>
          <a:ln w="9525">
            <a:solidFill>
              <a:srgbClr val="93FDFD"/>
            </a:solidFill>
            <a:miter lim="800000"/>
            <a:headEnd/>
            <a:tailEnd/>
          </a:ln>
        </p:spPr>
        <p:txBody>
          <a:bodyPr wrap="none" anchor="ctr"/>
          <a:lstStyle/>
          <a:p>
            <a:r>
              <a:rPr lang="sv-SE" sz="1000" b="1" dirty="0" err="1">
                <a:latin typeface="Futura"/>
              </a:rPr>
              <a:t>Mandatory</a:t>
            </a:r>
            <a:r>
              <a:rPr lang="sv-SE" sz="1000" b="1" dirty="0">
                <a:latin typeface="Futura"/>
              </a:rPr>
              <a:t> </a:t>
            </a:r>
            <a:r>
              <a:rPr lang="sv-SE" sz="1000" b="1" dirty="0" err="1">
                <a:latin typeface="Futura"/>
              </a:rPr>
              <a:t>documentation</a:t>
            </a:r>
            <a:r>
              <a:rPr lang="sv-SE" sz="1000" b="1" dirty="0">
                <a:latin typeface="Futura"/>
              </a:rPr>
              <a:t> </a:t>
            </a:r>
            <a:br>
              <a:rPr lang="sv-SE" sz="1000" b="1" dirty="0">
                <a:latin typeface="Futura"/>
              </a:rPr>
            </a:br>
            <a:r>
              <a:rPr lang="sv-SE" sz="1000" b="1" dirty="0">
                <a:latin typeface="Futura"/>
              </a:rPr>
              <a:t>for road transport </a:t>
            </a:r>
            <a:br>
              <a:rPr lang="sv-SE" sz="1000" b="1" dirty="0">
                <a:latin typeface="Futura"/>
              </a:rPr>
            </a:br>
            <a:r>
              <a:rPr lang="sv-SE" sz="1000" b="1" dirty="0" err="1">
                <a:latin typeface="Futura"/>
              </a:rPr>
              <a:t>of</a:t>
            </a:r>
            <a:r>
              <a:rPr lang="sv-SE" sz="1000" b="1" dirty="0">
                <a:latin typeface="Futura"/>
              </a:rPr>
              <a:t> </a:t>
            </a:r>
            <a:r>
              <a:rPr lang="sv-SE" sz="1000" b="1" dirty="0" err="1">
                <a:latin typeface="Futura"/>
              </a:rPr>
              <a:t>value</a:t>
            </a:r>
            <a:r>
              <a:rPr lang="sv-SE" sz="1000" b="1" dirty="0">
                <a:latin typeface="Futura"/>
              </a:rPr>
              <a:t> </a:t>
            </a:r>
            <a:r>
              <a:rPr lang="sv-SE" sz="1000" b="1" dirty="0" err="1">
                <a:latin typeface="Futura"/>
              </a:rPr>
              <a:t>calculated</a:t>
            </a:r>
            <a:r>
              <a:rPr lang="sv-SE" sz="1000" b="1" dirty="0">
                <a:latin typeface="Futura"/>
              </a:rPr>
              <a:t> </a:t>
            </a:r>
            <a:r>
              <a:rPr lang="sv-SE" sz="1000" b="1" dirty="0" err="1">
                <a:latin typeface="Futura"/>
              </a:rPr>
              <a:t>amount</a:t>
            </a:r>
            <a:endParaRPr lang="sv-SE" sz="1000" b="1" dirty="0">
              <a:latin typeface="Futura"/>
            </a:endParaRPr>
          </a:p>
        </p:txBody>
      </p:sp>
      <p:sp>
        <p:nvSpPr>
          <p:cNvPr id="5" name="Rectangle 10"/>
          <p:cNvSpPr>
            <a:spLocks noChangeArrowheads="1"/>
          </p:cNvSpPr>
          <p:nvPr/>
        </p:nvSpPr>
        <p:spPr bwMode="auto">
          <a:xfrm>
            <a:off x="6833501" y="3086100"/>
            <a:ext cx="1093622" cy="342900"/>
          </a:xfrm>
          <a:prstGeom prst="rect">
            <a:avLst/>
          </a:prstGeom>
          <a:solidFill>
            <a:srgbClr val="93FDFD"/>
          </a:solidFill>
          <a:ln w="9525">
            <a:solidFill>
              <a:srgbClr val="93FDFD"/>
            </a:solidFill>
            <a:miter lim="800000"/>
            <a:headEnd/>
            <a:tailEnd/>
          </a:ln>
        </p:spPr>
        <p:txBody>
          <a:bodyPr wrap="none" anchor="ctr"/>
          <a:lstStyle/>
          <a:p>
            <a:r>
              <a:rPr lang="sv-SE" sz="1125" b="1" dirty="0" err="1">
                <a:latin typeface="Futura"/>
              </a:rPr>
              <a:t>Don´t</a:t>
            </a:r>
            <a:r>
              <a:rPr lang="sv-SE" sz="1125" b="1" dirty="0">
                <a:latin typeface="Futura"/>
              </a:rPr>
              <a:t> </a:t>
            </a:r>
            <a:r>
              <a:rPr lang="sv-SE" sz="1125" b="1" dirty="0" err="1">
                <a:latin typeface="Futura"/>
              </a:rPr>
              <a:t>forget</a:t>
            </a:r>
            <a:r>
              <a:rPr lang="sv-SE" sz="1125" b="1" dirty="0">
                <a:latin typeface="Futura"/>
              </a:rPr>
              <a:t>! </a:t>
            </a:r>
            <a:endParaRPr lang="sv-SE" sz="1013" dirty="0">
              <a:latin typeface="Futura"/>
            </a:endParaRPr>
          </a:p>
        </p:txBody>
      </p:sp>
      <p:pic>
        <p:nvPicPr>
          <p:cNvPr id="6" name="Picture 15" descr="kolsyresläckare"/>
          <p:cNvPicPr>
            <a:picLocks noChangeAspect="1" noChangeArrowheads="1"/>
          </p:cNvPicPr>
          <p:nvPr/>
        </p:nvPicPr>
        <p:blipFill>
          <a:blip r:embed="rId3"/>
          <a:srcRect/>
          <a:stretch>
            <a:fillRect/>
          </a:stretch>
        </p:blipFill>
        <p:spPr bwMode="auto">
          <a:xfrm>
            <a:off x="6019800" y="3226479"/>
            <a:ext cx="740309" cy="1569080"/>
          </a:xfrm>
          <a:prstGeom prst="rect">
            <a:avLst/>
          </a:prstGeom>
          <a:noFill/>
          <a:ln w="9525">
            <a:noFill/>
            <a:miter lim="800000"/>
            <a:headEnd/>
            <a:tailEnd/>
          </a:ln>
        </p:spPr>
      </p:pic>
      <p:sp>
        <p:nvSpPr>
          <p:cNvPr id="7" name="Platshållare för datum 6">
            <a:extLst>
              <a:ext uri="{FF2B5EF4-FFF2-40B4-BE49-F238E27FC236}">
                <a16:creationId xmlns:a16="http://schemas.microsoft.com/office/drawing/2014/main" id="{C782E270-8DC9-4FD6-AFEB-8F7B552DEE9D}"/>
              </a:ext>
            </a:extLst>
          </p:cNvPr>
          <p:cNvSpPr>
            <a:spLocks noGrp="1"/>
          </p:cNvSpPr>
          <p:nvPr>
            <p:ph type="dt" sz="half" idx="10"/>
          </p:nvPr>
        </p:nvSpPr>
        <p:spPr/>
        <p:txBody>
          <a:bodyPr/>
          <a:lstStyle/>
          <a:p>
            <a:r>
              <a:rPr lang="sv-SE"/>
              <a:t>June 2018</a:t>
            </a:r>
          </a:p>
        </p:txBody>
      </p:sp>
      <p:sp>
        <p:nvSpPr>
          <p:cNvPr id="8" name="Platshållare för sidfot 7">
            <a:extLst>
              <a:ext uri="{FF2B5EF4-FFF2-40B4-BE49-F238E27FC236}">
                <a16:creationId xmlns:a16="http://schemas.microsoft.com/office/drawing/2014/main" id="{FAC6B1FF-81B2-4391-9B9E-D1AC6EE6F557}"/>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9" name="Platshållare för bildnummer 8">
            <a:extLst>
              <a:ext uri="{FF2B5EF4-FFF2-40B4-BE49-F238E27FC236}">
                <a16:creationId xmlns:a16="http://schemas.microsoft.com/office/drawing/2014/main" id="{6DB67A00-DE96-4A13-8115-2CBD8F583BF0}"/>
              </a:ext>
            </a:extLst>
          </p:cNvPr>
          <p:cNvSpPr>
            <a:spLocks noGrp="1"/>
          </p:cNvSpPr>
          <p:nvPr>
            <p:ph type="sldNum" sz="quarter" idx="12"/>
          </p:nvPr>
        </p:nvSpPr>
        <p:spPr/>
        <p:txBody>
          <a:bodyPr/>
          <a:lstStyle/>
          <a:p>
            <a:fld id="{24B771AD-66DB-4BE0-9BC9-42B41F4325E8}" type="slidenum">
              <a:rPr lang="sv-SE" smtClean="0"/>
              <a:pPr/>
              <a:t>82</a:t>
            </a:fld>
            <a:endParaRPr lang="sv-SE"/>
          </a:p>
        </p:txBody>
      </p:sp>
    </p:spTree>
    <p:extLst>
      <p:ext uri="{BB962C8B-B14F-4D97-AF65-F5344CB8AC3E}">
        <p14:creationId xmlns:p14="http://schemas.microsoft.com/office/powerpoint/2010/main" val="5555722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dirty="0">
                <a:latin typeface="+mn-lt"/>
              </a:rPr>
              <a:t>Permission for transportation of Dangerous Goods</a:t>
            </a:r>
            <a:endParaRPr lang="en-GB" noProof="0" dirty="0">
              <a:latin typeface="+mn-lt"/>
            </a:endParaRPr>
          </a:p>
        </p:txBody>
      </p:sp>
      <p:sp>
        <p:nvSpPr>
          <p:cNvPr id="3" name="Platshållare för innehåll 2"/>
          <p:cNvSpPr>
            <a:spLocks noGrp="1"/>
          </p:cNvSpPr>
          <p:nvPr>
            <p:ph idx="1"/>
          </p:nvPr>
        </p:nvSpPr>
        <p:spPr/>
        <p:txBody>
          <a:bodyPr>
            <a:normAutofit/>
          </a:bodyPr>
          <a:lstStyle/>
          <a:p>
            <a:pPr marL="0" indent="0">
              <a:buNone/>
            </a:pPr>
            <a:r>
              <a:rPr lang="en-GB" sz="2400" dirty="0"/>
              <a:t>When is a permit for transportation of dangerous goods generally required?</a:t>
            </a:r>
          </a:p>
          <a:p>
            <a:r>
              <a:rPr lang="en-GB" sz="1400" dirty="0"/>
              <a:t> When the product is transported from stock to stock, or </a:t>
            </a:r>
          </a:p>
          <a:p>
            <a:r>
              <a:rPr lang="en-GB" sz="1400" dirty="0"/>
              <a:t> When the package exceeds 450 </a:t>
            </a:r>
            <a:r>
              <a:rPr lang="en-GB" sz="1400" dirty="0" err="1"/>
              <a:t>liters</a:t>
            </a:r>
            <a:r>
              <a:rPr lang="en-GB" sz="1400" dirty="0"/>
              <a:t>, or </a:t>
            </a:r>
          </a:p>
          <a:p>
            <a:r>
              <a:rPr lang="en-GB" sz="1400" dirty="0"/>
              <a:t> When the total amount exceeds</a:t>
            </a:r>
          </a:p>
          <a:p>
            <a:pPr lvl="1"/>
            <a:r>
              <a:rPr lang="en-GB" sz="1400" dirty="0"/>
              <a:t>o 20 </a:t>
            </a:r>
            <a:r>
              <a:rPr lang="en-GB" sz="1400" dirty="0" err="1"/>
              <a:t>liter</a:t>
            </a:r>
            <a:r>
              <a:rPr lang="en-GB" sz="1400" dirty="0"/>
              <a:t> for certain peroxides, or</a:t>
            </a:r>
          </a:p>
          <a:p>
            <a:pPr lvl="1"/>
            <a:r>
              <a:rPr lang="en-GB" sz="1400" dirty="0"/>
              <a:t>o 333 </a:t>
            </a:r>
            <a:r>
              <a:rPr lang="en-GB" sz="1400" dirty="0" err="1"/>
              <a:t>liter</a:t>
            </a:r>
            <a:r>
              <a:rPr lang="en-GB" sz="1400" dirty="0"/>
              <a:t> whether it is packaging group II (acrylics), or</a:t>
            </a:r>
          </a:p>
          <a:p>
            <a:pPr lvl="1"/>
            <a:r>
              <a:rPr lang="en-GB" sz="1400" dirty="0"/>
              <a:t>o 1000 </a:t>
            </a:r>
            <a:r>
              <a:rPr lang="en-GB" sz="1400" dirty="0" err="1"/>
              <a:t>liter</a:t>
            </a:r>
            <a:r>
              <a:rPr lang="en-GB" sz="1400" dirty="0"/>
              <a:t> if it is packaging group III (epoxy, PUR)</a:t>
            </a:r>
          </a:p>
          <a:p>
            <a:r>
              <a:rPr lang="en-GB" sz="1400" i="1" dirty="0"/>
              <a:t>Information on the packaging group is given in section 14 in the SDS. </a:t>
            </a:r>
          </a:p>
          <a:p>
            <a:endParaRPr lang="en-GB" sz="1013" dirty="0"/>
          </a:p>
          <a:p>
            <a:pPr marL="0" indent="0">
              <a:buNone/>
            </a:pPr>
            <a:r>
              <a:rPr lang="en-GB" sz="2400" dirty="0"/>
              <a:t>When is not a permit required for the transportation of dangerous goods?</a:t>
            </a:r>
          </a:p>
          <a:p>
            <a:r>
              <a:rPr lang="en-GB" sz="1400" dirty="0"/>
              <a:t> When the product is transported to or from the site, and</a:t>
            </a:r>
          </a:p>
          <a:p>
            <a:r>
              <a:rPr lang="en-GB" sz="1400" dirty="0"/>
              <a:t> The package is less than 450 </a:t>
            </a:r>
            <a:r>
              <a:rPr lang="en-GB" sz="1400" dirty="0" err="1"/>
              <a:t>liters</a:t>
            </a:r>
            <a:r>
              <a:rPr lang="en-GB" sz="1400" dirty="0"/>
              <a:t>, and</a:t>
            </a:r>
          </a:p>
          <a:p>
            <a:r>
              <a:rPr lang="en-GB" sz="1400" dirty="0"/>
              <a:t> The total amount is below 20 </a:t>
            </a:r>
            <a:r>
              <a:rPr lang="en-GB" sz="1400" dirty="0" err="1"/>
              <a:t>liters</a:t>
            </a:r>
            <a:r>
              <a:rPr lang="en-GB" sz="1400" dirty="0"/>
              <a:t>, 333 </a:t>
            </a:r>
            <a:r>
              <a:rPr lang="en-GB" sz="1400" dirty="0" err="1"/>
              <a:t>liters</a:t>
            </a:r>
            <a:r>
              <a:rPr lang="en-GB" sz="1400" dirty="0"/>
              <a:t> or 1000 </a:t>
            </a:r>
            <a:r>
              <a:rPr lang="en-GB" sz="1400" dirty="0" err="1"/>
              <a:t>liters</a:t>
            </a:r>
            <a:r>
              <a:rPr lang="en-GB" sz="1400" dirty="0"/>
              <a:t> (depending on packaging group)</a:t>
            </a:r>
            <a:endParaRPr lang="en-GB" sz="1400" u="sng" dirty="0"/>
          </a:p>
          <a:p>
            <a:endParaRPr lang="en-GB" noProof="0" dirty="0">
              <a:latin typeface="+mn-lt"/>
            </a:endParaRPr>
          </a:p>
        </p:txBody>
      </p:sp>
      <p:sp>
        <p:nvSpPr>
          <p:cNvPr id="4" name="Platshållare för datum 3">
            <a:extLst>
              <a:ext uri="{FF2B5EF4-FFF2-40B4-BE49-F238E27FC236}">
                <a16:creationId xmlns:a16="http://schemas.microsoft.com/office/drawing/2014/main" id="{BC931139-FFAA-4361-A9E5-22F2C66C64F9}"/>
              </a:ext>
            </a:extLst>
          </p:cNvPr>
          <p:cNvSpPr>
            <a:spLocks noGrp="1"/>
          </p:cNvSpPr>
          <p:nvPr>
            <p:ph type="dt" sz="half" idx="10"/>
          </p:nvPr>
        </p:nvSpPr>
        <p:spPr/>
        <p:txBody>
          <a:bodyPr/>
          <a:lstStyle/>
          <a:p>
            <a:r>
              <a:rPr lang="sv-SE"/>
              <a:t>June 2018</a:t>
            </a:r>
          </a:p>
        </p:txBody>
      </p:sp>
      <p:sp>
        <p:nvSpPr>
          <p:cNvPr id="5" name="Platshållare för sidfot 4">
            <a:extLst>
              <a:ext uri="{FF2B5EF4-FFF2-40B4-BE49-F238E27FC236}">
                <a16:creationId xmlns:a16="http://schemas.microsoft.com/office/drawing/2014/main" id="{CFA9EB11-8929-48FE-B0B4-86102ABE3377}"/>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6" name="Platshållare för bildnummer 5">
            <a:extLst>
              <a:ext uri="{FF2B5EF4-FFF2-40B4-BE49-F238E27FC236}">
                <a16:creationId xmlns:a16="http://schemas.microsoft.com/office/drawing/2014/main" id="{96995A2B-5807-45C0-9070-21A587689448}"/>
              </a:ext>
            </a:extLst>
          </p:cNvPr>
          <p:cNvSpPr>
            <a:spLocks noGrp="1"/>
          </p:cNvSpPr>
          <p:nvPr>
            <p:ph type="sldNum" sz="quarter" idx="12"/>
          </p:nvPr>
        </p:nvSpPr>
        <p:spPr/>
        <p:txBody>
          <a:bodyPr/>
          <a:lstStyle/>
          <a:p>
            <a:fld id="{24B771AD-66DB-4BE0-9BC9-42B41F4325E8}" type="slidenum">
              <a:rPr lang="sv-SE" smtClean="0"/>
              <a:pPr/>
              <a:t>83</a:t>
            </a:fld>
            <a:endParaRPr lang="sv-SE"/>
          </a:p>
        </p:txBody>
      </p:sp>
    </p:spTree>
    <p:extLst>
      <p:ext uri="{BB962C8B-B14F-4D97-AF65-F5344CB8AC3E}">
        <p14:creationId xmlns:p14="http://schemas.microsoft.com/office/powerpoint/2010/main" val="73219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3"/>
          <p:cNvSpPr>
            <a:spLocks noGrp="1" noChangeArrowheads="1"/>
          </p:cNvSpPr>
          <p:nvPr>
            <p:ph type="title"/>
          </p:nvPr>
        </p:nvSpPr>
        <p:spPr/>
        <p:txBody>
          <a:bodyPr/>
          <a:lstStyle/>
          <a:p>
            <a:pPr eaLnBrk="1" hangingPunct="1"/>
            <a:r>
              <a:rPr lang="en-GB" sz="4800" b="1" noProof="0" dirty="0">
                <a:latin typeface="+mn-lt"/>
              </a:rPr>
              <a:t>Exam</a:t>
            </a:r>
          </a:p>
        </p:txBody>
      </p:sp>
      <p:sp>
        <p:nvSpPr>
          <p:cNvPr id="65542" name="Rectangle 4"/>
          <p:cNvSpPr>
            <a:spLocks noGrp="1" noChangeArrowheads="1"/>
          </p:cNvSpPr>
          <p:nvPr>
            <p:ph type="body" sz="half" idx="1"/>
          </p:nvPr>
        </p:nvSpPr>
        <p:spPr>
          <a:xfrm>
            <a:off x="381000" y="1676400"/>
            <a:ext cx="4038600" cy="4495800"/>
          </a:xfrm>
          <a:noFill/>
        </p:spPr>
        <p:txBody>
          <a:bodyPr/>
          <a:lstStyle/>
          <a:p>
            <a:pPr>
              <a:lnSpc>
                <a:spcPct val="90000"/>
              </a:lnSpc>
              <a:spcBef>
                <a:spcPct val="0"/>
              </a:spcBef>
              <a:buNone/>
            </a:pPr>
            <a:r>
              <a:rPr lang="en-GB" sz="2400" dirty="0">
                <a:cs typeface="Times New Roman" pitchFamily="18" charset="0"/>
              </a:rPr>
              <a:t>Requirements for pass:</a:t>
            </a:r>
            <a:endParaRPr lang="en-GB" sz="2400" noProof="0" dirty="0">
              <a:latin typeface="+mn-lt"/>
              <a:cs typeface="Times New Roman" pitchFamily="18" charset="0"/>
            </a:endParaRPr>
          </a:p>
          <a:p>
            <a:pPr eaLnBrk="1" hangingPunct="1">
              <a:lnSpc>
                <a:spcPct val="90000"/>
              </a:lnSpc>
              <a:spcBef>
                <a:spcPct val="0"/>
              </a:spcBef>
              <a:buClr>
                <a:srgbClr val="FF0000"/>
              </a:buClr>
            </a:pPr>
            <a:r>
              <a:rPr lang="en-GB" sz="2400" noProof="0" dirty="0">
                <a:latin typeface="+mn-lt"/>
                <a:cs typeface="Times New Roman" pitchFamily="18" charset="0"/>
              </a:rPr>
              <a:t>At least 70% correct answers</a:t>
            </a:r>
          </a:p>
          <a:p>
            <a:pPr>
              <a:lnSpc>
                <a:spcPct val="90000"/>
              </a:lnSpc>
              <a:spcBef>
                <a:spcPct val="0"/>
              </a:spcBef>
              <a:buClr>
                <a:srgbClr val="FF0000"/>
              </a:buClr>
            </a:pPr>
            <a:r>
              <a:rPr lang="en-US" sz="2400" dirty="0">
                <a:cs typeface="Times New Roman" pitchFamily="18" charset="0"/>
              </a:rPr>
              <a:t>That you accept registration with SVEFF
That you use the information and apply the acquired knowledge, good luck to wish SVEFF.</a:t>
            </a:r>
            <a:endParaRPr lang="en-GB" sz="2400" noProof="0" dirty="0">
              <a:latin typeface="+mn-lt"/>
              <a:cs typeface="Times New Roman" pitchFamily="18" charset="0"/>
            </a:endParaRPr>
          </a:p>
        </p:txBody>
      </p:sp>
      <p:sp>
        <p:nvSpPr>
          <p:cNvPr id="65543" name="Rectangle 5"/>
          <p:cNvSpPr>
            <a:spLocks noGrp="1" noChangeArrowheads="1"/>
          </p:cNvSpPr>
          <p:nvPr>
            <p:ph type="body" sz="half" idx="2"/>
          </p:nvPr>
        </p:nvSpPr>
        <p:spPr>
          <a:xfrm>
            <a:off x="4724400" y="1676400"/>
            <a:ext cx="4038600" cy="4495800"/>
          </a:xfrm>
          <a:noFill/>
        </p:spPr>
        <p:txBody>
          <a:bodyPr/>
          <a:lstStyle/>
          <a:p>
            <a:pPr marL="0" indent="0">
              <a:spcBef>
                <a:spcPct val="0"/>
              </a:spcBef>
              <a:buNone/>
            </a:pPr>
            <a:r>
              <a:rPr lang="en-US" sz="2400" dirty="0">
                <a:cs typeface="Times New Roman" pitchFamily="18" charset="0"/>
              </a:rPr>
              <a:t>If approved you will get:</a:t>
            </a:r>
          </a:p>
          <a:p>
            <a:pPr>
              <a:spcBef>
                <a:spcPct val="0"/>
              </a:spcBef>
              <a:buClr>
                <a:srgbClr val="FF0000"/>
              </a:buClr>
            </a:pPr>
            <a:r>
              <a:rPr lang="en-US" sz="2400" dirty="0">
                <a:cs typeface="Times New Roman" pitchFamily="18" charset="0"/>
              </a:rPr>
              <a:t>A certificate of completion of training
A "driving license" to store in your wallet</a:t>
            </a:r>
            <a:endParaRPr lang="en-GB" sz="2400" noProof="0" dirty="0">
              <a:latin typeface="+mn-lt"/>
              <a:cs typeface="Times New Roman" pitchFamily="18" charset="0"/>
            </a:endParaRPr>
          </a:p>
        </p:txBody>
      </p:sp>
      <p:sp>
        <p:nvSpPr>
          <p:cNvPr id="8" name="textruta 7"/>
          <p:cNvSpPr txBox="1"/>
          <p:nvPr/>
        </p:nvSpPr>
        <p:spPr>
          <a:xfrm>
            <a:off x="467544" y="4869160"/>
            <a:ext cx="8208912" cy="1015663"/>
          </a:xfrm>
          <a:prstGeom prst="rect">
            <a:avLst/>
          </a:prstGeom>
          <a:solidFill>
            <a:schemeClr val="tx2"/>
          </a:solidFill>
        </p:spPr>
        <p:txBody>
          <a:bodyPr wrap="square" rtlCol="0">
            <a:spAutoFit/>
          </a:bodyPr>
          <a:lstStyle/>
          <a:p>
            <a:r>
              <a:rPr lang="en-US" sz="2000" dirty="0">
                <a:solidFill>
                  <a:schemeClr val="bg1"/>
                </a:solidFill>
              </a:rPr>
              <a:t>Your personal data is stored at SVEFF to ensure who has passed the course and for you to be able to get a new certificate  if </a:t>
            </a:r>
            <a:r>
              <a:rPr lang="en-US" sz="2000" dirty="0" err="1">
                <a:solidFill>
                  <a:schemeClr val="bg1"/>
                </a:solidFill>
              </a:rPr>
              <a:t>your´s</a:t>
            </a:r>
            <a:r>
              <a:rPr lang="en-US" sz="2000" dirty="0">
                <a:solidFill>
                  <a:schemeClr val="bg1"/>
                </a:solidFill>
              </a:rPr>
              <a:t> is lost. You must sign a form to authorize the storage of personal data.</a:t>
            </a:r>
            <a:endParaRPr lang="sv-SE" sz="2000" dirty="0">
              <a:solidFill>
                <a:schemeClr val="bg1"/>
              </a:solidFill>
            </a:endParaRPr>
          </a:p>
        </p:txBody>
      </p:sp>
      <p:sp>
        <p:nvSpPr>
          <p:cNvPr id="2" name="Platshållare för datum 1">
            <a:extLst>
              <a:ext uri="{FF2B5EF4-FFF2-40B4-BE49-F238E27FC236}">
                <a16:creationId xmlns:a16="http://schemas.microsoft.com/office/drawing/2014/main" id="{2621B0A3-FC28-45A8-9605-AE5C80D47525}"/>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292C4595-59B1-4E2F-925F-9EC31B8BC0A9}"/>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D1216D6C-8275-41C1-A4AA-567B5A021BF7}"/>
              </a:ext>
            </a:extLst>
          </p:cNvPr>
          <p:cNvSpPr>
            <a:spLocks noGrp="1"/>
          </p:cNvSpPr>
          <p:nvPr>
            <p:ph type="sldNum" sz="quarter" idx="12"/>
          </p:nvPr>
        </p:nvSpPr>
        <p:spPr/>
        <p:txBody>
          <a:bodyPr/>
          <a:lstStyle/>
          <a:p>
            <a:fld id="{24B771AD-66DB-4BE0-9BC9-42B41F4325E8}" type="slidenum">
              <a:rPr lang="sv-SE" smtClean="0"/>
              <a:pPr/>
              <a:t>84</a:t>
            </a:fld>
            <a:endParaRPr lang="sv-SE"/>
          </a:p>
        </p:txBody>
      </p:sp>
    </p:spTree>
    <p:extLst>
      <p:ext uri="{BB962C8B-B14F-4D97-AF65-F5344CB8AC3E}">
        <p14:creationId xmlns:p14="http://schemas.microsoft.com/office/powerpoint/2010/main" val="500943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p:txBody>
          <a:bodyPr>
            <a:normAutofit fontScale="90000"/>
          </a:bodyPr>
          <a:lstStyle/>
          <a:p>
            <a:r>
              <a:rPr lang="en-GB" dirty="0">
                <a:latin typeface="+mn-lt"/>
              </a:rPr>
              <a:t>Authorisation for synthetic resins “AFG”</a:t>
            </a:r>
            <a:endParaRPr lang="en-GB" noProof="0" dirty="0">
              <a:latin typeface="+mn-lt"/>
            </a:endParaRPr>
          </a:p>
        </p:txBody>
      </p:sp>
      <p:sp>
        <p:nvSpPr>
          <p:cNvPr id="66563" name="Platshållare för innehåll 2"/>
          <p:cNvSpPr>
            <a:spLocks noGrp="1"/>
          </p:cNvSpPr>
          <p:nvPr>
            <p:ph sz="half" idx="1"/>
          </p:nvPr>
        </p:nvSpPr>
        <p:spPr>
          <a:xfrm>
            <a:off x="357188" y="1981200"/>
            <a:ext cx="4138612" cy="4114800"/>
          </a:xfrm>
        </p:spPr>
        <p:txBody>
          <a:bodyPr>
            <a:normAutofit lnSpcReduction="10000"/>
          </a:bodyPr>
          <a:lstStyle/>
          <a:p>
            <a:pPr marL="0" indent="0" eaLnBrk="1" hangingPunct="1">
              <a:buNone/>
            </a:pPr>
            <a:r>
              <a:rPr lang="en-GB" sz="2000" noProof="0" dirty="0" err="1">
                <a:latin typeface="+mn-lt"/>
              </a:rPr>
              <a:t>Reguirements</a:t>
            </a:r>
            <a:r>
              <a:rPr lang="en-GB" sz="2000" noProof="0" dirty="0">
                <a:latin typeface="+mn-lt"/>
              </a:rPr>
              <a:t>:</a:t>
            </a:r>
          </a:p>
          <a:p>
            <a:r>
              <a:rPr lang="en-US" sz="2000" dirty="0"/>
              <a:t>All who handle the products should take step 1 and 2 - course</a:t>
            </a:r>
          </a:p>
          <a:p>
            <a:pPr marL="0" indent="0">
              <a:buNone/>
            </a:pPr>
            <a:endParaRPr lang="en-GB" sz="2000" noProof="0" dirty="0">
              <a:latin typeface="+mn-lt"/>
            </a:endParaRPr>
          </a:p>
          <a:p>
            <a:r>
              <a:rPr lang="en-US" sz="2000" dirty="0"/>
              <a:t>Someone in the management should take step 3-course</a:t>
            </a:r>
          </a:p>
          <a:p>
            <a:pPr marL="0" indent="0">
              <a:buNone/>
            </a:pPr>
            <a:endParaRPr lang="en-GB" sz="2000" noProof="0" dirty="0">
              <a:latin typeface="+mn-lt"/>
            </a:endParaRPr>
          </a:p>
          <a:p>
            <a:r>
              <a:rPr lang="en-GB" sz="2000" dirty="0"/>
              <a:t>Annual application </a:t>
            </a:r>
            <a:endParaRPr lang="en-GB" sz="2000" noProof="0" dirty="0">
              <a:latin typeface="+mn-lt"/>
            </a:endParaRPr>
          </a:p>
          <a:p>
            <a:pPr eaLnBrk="1" hangingPunct="1"/>
            <a:endParaRPr lang="en-GB" sz="2000" noProof="0" dirty="0">
              <a:latin typeface="+mn-lt"/>
            </a:endParaRPr>
          </a:p>
          <a:p>
            <a:r>
              <a:rPr lang="en-GB" sz="2000" dirty="0"/>
              <a:t>Diploma and decals</a:t>
            </a:r>
            <a:endParaRPr lang="en-GB" sz="2000" noProof="0" dirty="0">
              <a:latin typeface="+mn-lt"/>
            </a:endParaRPr>
          </a:p>
          <a:p>
            <a:pPr eaLnBrk="1" hangingPunct="1"/>
            <a:endParaRPr lang="en-GB" sz="2000" noProof="0" dirty="0">
              <a:latin typeface="+mn-lt"/>
            </a:endParaRPr>
          </a:p>
          <a:p>
            <a:r>
              <a:rPr lang="en-US" sz="2000" dirty="0"/>
              <a:t>Sample checks by an examiner</a:t>
            </a:r>
            <a:endParaRPr lang="en-GB" sz="2000" noProof="0" dirty="0">
              <a:latin typeface="+mn-lt"/>
            </a:endParaRPr>
          </a:p>
        </p:txBody>
      </p:sp>
      <p:sp>
        <p:nvSpPr>
          <p:cNvPr id="66564" name="Platshållare för innehåll 3"/>
          <p:cNvSpPr>
            <a:spLocks noGrp="1"/>
          </p:cNvSpPr>
          <p:nvPr>
            <p:ph sz="half" idx="2"/>
          </p:nvPr>
        </p:nvSpPr>
        <p:spPr/>
        <p:txBody>
          <a:bodyPr>
            <a:normAutofit lnSpcReduction="10000"/>
          </a:bodyPr>
          <a:lstStyle/>
          <a:p>
            <a:pPr eaLnBrk="1" hangingPunct="1"/>
            <a:endParaRPr lang="sv-SE"/>
          </a:p>
        </p:txBody>
      </p:sp>
      <p:grpSp>
        <p:nvGrpSpPr>
          <p:cNvPr id="2" name="Grupp 9"/>
          <p:cNvGrpSpPr>
            <a:grpSpLocks/>
          </p:cNvGrpSpPr>
          <p:nvPr/>
        </p:nvGrpSpPr>
        <p:grpSpPr bwMode="auto">
          <a:xfrm>
            <a:off x="5214938" y="1901825"/>
            <a:ext cx="2643187" cy="4170363"/>
            <a:chOff x="4929190" y="1902006"/>
            <a:chExt cx="2643206" cy="4170200"/>
          </a:xfrm>
        </p:grpSpPr>
        <p:pic>
          <p:nvPicPr>
            <p:cNvPr id="8" name="Picture 2"/>
            <p:cNvPicPr>
              <a:picLocks noChangeAspect="1" noChangeArrowheads="1"/>
            </p:cNvPicPr>
            <p:nvPr/>
          </p:nvPicPr>
          <p:blipFill>
            <a:blip r:embed="rId2" cstate="screen"/>
            <a:srcRect/>
            <a:stretch>
              <a:fillRect/>
            </a:stretch>
          </p:blipFill>
          <p:spPr bwMode="auto">
            <a:xfrm>
              <a:off x="4929190" y="1902006"/>
              <a:ext cx="2643206" cy="40681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ktangel 8"/>
            <p:cNvSpPr/>
            <p:nvPr/>
          </p:nvSpPr>
          <p:spPr>
            <a:xfrm>
              <a:off x="5143504" y="5643598"/>
              <a:ext cx="500067" cy="42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3" name="Platshållare för datum 2">
            <a:extLst>
              <a:ext uri="{FF2B5EF4-FFF2-40B4-BE49-F238E27FC236}">
                <a16:creationId xmlns:a16="http://schemas.microsoft.com/office/drawing/2014/main" id="{2735DA59-FA17-418E-81AC-DC7EE82CD92E}"/>
              </a:ext>
            </a:extLst>
          </p:cNvPr>
          <p:cNvSpPr>
            <a:spLocks noGrp="1"/>
          </p:cNvSpPr>
          <p:nvPr>
            <p:ph type="dt" sz="half" idx="10"/>
          </p:nvPr>
        </p:nvSpPr>
        <p:spPr/>
        <p:txBody>
          <a:bodyPr/>
          <a:lstStyle/>
          <a:p>
            <a:r>
              <a:rPr lang="sv-SE"/>
              <a:t>June 2018</a:t>
            </a:r>
          </a:p>
        </p:txBody>
      </p:sp>
      <p:sp>
        <p:nvSpPr>
          <p:cNvPr id="4" name="Platshållare för sidfot 3">
            <a:extLst>
              <a:ext uri="{FF2B5EF4-FFF2-40B4-BE49-F238E27FC236}">
                <a16:creationId xmlns:a16="http://schemas.microsoft.com/office/drawing/2014/main" id="{D62F62CD-EF1A-485B-9A2D-0AD9CB316E6E}"/>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5" name="Platshållare för bildnummer 4">
            <a:extLst>
              <a:ext uri="{FF2B5EF4-FFF2-40B4-BE49-F238E27FC236}">
                <a16:creationId xmlns:a16="http://schemas.microsoft.com/office/drawing/2014/main" id="{1CFF0300-18AF-490A-A574-603509AC181D}"/>
              </a:ext>
            </a:extLst>
          </p:cNvPr>
          <p:cNvSpPr>
            <a:spLocks noGrp="1"/>
          </p:cNvSpPr>
          <p:nvPr>
            <p:ph type="sldNum" sz="quarter" idx="12"/>
          </p:nvPr>
        </p:nvSpPr>
        <p:spPr/>
        <p:txBody>
          <a:bodyPr/>
          <a:lstStyle/>
          <a:p>
            <a:fld id="{24B771AD-66DB-4BE0-9BC9-42B41F4325E8}" type="slidenum">
              <a:rPr lang="sv-SE" smtClean="0"/>
              <a:pPr/>
              <a:t>85</a:t>
            </a:fld>
            <a:endParaRPr lang="sv-SE"/>
          </a:p>
        </p:txBody>
      </p:sp>
    </p:spTree>
    <p:extLst>
      <p:ext uri="{BB962C8B-B14F-4D97-AF65-F5344CB8AC3E}">
        <p14:creationId xmlns:p14="http://schemas.microsoft.com/office/powerpoint/2010/main" val="38718343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noChangeArrowheads="1"/>
          </p:cNvSpPr>
          <p:nvPr>
            <p:ph type="title"/>
          </p:nvPr>
        </p:nvSpPr>
        <p:spPr/>
        <p:txBody>
          <a:bodyPr>
            <a:normAutofit fontScale="90000"/>
          </a:bodyPr>
          <a:lstStyle/>
          <a:p>
            <a:r>
              <a:rPr lang="en-GB" sz="4800" dirty="0">
                <a:latin typeface="+mn-lt"/>
              </a:rPr>
              <a:t>Thanks for today
</a:t>
            </a:r>
            <a:endParaRPr lang="en-GB" sz="4000" noProof="0" dirty="0">
              <a:latin typeface="+mn-lt"/>
              <a:cs typeface="Times New Roman" pitchFamily="18" charset="0"/>
            </a:endParaRPr>
          </a:p>
        </p:txBody>
      </p:sp>
      <p:sp>
        <p:nvSpPr>
          <p:cNvPr id="67590" name="Rectangle 4"/>
          <p:cNvSpPr>
            <a:spLocks noGrp="1" noChangeArrowheads="1"/>
          </p:cNvSpPr>
          <p:nvPr>
            <p:ph type="body" sz="half" idx="1"/>
          </p:nvPr>
        </p:nvSpPr>
        <p:spPr>
          <a:xfrm>
            <a:off x="762000" y="1676400"/>
            <a:ext cx="7924800" cy="4114800"/>
          </a:xfrm>
          <a:noFill/>
        </p:spPr>
        <p:txBody>
          <a:bodyPr>
            <a:normAutofit/>
          </a:bodyPr>
          <a:lstStyle/>
          <a:p>
            <a:pPr>
              <a:spcBef>
                <a:spcPct val="0"/>
              </a:spcBef>
              <a:buFontTx/>
              <a:buChar char="-"/>
            </a:pPr>
            <a:r>
              <a:rPr lang="en-US" sz="3200" dirty="0"/>
              <a:t>If you have any questions, comments or requests, please contact the organization of the industry:
SVEFF section for synthetic resins
</a:t>
            </a:r>
            <a:endParaRPr lang="en-GB" sz="2800" noProof="0" dirty="0">
              <a:latin typeface="+mn-lt"/>
            </a:endParaRPr>
          </a:p>
          <a:p>
            <a:pPr algn="ctr" eaLnBrk="1" hangingPunct="1">
              <a:spcBef>
                <a:spcPct val="0"/>
              </a:spcBef>
              <a:buFontTx/>
              <a:buNone/>
            </a:pPr>
            <a:r>
              <a:rPr lang="en-GB" sz="3200" noProof="0" dirty="0">
                <a:latin typeface="+mn-lt"/>
              </a:rPr>
              <a:t>www.fogfrittgolv.se</a:t>
            </a:r>
            <a:endParaRPr lang="en-GB" sz="2000" noProof="0" dirty="0">
              <a:latin typeface="+mn-lt"/>
              <a:cs typeface="Times New Roman" pitchFamily="18" charset="0"/>
            </a:endParaRPr>
          </a:p>
        </p:txBody>
      </p:sp>
      <p:sp>
        <p:nvSpPr>
          <p:cNvPr id="2" name="Platshållare för datum 1">
            <a:extLst>
              <a:ext uri="{FF2B5EF4-FFF2-40B4-BE49-F238E27FC236}">
                <a16:creationId xmlns:a16="http://schemas.microsoft.com/office/drawing/2014/main" id="{52429A74-0D7A-4C0D-BFA7-884FB79F5201}"/>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8D1F3370-3E45-4A71-8110-5DBA8737989E}"/>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3746EA9D-BAC0-425B-9D32-AEC2CB88975E}"/>
              </a:ext>
            </a:extLst>
          </p:cNvPr>
          <p:cNvSpPr>
            <a:spLocks noGrp="1"/>
          </p:cNvSpPr>
          <p:nvPr>
            <p:ph type="sldNum" sz="quarter" idx="12"/>
          </p:nvPr>
        </p:nvSpPr>
        <p:spPr/>
        <p:txBody>
          <a:bodyPr/>
          <a:lstStyle/>
          <a:p>
            <a:fld id="{24B771AD-66DB-4BE0-9BC9-42B41F4325E8}" type="slidenum">
              <a:rPr lang="sv-SE" smtClean="0"/>
              <a:pPr/>
              <a:t>86</a:t>
            </a:fld>
            <a:endParaRPr lang="sv-SE"/>
          </a:p>
        </p:txBody>
      </p:sp>
    </p:spTree>
    <p:extLst>
      <p:ext uri="{BB962C8B-B14F-4D97-AF65-F5344CB8AC3E}">
        <p14:creationId xmlns:p14="http://schemas.microsoft.com/office/powerpoint/2010/main" val="18944339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title" idx="4294967295"/>
          </p:nvPr>
        </p:nvSpPr>
        <p:spPr/>
        <p:txBody>
          <a:bodyPr>
            <a:normAutofit/>
          </a:bodyPr>
          <a:lstStyle/>
          <a:p>
            <a:r>
              <a:rPr lang="en-US" sz="4000" dirty="0">
                <a:latin typeface="+mn-lt"/>
              </a:rPr>
              <a:t>Documents that may be applicable</a:t>
            </a:r>
            <a:endParaRPr lang="en-GB" sz="4000" noProof="0" dirty="0">
              <a:latin typeface="+mn-lt"/>
            </a:endParaRPr>
          </a:p>
        </p:txBody>
      </p:sp>
      <p:graphicFrame>
        <p:nvGraphicFramePr>
          <p:cNvPr id="7" name="Tabell 6"/>
          <p:cNvGraphicFramePr>
            <a:graphicFrameLocks noGrp="1"/>
          </p:cNvGraphicFramePr>
          <p:nvPr>
            <p:extLst>
              <p:ext uri="{D42A27DB-BD31-4B8C-83A1-F6EECF244321}">
                <p14:modId xmlns:p14="http://schemas.microsoft.com/office/powerpoint/2010/main" val="460532826"/>
              </p:ext>
            </p:extLst>
          </p:nvPr>
        </p:nvGraphicFramePr>
        <p:xfrm>
          <a:off x="611561" y="1700213"/>
          <a:ext cx="8208911" cy="3927379"/>
        </p:xfrm>
        <a:graphic>
          <a:graphicData uri="http://schemas.openxmlformats.org/drawingml/2006/table">
            <a:tbl>
              <a:tblPr firstRow="1" bandRow="1">
                <a:tableStyleId>{85BE263C-DBD7-4A20-BB59-AAB30ACAA65A}</a:tableStyleId>
              </a:tblPr>
              <a:tblGrid>
                <a:gridCol w="4540763">
                  <a:extLst>
                    <a:ext uri="{9D8B030D-6E8A-4147-A177-3AD203B41FA5}">
                      <a16:colId xmlns:a16="http://schemas.microsoft.com/office/drawing/2014/main" val="20000"/>
                    </a:ext>
                  </a:extLst>
                </a:gridCol>
                <a:gridCol w="1122903">
                  <a:extLst>
                    <a:ext uri="{9D8B030D-6E8A-4147-A177-3AD203B41FA5}">
                      <a16:colId xmlns:a16="http://schemas.microsoft.com/office/drawing/2014/main" val="20001"/>
                    </a:ext>
                  </a:extLst>
                </a:gridCol>
                <a:gridCol w="1272623">
                  <a:extLst>
                    <a:ext uri="{9D8B030D-6E8A-4147-A177-3AD203B41FA5}">
                      <a16:colId xmlns:a16="http://schemas.microsoft.com/office/drawing/2014/main" val="20002"/>
                    </a:ext>
                  </a:extLst>
                </a:gridCol>
                <a:gridCol w="1272622">
                  <a:extLst>
                    <a:ext uri="{9D8B030D-6E8A-4147-A177-3AD203B41FA5}">
                      <a16:colId xmlns:a16="http://schemas.microsoft.com/office/drawing/2014/main" val="20003"/>
                    </a:ext>
                  </a:extLst>
                </a:gridCol>
              </a:tblGrid>
              <a:tr h="288032">
                <a:tc>
                  <a:txBody>
                    <a:bodyPr/>
                    <a:lstStyle/>
                    <a:p>
                      <a:endParaRPr lang="sv-SE" sz="1600" dirty="0"/>
                    </a:p>
                  </a:txBody>
                  <a:tcPr/>
                </a:tc>
                <a:tc>
                  <a:txBody>
                    <a:bodyPr/>
                    <a:lstStyle/>
                    <a:p>
                      <a:r>
                        <a:rPr lang="sv-SE" sz="1400" dirty="0"/>
                        <a:t>Before </a:t>
                      </a:r>
                      <a:r>
                        <a:rPr lang="sv-SE" sz="1400" dirty="0" err="1"/>
                        <a:t>work</a:t>
                      </a:r>
                      <a:r>
                        <a:rPr lang="sv-SE" sz="1400" dirty="0"/>
                        <a:t>
</a:t>
                      </a:r>
                    </a:p>
                  </a:txBody>
                  <a:tcPr/>
                </a:tc>
                <a:tc>
                  <a:txBody>
                    <a:bodyPr/>
                    <a:lstStyle/>
                    <a:p>
                      <a:r>
                        <a:rPr lang="sv-SE" sz="1400" dirty="0" err="1"/>
                        <a:t>During</a:t>
                      </a:r>
                      <a:r>
                        <a:rPr lang="sv-SE" sz="1400" dirty="0"/>
                        <a:t> </a:t>
                      </a:r>
                      <a:r>
                        <a:rPr lang="sv-SE" sz="1400" dirty="0" err="1"/>
                        <a:t>work</a:t>
                      </a:r>
                      <a:r>
                        <a:rPr lang="sv-SE" sz="1400" dirty="0"/>
                        <a:t>
</a:t>
                      </a:r>
                    </a:p>
                  </a:txBody>
                  <a:tcPr/>
                </a:tc>
                <a:tc>
                  <a:txBody>
                    <a:bodyPr/>
                    <a:lstStyle/>
                    <a:p>
                      <a:r>
                        <a:rPr lang="sv-SE" sz="1400" dirty="0" err="1"/>
                        <a:t>After</a:t>
                      </a:r>
                      <a:r>
                        <a:rPr lang="sv-SE" sz="1400" dirty="0"/>
                        <a:t> </a:t>
                      </a:r>
                      <a:r>
                        <a:rPr lang="sv-SE" sz="1400" dirty="0" err="1"/>
                        <a:t>work</a:t>
                      </a:r>
                      <a:r>
                        <a:rPr lang="sv-SE" sz="1400" dirty="0"/>
                        <a:t>
</a:t>
                      </a:r>
                    </a:p>
                  </a:txBody>
                  <a:tcPr/>
                </a:tc>
                <a:extLst>
                  <a:ext uri="{0D108BD9-81ED-4DB2-BD59-A6C34878D82A}">
                    <a16:rowId xmlns:a16="http://schemas.microsoft.com/office/drawing/2014/main" val="10000"/>
                  </a:ext>
                </a:extLst>
              </a:tr>
              <a:tr h="309929">
                <a:tc>
                  <a:txBody>
                    <a:bodyPr/>
                    <a:lstStyle/>
                    <a:p>
                      <a:r>
                        <a:rPr lang="sv-SE" sz="1400" dirty="0">
                          <a:solidFill>
                            <a:schemeClr val="tx1"/>
                          </a:solidFill>
                        </a:rPr>
                        <a:t>Information to </a:t>
                      </a:r>
                      <a:r>
                        <a:rPr lang="sv-SE" sz="1400" dirty="0" err="1">
                          <a:solidFill>
                            <a:schemeClr val="tx1"/>
                          </a:solidFill>
                        </a:rPr>
                        <a:t>third</a:t>
                      </a:r>
                      <a:r>
                        <a:rPr lang="sv-SE" sz="1400" dirty="0">
                          <a:solidFill>
                            <a:schemeClr val="tx1"/>
                          </a:solidFill>
                        </a:rPr>
                        <a:t> person </a:t>
                      </a:r>
                      <a:r>
                        <a:rPr lang="sv-SE" sz="1400" baseline="0" dirty="0">
                          <a:solidFill>
                            <a:schemeClr val="tx1"/>
                          </a:solidFill>
                        </a:rPr>
                        <a:t>(SVEFF)</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1"/>
                  </a:ext>
                </a:extLst>
              </a:tr>
              <a:tr h="309929">
                <a:tc>
                  <a:txBody>
                    <a:bodyPr/>
                    <a:lstStyle/>
                    <a:p>
                      <a:r>
                        <a:rPr lang="en-US" sz="1400" dirty="0">
                          <a:latin typeface="+mn-lt"/>
                        </a:rPr>
                        <a:t>Annex to </a:t>
                      </a:r>
                      <a:r>
                        <a:rPr lang="en-US" sz="1400" dirty="0"/>
                        <a:t>occupational health and safety plan </a:t>
                      </a:r>
                      <a:r>
                        <a:rPr lang="sv-SE" sz="1400" b="0" baseline="0" dirty="0">
                          <a:solidFill>
                            <a:schemeClr val="tx1"/>
                          </a:solidFill>
                        </a:rPr>
                        <a:t>(SVEFF)</a:t>
                      </a:r>
                      <a:endParaRPr lang="sv-SE" sz="1400" b="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2"/>
                  </a:ext>
                </a:extLst>
              </a:tr>
              <a:tr h="309929">
                <a:tc>
                  <a:txBody>
                    <a:bodyPr/>
                    <a:lstStyle/>
                    <a:p>
                      <a:r>
                        <a:rPr lang="sv-SE" sz="1400" dirty="0">
                          <a:solidFill>
                            <a:schemeClr val="tx1"/>
                          </a:solidFill>
                        </a:rPr>
                        <a:t>Handling and </a:t>
                      </a:r>
                      <a:r>
                        <a:rPr lang="sv-SE" sz="1400" dirty="0" err="1">
                          <a:solidFill>
                            <a:schemeClr val="tx1"/>
                          </a:solidFill>
                        </a:rPr>
                        <a:t>safety</a:t>
                      </a:r>
                      <a:r>
                        <a:rPr lang="sv-SE" sz="1400" dirty="0">
                          <a:solidFill>
                            <a:schemeClr val="tx1"/>
                          </a:solidFill>
                        </a:rPr>
                        <a:t> </a:t>
                      </a:r>
                      <a:r>
                        <a:rPr lang="sv-SE" sz="1400" dirty="0" err="1">
                          <a:solidFill>
                            <a:schemeClr val="tx1"/>
                          </a:solidFill>
                        </a:rPr>
                        <a:t>instruction</a:t>
                      </a:r>
                      <a:r>
                        <a:rPr lang="sv-SE" sz="1400" dirty="0">
                          <a:solidFill>
                            <a:schemeClr val="tx1"/>
                          </a:solidFill>
                        </a:rPr>
                        <a:t> </a:t>
                      </a:r>
                      <a:r>
                        <a:rPr lang="sv-SE" sz="1400" baseline="0" dirty="0">
                          <a:solidFill>
                            <a:schemeClr val="tx1"/>
                          </a:solidFill>
                        </a:rPr>
                        <a:t>(SVEFF)</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3"/>
                  </a:ext>
                </a:extLst>
              </a:tr>
              <a:tr h="309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err="1">
                          <a:solidFill>
                            <a:schemeClr val="tx1"/>
                          </a:solidFill>
                        </a:rPr>
                        <a:t>Technical</a:t>
                      </a:r>
                      <a:r>
                        <a:rPr lang="sv-SE" sz="1400" dirty="0">
                          <a:solidFill>
                            <a:schemeClr val="tx1"/>
                          </a:solidFill>
                        </a:rPr>
                        <a:t> Data </a:t>
                      </a:r>
                      <a:r>
                        <a:rPr lang="sv-SE" sz="1400" dirty="0" err="1">
                          <a:solidFill>
                            <a:schemeClr val="tx1"/>
                          </a:solidFill>
                        </a:rPr>
                        <a:t>Sheet</a:t>
                      </a:r>
                      <a:r>
                        <a:rPr lang="sv-SE" sz="1400" dirty="0">
                          <a:solidFill>
                            <a:schemeClr val="tx1"/>
                          </a:solidFill>
                        </a:rPr>
                        <a:t>  (</a:t>
                      </a:r>
                      <a:r>
                        <a:rPr lang="sv-SE" sz="1400" dirty="0" err="1">
                          <a:solidFill>
                            <a:schemeClr val="tx1"/>
                          </a:solidFill>
                        </a:rPr>
                        <a:t>supplied</a:t>
                      </a:r>
                      <a:r>
                        <a:rPr lang="sv-SE" sz="1400" dirty="0">
                          <a:solidFill>
                            <a:schemeClr val="tx1"/>
                          </a:solidFill>
                        </a:rPr>
                        <a:t> by the material </a:t>
                      </a:r>
                      <a:r>
                        <a:rPr lang="sv-SE" sz="1400" dirty="0" err="1">
                          <a:solidFill>
                            <a:schemeClr val="tx1"/>
                          </a:solidFill>
                        </a:rPr>
                        <a:t>supplier</a:t>
                      </a:r>
                      <a:r>
                        <a:rPr lang="sv-SE" sz="1400" dirty="0">
                          <a:solidFill>
                            <a:schemeClr val="tx1"/>
                          </a:solidFill>
                        </a:rPr>
                        <a:t>)</a:t>
                      </a: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4"/>
                  </a:ext>
                </a:extLst>
              </a:tr>
              <a:tr h="309929">
                <a:tc>
                  <a:txBody>
                    <a:bodyPr/>
                    <a:lstStyle/>
                    <a:p>
                      <a:r>
                        <a:rPr lang="sv-SE" sz="1400" b="1" dirty="0" err="1">
                          <a:solidFill>
                            <a:schemeClr val="tx1"/>
                          </a:solidFill>
                        </a:rPr>
                        <a:t>Safety</a:t>
                      </a:r>
                      <a:r>
                        <a:rPr lang="sv-SE" sz="1400" b="1" dirty="0">
                          <a:solidFill>
                            <a:schemeClr val="tx1"/>
                          </a:solidFill>
                        </a:rPr>
                        <a:t> Data </a:t>
                      </a:r>
                      <a:r>
                        <a:rPr lang="sv-SE" sz="1400" b="1" dirty="0" err="1">
                          <a:solidFill>
                            <a:schemeClr val="tx1"/>
                          </a:solidFill>
                        </a:rPr>
                        <a:t>Sheet</a:t>
                      </a:r>
                      <a:r>
                        <a:rPr lang="sv-SE" sz="1400" dirty="0">
                          <a:solidFill>
                            <a:schemeClr val="tx1"/>
                          </a:solidFill>
                        </a:rPr>
                        <a:t>  (</a:t>
                      </a:r>
                      <a:r>
                        <a:rPr lang="sv-SE" sz="1400" dirty="0" err="1">
                          <a:solidFill>
                            <a:schemeClr val="tx1"/>
                          </a:solidFill>
                        </a:rPr>
                        <a:t>supplied</a:t>
                      </a:r>
                      <a:r>
                        <a:rPr lang="sv-SE" sz="1400" dirty="0">
                          <a:solidFill>
                            <a:schemeClr val="tx1"/>
                          </a:solidFill>
                        </a:rPr>
                        <a:t> by the material </a:t>
                      </a:r>
                      <a:r>
                        <a:rPr lang="sv-SE" sz="1400" dirty="0" err="1">
                          <a:solidFill>
                            <a:schemeClr val="tx1"/>
                          </a:solidFill>
                        </a:rPr>
                        <a:t>supplier</a:t>
                      </a:r>
                      <a:r>
                        <a:rPr lang="sv-SE" sz="1400" dirty="0">
                          <a:solidFill>
                            <a:schemeClr val="tx1"/>
                          </a:solidFill>
                        </a:rPr>
                        <a:t>)</a:t>
                      </a: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5"/>
                  </a:ext>
                </a:extLst>
              </a:tr>
              <a:tr h="309929">
                <a:tc>
                  <a:txBody>
                    <a:bodyPr/>
                    <a:lstStyle/>
                    <a:p>
                      <a:r>
                        <a:rPr lang="sv-SE" sz="1400" dirty="0" err="1">
                          <a:solidFill>
                            <a:schemeClr val="tx1"/>
                          </a:solidFill>
                        </a:rPr>
                        <a:t>Instructions</a:t>
                      </a:r>
                      <a:r>
                        <a:rPr lang="sv-SE" sz="1400" dirty="0">
                          <a:solidFill>
                            <a:schemeClr val="tx1"/>
                          </a:solidFill>
                        </a:rPr>
                        <a:t> for joint </a:t>
                      </a:r>
                      <a:r>
                        <a:rPr lang="sv-SE" sz="1400" dirty="0" err="1">
                          <a:solidFill>
                            <a:schemeClr val="tx1"/>
                          </a:solidFill>
                        </a:rPr>
                        <a:t>detail</a:t>
                      </a:r>
                      <a:r>
                        <a:rPr lang="sv-SE" sz="1400" dirty="0">
                          <a:solidFill>
                            <a:schemeClr val="tx1"/>
                          </a:solidFill>
                        </a:rPr>
                        <a:t> </a:t>
                      </a:r>
                      <a:r>
                        <a:rPr lang="sv-SE" sz="1400" baseline="0" dirty="0">
                          <a:solidFill>
                            <a:schemeClr val="tx1"/>
                          </a:solidFill>
                        </a:rPr>
                        <a:t>(SVEFF)</a:t>
                      </a: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6"/>
                  </a:ext>
                </a:extLst>
              </a:tr>
              <a:tr h="309929">
                <a:tc>
                  <a:txBody>
                    <a:bodyPr/>
                    <a:lstStyle/>
                    <a:p>
                      <a:r>
                        <a:rPr lang="sv-SE" sz="1400" dirty="0" err="1">
                          <a:solidFill>
                            <a:schemeClr val="tx1"/>
                          </a:solidFill>
                        </a:rPr>
                        <a:t>Instructions</a:t>
                      </a:r>
                      <a:r>
                        <a:rPr lang="sv-SE" sz="1400" dirty="0">
                          <a:solidFill>
                            <a:schemeClr val="tx1"/>
                          </a:solidFill>
                        </a:rPr>
                        <a:t> for installation </a:t>
                      </a:r>
                      <a:r>
                        <a:rPr lang="sv-SE" sz="1400" baseline="0" dirty="0">
                          <a:solidFill>
                            <a:schemeClr val="tx1"/>
                          </a:solidFill>
                        </a:rPr>
                        <a:t>(SVEFF)</a:t>
                      </a: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7"/>
                  </a:ext>
                </a:extLst>
              </a:tr>
              <a:tr h="309929">
                <a:tc>
                  <a:txBody>
                    <a:bodyPr/>
                    <a:lstStyle/>
                    <a:p>
                      <a:r>
                        <a:rPr lang="sv-SE" sz="1400" b="1" dirty="0" err="1">
                          <a:solidFill>
                            <a:schemeClr val="tx1"/>
                          </a:solidFill>
                        </a:rPr>
                        <a:t>Certificate</a:t>
                      </a:r>
                      <a:r>
                        <a:rPr lang="sv-SE" sz="1400" b="1" dirty="0">
                          <a:solidFill>
                            <a:schemeClr val="tx1"/>
                          </a:solidFill>
                        </a:rPr>
                        <a:t> Step1&amp;2</a:t>
                      </a:r>
                      <a:r>
                        <a:rPr lang="sv-SE" sz="1400" dirty="0">
                          <a:solidFill>
                            <a:schemeClr val="tx1"/>
                          </a:solidFill>
                        </a:rPr>
                        <a:t>  (</a:t>
                      </a:r>
                      <a:r>
                        <a:rPr lang="sv-SE" sz="1400" dirty="0" err="1">
                          <a:solidFill>
                            <a:schemeClr val="tx1"/>
                          </a:solidFill>
                        </a:rPr>
                        <a:t>individual</a:t>
                      </a:r>
                      <a:r>
                        <a:rPr lang="sv-SE" sz="1400" dirty="0">
                          <a:solidFill>
                            <a:schemeClr val="tx1"/>
                          </a:solidFill>
                        </a:rPr>
                        <a:t>)</a:t>
                      </a: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endParaRPr lang="sv-SE" sz="1400" dirty="0">
                        <a:solidFill>
                          <a:schemeClr val="tx1"/>
                        </a:solidFill>
                      </a:endParaRPr>
                    </a:p>
                  </a:txBody>
                  <a:tcPr/>
                </a:tc>
                <a:extLst>
                  <a:ext uri="{0D108BD9-81ED-4DB2-BD59-A6C34878D82A}">
                    <a16:rowId xmlns:a16="http://schemas.microsoft.com/office/drawing/2014/main" val="10008"/>
                  </a:ext>
                </a:extLst>
              </a:tr>
              <a:tr h="309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1" dirty="0" err="1">
                          <a:solidFill>
                            <a:schemeClr val="tx1"/>
                          </a:solidFill>
                        </a:rPr>
                        <a:t>Quality</a:t>
                      </a:r>
                      <a:r>
                        <a:rPr lang="sv-SE" sz="1400" b="1" dirty="0">
                          <a:solidFill>
                            <a:schemeClr val="tx1"/>
                          </a:solidFill>
                        </a:rPr>
                        <a:t> </a:t>
                      </a:r>
                      <a:r>
                        <a:rPr lang="sv-SE" sz="1400" b="1" dirty="0" err="1">
                          <a:solidFill>
                            <a:schemeClr val="tx1"/>
                          </a:solidFill>
                        </a:rPr>
                        <a:t>documentation</a:t>
                      </a:r>
                      <a:r>
                        <a:rPr lang="sv-SE" sz="1400" dirty="0">
                          <a:solidFill>
                            <a:schemeClr val="tx1"/>
                          </a:solidFill>
                        </a:rPr>
                        <a:t> </a:t>
                      </a:r>
                      <a:r>
                        <a:rPr lang="sv-SE" sz="1400" baseline="0" dirty="0">
                          <a:solidFill>
                            <a:schemeClr val="tx1"/>
                          </a:solidFill>
                        </a:rPr>
                        <a:t>(</a:t>
                      </a:r>
                      <a:r>
                        <a:rPr lang="en-US" sz="1400" baseline="0" dirty="0">
                          <a:solidFill>
                            <a:schemeClr val="tx1"/>
                          </a:solidFill>
                        </a:rPr>
                        <a:t>Fill in template from SVEFF</a:t>
                      </a:r>
                      <a:r>
                        <a:rPr lang="sv-SE" sz="1400" baseline="0" dirty="0">
                          <a:solidFill>
                            <a:schemeClr val="tx1"/>
                          </a:solidFill>
                        </a:rPr>
                        <a:t>)</a:t>
                      </a: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extLst>
                  <a:ext uri="{0D108BD9-81ED-4DB2-BD59-A6C34878D82A}">
                    <a16:rowId xmlns:a16="http://schemas.microsoft.com/office/drawing/2014/main" val="10009"/>
                  </a:ext>
                </a:extLst>
              </a:tr>
              <a:tr h="309929">
                <a:tc>
                  <a:txBody>
                    <a:bodyPr/>
                    <a:lstStyle/>
                    <a:p>
                      <a:r>
                        <a:rPr lang="sv-SE" sz="1400" dirty="0" err="1">
                          <a:solidFill>
                            <a:schemeClr val="tx1"/>
                          </a:solidFill>
                        </a:rPr>
                        <a:t>Thermosets</a:t>
                      </a:r>
                      <a:r>
                        <a:rPr lang="sv-SE" sz="1400" dirty="0">
                          <a:solidFill>
                            <a:schemeClr val="tx1"/>
                          </a:solidFill>
                        </a:rPr>
                        <a:t> and </a:t>
                      </a:r>
                      <a:r>
                        <a:rPr lang="sv-SE" sz="1400" dirty="0" err="1">
                          <a:solidFill>
                            <a:schemeClr val="tx1"/>
                          </a:solidFill>
                        </a:rPr>
                        <a:t>waste</a:t>
                      </a:r>
                      <a:r>
                        <a:rPr lang="sv-SE" sz="1400" dirty="0">
                          <a:solidFill>
                            <a:schemeClr val="tx1"/>
                          </a:solidFill>
                        </a:rPr>
                        <a:t> </a:t>
                      </a:r>
                      <a:r>
                        <a:rPr lang="sv-SE" sz="1400" baseline="0" dirty="0">
                          <a:solidFill>
                            <a:schemeClr val="tx1"/>
                          </a:solidFill>
                        </a:rPr>
                        <a:t>– </a:t>
                      </a:r>
                      <a:r>
                        <a:rPr lang="sv-SE" sz="1400" baseline="0" dirty="0" err="1">
                          <a:solidFill>
                            <a:schemeClr val="tx1"/>
                          </a:solidFill>
                        </a:rPr>
                        <a:t>leaflet</a:t>
                      </a:r>
                      <a:r>
                        <a:rPr lang="sv-SE" sz="1400" baseline="0" dirty="0">
                          <a:solidFill>
                            <a:schemeClr val="tx1"/>
                          </a:solidFill>
                        </a:rPr>
                        <a:t> (SE) (SVEFF)</a:t>
                      </a: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extLst>
                  <a:ext uri="{0D108BD9-81ED-4DB2-BD59-A6C34878D82A}">
                    <a16:rowId xmlns:a16="http://schemas.microsoft.com/office/drawing/2014/main" val="10010"/>
                  </a:ext>
                </a:extLst>
              </a:tr>
              <a:tr h="309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err="1">
                          <a:solidFill>
                            <a:schemeClr val="tx1"/>
                          </a:solidFill>
                        </a:rPr>
                        <a:t>Maintenance</a:t>
                      </a:r>
                      <a:r>
                        <a:rPr lang="sv-SE" sz="1400" dirty="0">
                          <a:solidFill>
                            <a:schemeClr val="tx1"/>
                          </a:solidFill>
                        </a:rPr>
                        <a:t>, </a:t>
                      </a:r>
                      <a:r>
                        <a:rPr lang="sv-SE" sz="1400" dirty="0" err="1">
                          <a:solidFill>
                            <a:schemeClr val="tx1"/>
                          </a:solidFill>
                        </a:rPr>
                        <a:t>care</a:t>
                      </a:r>
                      <a:r>
                        <a:rPr lang="sv-SE" sz="1400" dirty="0">
                          <a:solidFill>
                            <a:schemeClr val="tx1"/>
                          </a:solidFill>
                        </a:rPr>
                        <a:t> and </a:t>
                      </a:r>
                      <a:r>
                        <a:rPr lang="sv-SE" sz="1400" dirty="0" err="1">
                          <a:solidFill>
                            <a:schemeClr val="tx1"/>
                          </a:solidFill>
                        </a:rPr>
                        <a:t>cleaning</a:t>
                      </a:r>
                      <a:r>
                        <a:rPr lang="sv-SE" sz="1400" dirty="0">
                          <a:solidFill>
                            <a:schemeClr val="tx1"/>
                          </a:solidFill>
                        </a:rPr>
                        <a:t> </a:t>
                      </a:r>
                      <a:r>
                        <a:rPr lang="sv-SE" sz="1400" baseline="0" dirty="0">
                          <a:solidFill>
                            <a:schemeClr val="tx1"/>
                          </a:solidFill>
                        </a:rPr>
                        <a:t>(SVEFF)</a:t>
                      </a: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endParaRPr lang="sv-SE" sz="1400" dirty="0">
                        <a:solidFill>
                          <a:schemeClr val="tx1"/>
                        </a:solidFill>
                      </a:endParaRPr>
                    </a:p>
                  </a:txBody>
                  <a:tcPr/>
                </a:tc>
                <a:tc>
                  <a:txBody>
                    <a:bodyPr/>
                    <a:lstStyle/>
                    <a:p>
                      <a:pPr algn="ctr"/>
                      <a:r>
                        <a:rPr kumimoji="0" lang="sv-SE" sz="1400" b="0" i="0" u="none" strike="noStrike" kern="1200" cap="none" spc="0" normalizeH="0" baseline="0" noProof="0" dirty="0">
                          <a:ln>
                            <a:noFill/>
                          </a:ln>
                          <a:solidFill>
                            <a:schemeClr val="tx1"/>
                          </a:solidFill>
                          <a:effectLst/>
                          <a:uLnTx/>
                          <a:uFillTx/>
                          <a:latin typeface="+mn-lt"/>
                          <a:ea typeface="+mn-ea"/>
                          <a:cs typeface="+mn-cs"/>
                          <a:sym typeface="Wingdings 2"/>
                        </a:rPr>
                        <a:t></a:t>
                      </a:r>
                      <a:endParaRPr lang="sv-SE" sz="1400" dirty="0">
                        <a:solidFill>
                          <a:schemeClr val="tx1"/>
                        </a:solidFill>
                      </a:endParaRPr>
                    </a:p>
                  </a:txBody>
                  <a:tcPr/>
                </a:tc>
                <a:extLst>
                  <a:ext uri="{0D108BD9-81ED-4DB2-BD59-A6C34878D82A}">
                    <a16:rowId xmlns:a16="http://schemas.microsoft.com/office/drawing/2014/main" val="10011"/>
                  </a:ext>
                </a:extLst>
              </a:tr>
            </a:tbl>
          </a:graphicData>
        </a:graphic>
      </p:graphicFrame>
      <p:sp>
        <p:nvSpPr>
          <p:cNvPr id="2" name="Platshållare för datum 1">
            <a:extLst>
              <a:ext uri="{FF2B5EF4-FFF2-40B4-BE49-F238E27FC236}">
                <a16:creationId xmlns:a16="http://schemas.microsoft.com/office/drawing/2014/main" id="{EFB6B447-3075-4AEC-B85C-951B1C8DE5F5}"/>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E572F1CA-6850-4B78-8F83-D00A5330195C}"/>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32B78BBB-0FAE-481D-8909-E6CCF60ECA3E}"/>
              </a:ext>
            </a:extLst>
          </p:cNvPr>
          <p:cNvSpPr>
            <a:spLocks noGrp="1"/>
          </p:cNvSpPr>
          <p:nvPr>
            <p:ph type="sldNum" sz="quarter" idx="12"/>
          </p:nvPr>
        </p:nvSpPr>
        <p:spPr/>
        <p:txBody>
          <a:bodyPr/>
          <a:lstStyle/>
          <a:p>
            <a:fld id="{24B771AD-66DB-4BE0-9BC9-42B41F4325E8}" type="slidenum">
              <a:rPr lang="sv-SE" smtClean="0"/>
              <a:pPr/>
              <a:t>87</a:t>
            </a:fld>
            <a:endParaRPr lang="sv-SE"/>
          </a:p>
        </p:txBody>
      </p:sp>
    </p:spTree>
    <p:extLst>
      <p:ext uri="{BB962C8B-B14F-4D97-AF65-F5344CB8AC3E}">
        <p14:creationId xmlns:p14="http://schemas.microsoft.com/office/powerpoint/2010/main" val="184376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1030" descr="C:\Documents and Settings\Håkan\Skrivbord\GOLVANALYS Sverige AB\SVEFF\PREVENT\Bild7.jpg"/>
          <p:cNvPicPr>
            <a:picLocks noChangeAspect="1" noChangeArrowheads="1"/>
          </p:cNvPicPr>
          <p:nvPr/>
        </p:nvPicPr>
        <p:blipFill>
          <a:blip r:embed="rId2"/>
          <a:srcRect/>
          <a:stretch>
            <a:fillRect/>
          </a:stretch>
        </p:blipFill>
        <p:spPr bwMode="auto">
          <a:xfrm>
            <a:off x="3505200" y="1676400"/>
            <a:ext cx="2732088" cy="4381500"/>
          </a:xfrm>
          <a:prstGeom prst="rect">
            <a:avLst/>
          </a:prstGeom>
          <a:noFill/>
          <a:ln w="9525">
            <a:noFill/>
            <a:miter lim="800000"/>
            <a:headEnd/>
            <a:tailEnd/>
          </a:ln>
        </p:spPr>
      </p:pic>
      <p:sp>
        <p:nvSpPr>
          <p:cNvPr id="29701" name="Rectangle 1027"/>
          <p:cNvSpPr>
            <a:spLocks noChangeArrowheads="1"/>
          </p:cNvSpPr>
          <p:nvPr/>
        </p:nvSpPr>
        <p:spPr bwMode="auto">
          <a:xfrm>
            <a:off x="304800" y="3048000"/>
            <a:ext cx="3581400" cy="1631216"/>
          </a:xfrm>
          <a:prstGeom prst="rect">
            <a:avLst/>
          </a:prstGeom>
          <a:noFill/>
          <a:ln w="9525">
            <a:noFill/>
            <a:miter lim="800000"/>
            <a:headEnd/>
            <a:tailEnd/>
          </a:ln>
        </p:spPr>
        <p:txBody>
          <a:bodyPr>
            <a:spAutoFit/>
          </a:bodyPr>
          <a:lstStyle/>
          <a:p>
            <a:pPr eaLnBrk="0" hangingPunct="0">
              <a:buClr>
                <a:srgbClr val="FF0000"/>
              </a:buClr>
              <a:buFontTx/>
              <a:buChar char="•"/>
            </a:pPr>
            <a:r>
              <a:rPr lang="sv-SE" sz="2800" dirty="0">
                <a:cs typeface="Times New Roman" pitchFamily="18" charset="0"/>
              </a:rPr>
              <a:t> </a:t>
            </a:r>
            <a:r>
              <a:rPr lang="sv-SE" sz="2400" dirty="0" err="1">
                <a:cs typeface="Times New Roman" pitchFamily="18" charset="0"/>
              </a:rPr>
              <a:t>Fatigue</a:t>
            </a:r>
            <a:r>
              <a:rPr lang="sv-SE" sz="2400" dirty="0">
                <a:cs typeface="Times New Roman" pitchFamily="18" charset="0"/>
              </a:rPr>
              <a:t> 
 </a:t>
            </a:r>
            <a:r>
              <a:rPr lang="sv-SE" sz="2400" dirty="0" err="1">
                <a:cs typeface="Times New Roman" pitchFamily="18" charset="0"/>
              </a:rPr>
              <a:t>Headache</a:t>
            </a:r>
            <a:r>
              <a:rPr lang="sv-SE" sz="2400" dirty="0">
                <a:cs typeface="Times New Roman" pitchFamily="18" charset="0"/>
              </a:rPr>
              <a:t>
 </a:t>
            </a:r>
            <a:r>
              <a:rPr lang="sv-SE" sz="2400" dirty="0" err="1">
                <a:cs typeface="Times New Roman" pitchFamily="18" charset="0"/>
              </a:rPr>
              <a:t>Nausea</a:t>
            </a:r>
            <a:r>
              <a:rPr lang="sv-SE" sz="2400" dirty="0">
                <a:cs typeface="Times New Roman" pitchFamily="18" charset="0"/>
              </a:rPr>
              <a:t>
 Feeling </a:t>
            </a:r>
            <a:r>
              <a:rPr lang="sv-SE" sz="2400" dirty="0" err="1">
                <a:cs typeface="Times New Roman" pitchFamily="18" charset="0"/>
              </a:rPr>
              <a:t>of</a:t>
            </a:r>
            <a:r>
              <a:rPr lang="sv-SE" sz="2400" dirty="0">
                <a:cs typeface="Times New Roman" pitchFamily="18" charset="0"/>
              </a:rPr>
              <a:t> </a:t>
            </a:r>
            <a:r>
              <a:rPr lang="sv-SE" sz="2400" dirty="0" err="1">
                <a:cs typeface="Times New Roman" pitchFamily="18" charset="0"/>
              </a:rPr>
              <a:t>drunkenness</a:t>
            </a:r>
            <a:endParaRPr lang="sv-SE" sz="2800" dirty="0">
              <a:cs typeface="Times New Roman" pitchFamily="18" charset="0"/>
            </a:endParaRPr>
          </a:p>
        </p:txBody>
      </p:sp>
      <p:sp>
        <p:nvSpPr>
          <p:cNvPr id="29702" name="Rectangle 1028"/>
          <p:cNvSpPr>
            <a:spLocks noGrp="1" noChangeArrowheads="1"/>
          </p:cNvSpPr>
          <p:nvPr>
            <p:ph type="title" idx="4294967295"/>
          </p:nvPr>
        </p:nvSpPr>
        <p:spPr/>
        <p:txBody>
          <a:bodyPr>
            <a:normAutofit/>
          </a:bodyPr>
          <a:lstStyle/>
          <a:p>
            <a:r>
              <a:rPr lang="en-GB" dirty="0">
                <a:latin typeface="+mn-lt"/>
                <a:cs typeface="Times New Roman" pitchFamily="18" charset="0"/>
              </a:rPr>
              <a:t>Chemical substances</a:t>
            </a:r>
            <a:endParaRPr lang="en-GB" noProof="0" dirty="0">
              <a:latin typeface="+mn-lt"/>
            </a:endParaRPr>
          </a:p>
        </p:txBody>
      </p:sp>
      <p:sp>
        <p:nvSpPr>
          <p:cNvPr id="29703" name="Rectangle 1029"/>
          <p:cNvSpPr>
            <a:spLocks noChangeArrowheads="1"/>
          </p:cNvSpPr>
          <p:nvPr/>
        </p:nvSpPr>
        <p:spPr bwMode="auto">
          <a:xfrm>
            <a:off x="5638802" y="2286000"/>
            <a:ext cx="3505198" cy="2000548"/>
          </a:xfrm>
          <a:prstGeom prst="rect">
            <a:avLst/>
          </a:prstGeom>
          <a:noFill/>
          <a:ln w="9525">
            <a:noFill/>
            <a:miter lim="800000"/>
            <a:headEnd/>
            <a:tailEnd/>
          </a:ln>
        </p:spPr>
        <p:txBody>
          <a:bodyPr wrap="square">
            <a:spAutoFit/>
          </a:bodyPr>
          <a:lstStyle/>
          <a:p>
            <a:pPr eaLnBrk="0" hangingPunct="0">
              <a:buClr>
                <a:srgbClr val="FF0000"/>
              </a:buClr>
            </a:pPr>
            <a:r>
              <a:rPr lang="en-US" sz="2800" dirty="0">
                <a:cs typeface="Times New Roman" pitchFamily="18" charset="0"/>
              </a:rPr>
              <a:t>may :</a:t>
            </a:r>
          </a:p>
          <a:p>
            <a:pPr marL="457200" indent="-457200" eaLnBrk="0" hangingPunct="0">
              <a:buClr>
                <a:srgbClr val="FF0000"/>
              </a:buClr>
              <a:buFont typeface="Arial" panose="020B0604020202020204" pitchFamily="34" charset="0"/>
              <a:buChar char="•"/>
            </a:pPr>
            <a:r>
              <a:rPr lang="en-US" sz="2400" dirty="0">
                <a:cs typeface="Times New Roman" pitchFamily="18" charset="0"/>
              </a:rPr>
              <a:t>Impair reaction time
impair judgement</a:t>
            </a:r>
          </a:p>
          <a:p>
            <a:pPr marL="457200" indent="-457200" eaLnBrk="0" hangingPunct="0">
              <a:buClr>
                <a:srgbClr val="FF0000"/>
              </a:buClr>
              <a:buFont typeface="Arial" panose="020B0604020202020204" pitchFamily="34" charset="0"/>
              <a:buChar char="•"/>
            </a:pPr>
            <a:r>
              <a:rPr lang="sv-SE" sz="2400" dirty="0">
                <a:cs typeface="Times New Roman" pitchFamily="18" charset="0"/>
              </a:rPr>
              <a:t>cause skin </a:t>
            </a:r>
            <a:r>
              <a:rPr lang="sv-SE" sz="2400" dirty="0" err="1">
                <a:cs typeface="Times New Roman" pitchFamily="18" charset="0"/>
              </a:rPr>
              <a:t>dryness</a:t>
            </a:r>
            <a:endParaRPr lang="sv-SE" sz="2400" dirty="0">
              <a:cs typeface="Times New Roman" pitchFamily="18" charset="0"/>
            </a:endParaRPr>
          </a:p>
          <a:p>
            <a:pPr marL="457200" indent="-457200" eaLnBrk="0" hangingPunct="0">
              <a:buClr>
                <a:srgbClr val="FF0000"/>
              </a:buClr>
              <a:buFont typeface="Arial" panose="020B0604020202020204" pitchFamily="34" charset="0"/>
              <a:buChar char="•"/>
            </a:pPr>
            <a:r>
              <a:rPr lang="en-US" sz="2400" dirty="0">
                <a:cs typeface="Times New Roman" pitchFamily="18" charset="0"/>
              </a:rPr>
              <a:t>irritate your eyes</a:t>
            </a:r>
          </a:p>
        </p:txBody>
      </p:sp>
      <p:sp>
        <p:nvSpPr>
          <p:cNvPr id="29705" name="Rectangle 1031"/>
          <p:cNvSpPr>
            <a:spLocks noChangeArrowheads="1"/>
          </p:cNvSpPr>
          <p:nvPr/>
        </p:nvSpPr>
        <p:spPr bwMode="auto">
          <a:xfrm>
            <a:off x="304800" y="1752600"/>
            <a:ext cx="3200400" cy="1143000"/>
          </a:xfrm>
          <a:prstGeom prst="rect">
            <a:avLst/>
          </a:prstGeom>
          <a:noFill/>
          <a:ln w="9525">
            <a:noFill/>
            <a:miter lim="800000"/>
            <a:headEnd/>
            <a:tailEnd/>
          </a:ln>
        </p:spPr>
        <p:txBody>
          <a:bodyPr anchor="ctr"/>
          <a:lstStyle/>
          <a:p>
            <a:r>
              <a:rPr lang="en-GB" sz="2800" dirty="0">
                <a:cs typeface="Times New Roman" pitchFamily="18" charset="0"/>
              </a:rPr>
              <a:t>can be a</a:t>
            </a:r>
            <a:r>
              <a:rPr lang="sv-SE" sz="2800" dirty="0" err="1">
                <a:cs typeface="Times New Roman" pitchFamily="18" charset="0"/>
              </a:rPr>
              <a:t>llergenic</a:t>
            </a:r>
            <a:r>
              <a:rPr lang="sv-SE" sz="2800" dirty="0">
                <a:cs typeface="Times New Roman" pitchFamily="18" charset="0"/>
              </a:rPr>
              <a:t> and </a:t>
            </a:r>
            <a:r>
              <a:rPr lang="sv-SE" sz="2800" dirty="0" err="1">
                <a:cs typeface="Times New Roman" pitchFamily="18" charset="0"/>
              </a:rPr>
              <a:t>may</a:t>
            </a:r>
            <a:r>
              <a:rPr lang="sv-SE" sz="2800" dirty="0">
                <a:cs typeface="Times New Roman" pitchFamily="18" charset="0"/>
              </a:rPr>
              <a:t> cause:</a:t>
            </a:r>
          </a:p>
        </p:txBody>
      </p:sp>
      <p:sp>
        <p:nvSpPr>
          <p:cNvPr id="2" name="Platshållare för datum 1">
            <a:extLst>
              <a:ext uri="{FF2B5EF4-FFF2-40B4-BE49-F238E27FC236}">
                <a16:creationId xmlns:a16="http://schemas.microsoft.com/office/drawing/2014/main" id="{931D4818-FE14-4730-A6C4-EB37D4D17DA9}"/>
              </a:ext>
            </a:extLst>
          </p:cNvPr>
          <p:cNvSpPr>
            <a:spLocks noGrp="1"/>
          </p:cNvSpPr>
          <p:nvPr>
            <p:ph type="dt" sz="half" idx="10"/>
          </p:nvPr>
        </p:nvSpPr>
        <p:spPr/>
        <p:txBody>
          <a:bodyPr/>
          <a:lstStyle/>
          <a:p>
            <a:r>
              <a:rPr lang="sv-SE"/>
              <a:t>June 2018</a:t>
            </a:r>
          </a:p>
        </p:txBody>
      </p:sp>
      <p:sp>
        <p:nvSpPr>
          <p:cNvPr id="3" name="Platshållare för sidfot 2">
            <a:extLst>
              <a:ext uri="{FF2B5EF4-FFF2-40B4-BE49-F238E27FC236}">
                <a16:creationId xmlns:a16="http://schemas.microsoft.com/office/drawing/2014/main" id="{21FC062E-E1D6-4383-950B-ED3701CD0012}"/>
              </a:ext>
            </a:extLst>
          </p:cNvPr>
          <p:cNvSpPr>
            <a:spLocks noGrp="1"/>
          </p:cNvSpPr>
          <p:nvPr>
            <p:ph type="ftr" sz="quarter" idx="11"/>
          </p:nvPr>
        </p:nvSpPr>
        <p:spPr/>
        <p:txBody>
          <a:bodyPr/>
          <a:lstStyle/>
          <a:p>
            <a:r>
              <a:rPr lang="en-US"/>
              <a:t>Synthetic resins - Safety course and material knowledge for industrial flooring</a:t>
            </a:r>
            <a:endParaRPr lang="sv-SE"/>
          </a:p>
        </p:txBody>
      </p:sp>
      <p:sp>
        <p:nvSpPr>
          <p:cNvPr id="4" name="Platshållare för bildnummer 3">
            <a:extLst>
              <a:ext uri="{FF2B5EF4-FFF2-40B4-BE49-F238E27FC236}">
                <a16:creationId xmlns:a16="http://schemas.microsoft.com/office/drawing/2014/main" id="{CE330AC9-7424-49E8-A427-6DFF6404546A}"/>
              </a:ext>
            </a:extLst>
          </p:cNvPr>
          <p:cNvSpPr>
            <a:spLocks noGrp="1"/>
          </p:cNvSpPr>
          <p:nvPr>
            <p:ph type="sldNum" sz="quarter" idx="12"/>
          </p:nvPr>
        </p:nvSpPr>
        <p:spPr/>
        <p:txBody>
          <a:bodyPr/>
          <a:lstStyle/>
          <a:p>
            <a:fld id="{24B771AD-66DB-4BE0-9BC9-42B41F4325E8}" type="slidenum">
              <a:rPr lang="sv-SE" smtClean="0"/>
              <a:pPr/>
              <a:t>9</a:t>
            </a:fld>
            <a:endParaRPr lang="sv-SE"/>
          </a:p>
        </p:txBody>
      </p:sp>
    </p:spTree>
    <p:extLst>
      <p:ext uri="{BB962C8B-B14F-4D97-AF65-F5344CB8AC3E}">
        <p14:creationId xmlns:p14="http://schemas.microsoft.com/office/powerpoint/2010/main" val="5721854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181EB3-8C2D-4304-A2B5-0AD354465CD3}">
  <we:reference id="fa000000002" version="1.0.0.0" store="en-us" storeType="FirstPart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18927</TotalTime>
  <Words>4884</Words>
  <Application>Microsoft Office PowerPoint</Application>
  <PresentationFormat>Bildspel på skärmen (4:3)</PresentationFormat>
  <Paragraphs>935</Paragraphs>
  <Slides>87</Slides>
  <Notes>37</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87</vt:i4>
      </vt:variant>
    </vt:vector>
  </HeadingPairs>
  <TitlesOfParts>
    <vt:vector size="97" baseType="lpstr">
      <vt:lpstr>Arial</vt:lpstr>
      <vt:lpstr>Arial Black</vt:lpstr>
      <vt:lpstr>Calibri</vt:lpstr>
      <vt:lpstr>Futura</vt:lpstr>
      <vt:lpstr>Garamond</vt:lpstr>
      <vt:lpstr>Times New Roman</vt:lpstr>
      <vt:lpstr>Wingdings</vt:lpstr>
      <vt:lpstr>Wingdings 2</vt:lpstr>
      <vt:lpstr>Office-tema</vt:lpstr>
      <vt:lpstr>Paintbrush Picture</vt:lpstr>
      <vt:lpstr>Synthetic resins</vt:lpstr>
      <vt:lpstr>Why are we here today?</vt:lpstr>
      <vt:lpstr>Course Contents</vt:lpstr>
      <vt:lpstr>What are synthetic resins/thermosets?</vt:lpstr>
      <vt:lpstr>Components of synthetic resins</vt:lpstr>
      <vt:lpstr>What are the most common synthetic resins?</vt:lpstr>
      <vt:lpstr>Allergy</vt:lpstr>
      <vt:lpstr>Three routes of exposure</vt:lpstr>
      <vt:lpstr>Chemical substances</vt:lpstr>
      <vt:lpstr>How we can be affected</vt:lpstr>
      <vt:lpstr>How we can be affected</vt:lpstr>
      <vt:lpstr>How we are affected – on the skin</vt:lpstr>
      <vt:lpstr>Information on the chemical properties of the products</vt:lpstr>
      <vt:lpstr>PowerPoint-presentation</vt:lpstr>
      <vt:lpstr>Labelling requirements</vt:lpstr>
      <vt:lpstr>What does the label say?</vt:lpstr>
      <vt:lpstr>Examples of hazard statements that may apply to thermosets</vt:lpstr>
      <vt:lpstr>Safety Data Sheet</vt:lpstr>
      <vt:lpstr>Safety Data Sheet informs:</vt:lpstr>
      <vt:lpstr>Safety Data Sheet informs:</vt:lpstr>
      <vt:lpstr>The different materials</vt:lpstr>
      <vt:lpstr>Epoxy - properties</vt:lpstr>
      <vt:lpstr>Epoxy – health properties of the components</vt:lpstr>
      <vt:lpstr>Epoxy - annex to occupational health and safety plan</vt:lpstr>
      <vt:lpstr>Acrylate - properties</vt:lpstr>
      <vt:lpstr>Acrylate - health properties of the components</vt:lpstr>
      <vt:lpstr>Acrylate - health properties of the components</vt:lpstr>
      <vt:lpstr>Acrylate – annex to occupational health and safety plan</vt:lpstr>
      <vt:lpstr>Polyurethane - properties</vt:lpstr>
      <vt:lpstr>Polyurethane - health properties of the components</vt:lpstr>
      <vt:lpstr>Polyurethane – annex to occupational health and safety plan</vt:lpstr>
      <vt:lpstr>Polyurea</vt:lpstr>
      <vt:lpstr>Instructions for installation</vt:lpstr>
      <vt:lpstr>Instructions for installation</vt:lpstr>
      <vt:lpstr>Instructions for installation</vt:lpstr>
      <vt:lpstr>Instructions for installation</vt:lpstr>
      <vt:lpstr>Instructions for installation</vt:lpstr>
      <vt:lpstr>Instructions for installation</vt:lpstr>
      <vt:lpstr>Joint detail</vt:lpstr>
      <vt:lpstr>Joint detail</vt:lpstr>
      <vt:lpstr>Joint detail</vt:lpstr>
      <vt:lpstr>Joint detail</vt:lpstr>
      <vt:lpstr>PowerPoint-presentation</vt:lpstr>
      <vt:lpstr>AFS 2014:43  Chemical Hazards in the Working Environment </vt:lpstr>
      <vt:lpstr>Documentation of risk assessment</vt:lpstr>
      <vt:lpstr>Signage and information</vt:lpstr>
      <vt:lpstr>Training requirements</vt:lpstr>
      <vt:lpstr>PowerPoint-presentation</vt:lpstr>
      <vt:lpstr>Medical examination</vt:lpstr>
      <vt:lpstr>Employability assessment for respiratory sensitisers</vt:lpstr>
      <vt:lpstr>PowerPoint-presentation</vt:lpstr>
      <vt:lpstr>PowerPoint-presentation</vt:lpstr>
      <vt:lpstr>PowerPoint-presentation</vt:lpstr>
      <vt:lpstr>Periodic medical examination with employability assessment</vt:lpstr>
      <vt:lpstr>Periodic medical examination with employability assessment</vt:lpstr>
      <vt:lpstr>How to work safely?</vt:lpstr>
      <vt:lpstr>Prevent injury and accident risk</vt:lpstr>
      <vt:lpstr>Handling and protection</vt:lpstr>
      <vt:lpstr>PowerPoint-presentation</vt:lpstr>
      <vt:lpstr>Prevent airway damage</vt:lpstr>
      <vt:lpstr>Occupational exposure limits</vt:lpstr>
      <vt:lpstr>Occupational exposure limits -example</vt:lpstr>
      <vt:lpstr>Occupational exposure limits - measurements</vt:lpstr>
      <vt:lpstr>Personal protection</vt:lpstr>
      <vt:lpstr>Respiratory protection</vt:lpstr>
      <vt:lpstr>Eye protection</vt:lpstr>
      <vt:lpstr>Skin protection</vt:lpstr>
      <vt:lpstr>PowerPoint-presentation</vt:lpstr>
      <vt:lpstr>Prevent ergonomic injury</vt:lpstr>
      <vt:lpstr>Prevent noise and vibration damage</vt:lpstr>
      <vt:lpstr>Examples of equipment</vt:lpstr>
      <vt:lpstr>Are you noticed on the workplace?</vt:lpstr>
      <vt:lpstr>Information to 3rd person</vt:lpstr>
      <vt:lpstr>Workplace signage</vt:lpstr>
      <vt:lpstr>What to do if spills occurs?</vt:lpstr>
      <vt:lpstr>Waste management – uncured product</vt:lpstr>
      <vt:lpstr>Labelling of hazardous waste</vt:lpstr>
      <vt:lpstr>Packaging waste management</vt:lpstr>
      <vt:lpstr>Dangerous goods are divided into nine classes:</vt:lpstr>
      <vt:lpstr>Dangerous Goods - Labels:</vt:lpstr>
      <vt:lpstr>Packaging</vt:lpstr>
      <vt:lpstr>What needs to be in place during transport?</vt:lpstr>
      <vt:lpstr>Permission for transportation of Dangerous Goods</vt:lpstr>
      <vt:lpstr>Exam</vt:lpstr>
      <vt:lpstr>Authorisation for synthetic resins “AFG”</vt:lpstr>
      <vt:lpstr>Thanks for today
</vt:lpstr>
      <vt:lpstr>Documents that may be applicable</vt:lpstr>
    </vt:vector>
  </TitlesOfParts>
  <Company>Svenskt Näringsliv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Härdplaster</dc:title>
  <dc:creator>ktf_emmand</dc:creator>
  <cp:lastModifiedBy>Emma Jansson</cp:lastModifiedBy>
  <cp:revision>303</cp:revision>
  <cp:lastPrinted>2018-02-05T07:47:46Z</cp:lastPrinted>
  <dcterms:created xsi:type="dcterms:W3CDTF">2015-03-31T07:39:07Z</dcterms:created>
  <dcterms:modified xsi:type="dcterms:W3CDTF">2018-09-14T08:37:19Z</dcterms:modified>
</cp:coreProperties>
</file>