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03"/>
  </p:notesMasterIdLst>
  <p:handoutMasterIdLst>
    <p:handoutMasterId r:id="rId104"/>
  </p:handoutMasterIdLst>
  <p:sldIdLst>
    <p:sldId id="700" r:id="rId5"/>
    <p:sldId id="717" r:id="rId6"/>
    <p:sldId id="718" r:id="rId7"/>
    <p:sldId id="719" r:id="rId8"/>
    <p:sldId id="257" r:id="rId9"/>
    <p:sldId id="659" r:id="rId10"/>
    <p:sldId id="364" r:id="rId11"/>
    <p:sldId id="687" r:id="rId12"/>
    <p:sldId id="357" r:id="rId13"/>
    <p:sldId id="362" r:id="rId14"/>
    <p:sldId id="363" r:id="rId15"/>
    <p:sldId id="361" r:id="rId16"/>
    <p:sldId id="658" r:id="rId17"/>
    <p:sldId id="367" r:id="rId18"/>
    <p:sldId id="405" r:id="rId19"/>
    <p:sldId id="407" r:id="rId20"/>
    <p:sldId id="406" r:id="rId21"/>
    <p:sldId id="409" r:id="rId22"/>
    <p:sldId id="408" r:id="rId23"/>
    <p:sldId id="710" r:id="rId24"/>
    <p:sldId id="410" r:id="rId25"/>
    <p:sldId id="411" r:id="rId26"/>
    <p:sldId id="412" r:id="rId27"/>
    <p:sldId id="711" r:id="rId28"/>
    <p:sldId id="259" r:id="rId29"/>
    <p:sldId id="261" r:id="rId30"/>
    <p:sldId id="366" r:id="rId31"/>
    <p:sldId id="672" r:id="rId32"/>
    <p:sldId id="690" r:id="rId33"/>
    <p:sldId id="673" r:id="rId34"/>
    <p:sldId id="660" r:id="rId35"/>
    <p:sldId id="688" r:id="rId36"/>
    <p:sldId id="662" r:id="rId37"/>
    <p:sldId id="689" r:id="rId38"/>
    <p:sldId id="661" r:id="rId39"/>
    <p:sldId id="666" r:id="rId40"/>
    <p:sldId id="667" r:id="rId41"/>
    <p:sldId id="691" r:id="rId42"/>
    <p:sldId id="668" r:id="rId43"/>
    <p:sldId id="669" r:id="rId44"/>
    <p:sldId id="277" r:id="rId45"/>
    <p:sldId id="350" r:id="rId46"/>
    <p:sldId id="380" r:id="rId47"/>
    <p:sldId id="278" r:id="rId48"/>
    <p:sldId id="693" r:id="rId49"/>
    <p:sldId id="694" r:id="rId50"/>
    <p:sldId id="385" r:id="rId51"/>
    <p:sldId id="695" r:id="rId52"/>
    <p:sldId id="696" r:id="rId53"/>
    <p:sldId id="697" r:id="rId54"/>
    <p:sldId id="698" r:id="rId55"/>
    <p:sldId id="402" r:id="rId56"/>
    <p:sldId id="699" r:id="rId57"/>
    <p:sldId id="671" r:id="rId58"/>
    <p:sldId id="670" r:id="rId59"/>
    <p:sldId id="682" r:id="rId60"/>
    <p:sldId id="683" r:id="rId61"/>
    <p:sldId id="684" r:id="rId62"/>
    <p:sldId id="685" r:id="rId63"/>
    <p:sldId id="692" r:id="rId64"/>
    <p:sldId id="312" r:id="rId65"/>
    <p:sldId id="404" r:id="rId66"/>
    <p:sldId id="313" r:id="rId67"/>
    <p:sldId id="398" r:id="rId68"/>
    <p:sldId id="399" r:id="rId69"/>
    <p:sldId id="400" r:id="rId70"/>
    <p:sldId id="317" r:id="rId71"/>
    <p:sldId id="354" r:id="rId72"/>
    <p:sldId id="705" r:id="rId73"/>
    <p:sldId id="707" r:id="rId74"/>
    <p:sldId id="706" r:id="rId75"/>
    <p:sldId id="716" r:id="rId76"/>
    <p:sldId id="355" r:id="rId77"/>
    <p:sldId id="356" r:id="rId78"/>
    <p:sldId id="665" r:id="rId79"/>
    <p:sldId id="318" r:id="rId80"/>
    <p:sldId id="316" r:id="rId81"/>
    <p:sldId id="322" r:id="rId82"/>
    <p:sldId id="701" r:id="rId83"/>
    <p:sldId id="703" r:id="rId84"/>
    <p:sldId id="704" r:id="rId85"/>
    <p:sldId id="375" r:id="rId86"/>
    <p:sldId id="374" r:id="rId87"/>
    <p:sldId id="262" r:id="rId88"/>
    <p:sldId id="712" r:id="rId89"/>
    <p:sldId id="265" r:id="rId90"/>
    <p:sldId id="370" r:id="rId91"/>
    <p:sldId id="713" r:id="rId92"/>
    <p:sldId id="268" r:id="rId93"/>
    <p:sldId id="714" r:id="rId94"/>
    <p:sldId id="418" r:id="rId95"/>
    <p:sldId id="715" r:id="rId96"/>
    <p:sldId id="320" r:id="rId97"/>
    <p:sldId id="321" r:id="rId98"/>
    <p:sldId id="709" r:id="rId99"/>
    <p:sldId id="324" r:id="rId100"/>
    <p:sldId id="332" r:id="rId101"/>
    <p:sldId id="334" r:id="rId102"/>
  </p:sldIdLst>
  <p:sldSz cx="9144000" cy="6858000" type="screen4x3"/>
  <p:notesSz cx="9925050" cy="67929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ppdateringar" id="{64E09494-9A01-4DFE-9A48-D2A9A051D32A}">
          <p14:sldIdLst>
            <p14:sldId id="700"/>
            <p14:sldId id="717"/>
            <p14:sldId id="718"/>
            <p14:sldId id="719"/>
          </p14:sldIdLst>
        </p14:section>
        <p14:section name="Introduktion" id="{2F143269-1D20-4AE0-AD64-6C4454798B83}">
          <p14:sldIdLst>
            <p14:sldId id="257"/>
            <p14:sldId id="659"/>
          </p14:sldIdLst>
        </p14:section>
        <p14:section name="Vad är kemiska risker" id="{9C8539B6-962C-4BEA-B166-1ADF86910907}">
          <p14:sldIdLst>
            <p14:sldId id="364"/>
            <p14:sldId id="687"/>
            <p14:sldId id="357"/>
            <p14:sldId id="362"/>
            <p14:sldId id="363"/>
            <p14:sldId id="361"/>
            <p14:sldId id="658"/>
            <p14:sldId id="367"/>
          </p14:sldIdLst>
        </p14:section>
        <p14:section name="Information om kemiska produkter" id="{1A55A08B-F9A2-4DFB-91F9-5065704E639D}">
          <p14:sldIdLst>
            <p14:sldId id="405"/>
            <p14:sldId id="407"/>
            <p14:sldId id="406"/>
            <p14:sldId id="409"/>
            <p14:sldId id="408"/>
            <p14:sldId id="710"/>
            <p14:sldId id="410"/>
            <p14:sldId id="411"/>
            <p14:sldId id="412"/>
            <p14:sldId id="711"/>
          </p14:sldIdLst>
        </p14:section>
        <p14:section name="Vad är härdplast?" id="{79581435-4761-459A-9545-D2F042189C49}">
          <p14:sldIdLst>
            <p14:sldId id="259"/>
            <p14:sldId id="261"/>
            <p14:sldId id="366"/>
            <p14:sldId id="672"/>
            <p14:sldId id="690"/>
            <p14:sldId id="673"/>
            <p14:sldId id="660"/>
          </p14:sldIdLst>
        </p14:section>
        <p14:section name="Diisocyanater" id="{64C74248-54A1-42CA-80E9-383A3ECFF5E4}">
          <p14:sldIdLst>
            <p14:sldId id="688"/>
            <p14:sldId id="662"/>
            <p14:sldId id="689"/>
            <p14:sldId id="661"/>
            <p14:sldId id="666"/>
            <p14:sldId id="667"/>
            <p14:sldId id="691"/>
            <p14:sldId id="668"/>
            <p14:sldId id="669"/>
          </p14:sldIdLst>
        </p14:section>
        <p14:section name="Arbetsmiljöregler" id="{10DA1989-8C9F-405B-B3C4-A26CBC3974A8}">
          <p14:sldIdLst>
            <p14:sldId id="277"/>
            <p14:sldId id="350"/>
            <p14:sldId id="380"/>
            <p14:sldId id="278"/>
            <p14:sldId id="693"/>
            <p14:sldId id="694"/>
            <p14:sldId id="385"/>
            <p14:sldId id="695"/>
            <p14:sldId id="696"/>
            <p14:sldId id="697"/>
            <p14:sldId id="698"/>
            <p14:sldId id="402"/>
          </p14:sldIdLst>
        </p14:section>
        <p14:section name="Beteendebaserd säkerhet" id="{98B92B44-7833-4685-9909-22965054C8F3}">
          <p14:sldIdLst>
            <p14:sldId id="699"/>
            <p14:sldId id="671"/>
            <p14:sldId id="670"/>
            <p14:sldId id="682"/>
            <p14:sldId id="683"/>
            <p14:sldId id="684"/>
            <p14:sldId id="685"/>
            <p14:sldId id="692"/>
            <p14:sldId id="312"/>
            <p14:sldId id="404"/>
            <p14:sldId id="313"/>
            <p14:sldId id="398"/>
            <p14:sldId id="399"/>
            <p14:sldId id="400"/>
          </p14:sldIdLst>
        </p14:section>
        <p14:section name="BBS skyddsutrustning" id="{C99AF18C-AC6E-4158-890A-3174093F6F0A}">
          <p14:sldIdLst>
            <p14:sldId id="317"/>
            <p14:sldId id="354"/>
            <p14:sldId id="705"/>
            <p14:sldId id="707"/>
            <p14:sldId id="706"/>
            <p14:sldId id="716"/>
            <p14:sldId id="355"/>
            <p14:sldId id="356"/>
            <p14:sldId id="665"/>
            <p14:sldId id="318"/>
          </p14:sldIdLst>
        </p14:section>
        <p14:section name="Andra Arbetsmiljöaspekter" id="{886228A8-CDDA-402C-B17C-A30C4FE7249D}">
          <p14:sldIdLst>
            <p14:sldId id="316"/>
            <p14:sldId id="322"/>
          </p14:sldIdLst>
        </p14:section>
        <p14:section name="Om olyckan är framme" id="{BC34C637-4C4D-4205-9D61-CE442976F256}">
          <p14:sldIdLst>
            <p14:sldId id="701"/>
            <p14:sldId id="703"/>
            <p14:sldId id="704"/>
            <p14:sldId id="375"/>
          </p14:sldIdLst>
        </p14:section>
        <p14:section name="Materialkunskap" id="{58F2A33A-64C1-47F8-9F81-9AA6AC45795E}">
          <p14:sldIdLst>
            <p14:sldId id="374"/>
            <p14:sldId id="262"/>
            <p14:sldId id="712"/>
            <p14:sldId id="265"/>
            <p14:sldId id="370"/>
            <p14:sldId id="713"/>
            <p14:sldId id="268"/>
            <p14:sldId id="714"/>
            <p14:sldId id="418"/>
            <p14:sldId id="715"/>
            <p14:sldId id="320"/>
            <p14:sldId id="321"/>
          </p14:sldIdLst>
        </p14:section>
        <p14:section name="Hantering av avfall" id="{B06A2056-2EC3-409F-8B61-81E7E6B34B80}">
          <p14:sldIdLst>
            <p14:sldId id="709"/>
            <p14:sldId id="324"/>
          </p14:sldIdLst>
        </p14:section>
        <p14:section name="Prov" id="{7547BCE5-529C-419D-A682-71CECCE9134A}">
          <p14:sldIdLst>
            <p14:sldId id="332"/>
            <p14:sldId id="3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51CE2-10E3-4072-BEB4-20379A391106}" v="1" dt="2023-06-13T12:44:42.56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81" autoAdjust="0"/>
    <p:restoredTop sz="77052" autoAdjust="0"/>
  </p:normalViewPr>
  <p:slideViewPr>
    <p:cSldViewPr>
      <p:cViewPr varScale="1">
        <p:scale>
          <a:sx n="49" d="100"/>
          <a:sy n="49" d="100"/>
        </p:scale>
        <p:origin x="860" y="52"/>
      </p:cViewPr>
      <p:guideLst>
        <p:guide orient="horz" pos="2160"/>
        <p:guide pos="2880"/>
      </p:guideLst>
    </p:cSldViewPr>
  </p:slideViewPr>
  <p:outlineViewPr>
    <p:cViewPr>
      <p:scale>
        <a:sx n="33" d="100"/>
        <a:sy n="33" d="100"/>
      </p:scale>
      <p:origin x="0" y="-20676"/>
    </p:cViewPr>
  </p:outlineViewPr>
  <p:notesTextViewPr>
    <p:cViewPr>
      <p:scale>
        <a:sx n="100" d="100"/>
        <a:sy n="100" d="100"/>
      </p:scale>
      <p:origin x="0" y="0"/>
    </p:cViewPr>
  </p:notesTextViewPr>
  <p:sorterViewPr>
    <p:cViewPr varScale="1">
      <p:scale>
        <a:sx n="1" d="1"/>
        <a:sy n="1" d="1"/>
      </p:scale>
      <p:origin x="0" y="-1516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heme" Target="theme/theme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microsoft.com/office/2016/11/relationships/changesInfo" Target="changesInfos/changesInfo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stin Sedendahl" userId="5450827f-299a-4ba1-9ed0-82eced14430a" providerId="ADAL" clId="{B6751CE2-10E3-4072-BEB4-20379A391106}"/>
    <pc:docChg chg="custSel modSld">
      <pc:chgData name="Kerstin Sedendahl" userId="5450827f-299a-4ba1-9ed0-82eced14430a" providerId="ADAL" clId="{B6751CE2-10E3-4072-BEB4-20379A391106}" dt="2023-06-13T12:51:34.225" v="1561" actId="478"/>
      <pc:docMkLst>
        <pc:docMk/>
      </pc:docMkLst>
      <pc:sldChg chg="delSp mod">
        <pc:chgData name="Kerstin Sedendahl" userId="5450827f-299a-4ba1-9ed0-82eced14430a" providerId="ADAL" clId="{B6751CE2-10E3-4072-BEB4-20379A391106}" dt="2023-06-13T12:51:34.225" v="1561" actId="478"/>
        <pc:sldMkLst>
          <pc:docMk/>
          <pc:sldMk cId="0" sldId="257"/>
        </pc:sldMkLst>
        <pc:picChg chg="del">
          <ac:chgData name="Kerstin Sedendahl" userId="5450827f-299a-4ba1-9ed0-82eced14430a" providerId="ADAL" clId="{B6751CE2-10E3-4072-BEB4-20379A391106}" dt="2023-06-13T12:51:34.225" v="1561" actId="478"/>
          <ac:picMkLst>
            <pc:docMk/>
            <pc:sldMk cId="0" sldId="257"/>
            <ac:picMk id="3" creationId="{6BD770A4-083B-4EE0-B13C-C19132C5F16E}"/>
          </ac:picMkLst>
        </pc:picChg>
      </pc:sldChg>
      <pc:sldChg chg="modSp mod">
        <pc:chgData name="Kerstin Sedendahl" userId="5450827f-299a-4ba1-9ed0-82eced14430a" providerId="ADAL" clId="{B6751CE2-10E3-4072-BEB4-20379A391106}" dt="2023-06-13T12:49:49.588" v="1560" actId="5793"/>
        <pc:sldMkLst>
          <pc:docMk/>
          <pc:sldMk cId="0" sldId="262"/>
        </pc:sldMkLst>
        <pc:spChg chg="mod">
          <ac:chgData name="Kerstin Sedendahl" userId="5450827f-299a-4ba1-9ed0-82eced14430a" providerId="ADAL" clId="{B6751CE2-10E3-4072-BEB4-20379A391106}" dt="2023-06-13T12:49:49.588" v="1560" actId="5793"/>
          <ac:spMkLst>
            <pc:docMk/>
            <pc:sldMk cId="0" sldId="262"/>
            <ac:spMk id="3" creationId="{C1EDA704-3060-465E-83EF-237B0D8F28EB}"/>
          </ac:spMkLst>
        </pc:spChg>
      </pc:sldChg>
      <pc:sldChg chg="modNotesTx">
        <pc:chgData name="Kerstin Sedendahl" userId="5450827f-299a-4ba1-9ed0-82eced14430a" providerId="ADAL" clId="{B6751CE2-10E3-4072-BEB4-20379A391106}" dt="2023-06-13T12:39:02.203" v="916" actId="6549"/>
        <pc:sldMkLst>
          <pc:docMk/>
          <pc:sldMk cId="1956739917" sldId="278"/>
        </pc:sldMkLst>
      </pc:sldChg>
      <pc:sldChg chg="modNotesTx">
        <pc:chgData name="Kerstin Sedendahl" userId="5450827f-299a-4ba1-9ed0-82eced14430a" providerId="ADAL" clId="{B6751CE2-10E3-4072-BEB4-20379A391106}" dt="2023-06-13T12:47:35.455" v="1414" actId="20577"/>
        <pc:sldMkLst>
          <pc:docMk/>
          <pc:sldMk cId="3418534005" sldId="316"/>
        </pc:sldMkLst>
      </pc:sldChg>
      <pc:sldChg chg="modNotesTx">
        <pc:chgData name="Kerstin Sedendahl" userId="5450827f-299a-4ba1-9ed0-82eced14430a" providerId="ADAL" clId="{B6751CE2-10E3-4072-BEB4-20379A391106}" dt="2023-06-13T12:48:57.490" v="1558" actId="20577"/>
        <pc:sldMkLst>
          <pc:docMk/>
          <pc:sldMk cId="1023634978" sldId="322"/>
        </pc:sldMkLst>
      </pc:sldChg>
      <pc:sldChg chg="modNotesTx">
        <pc:chgData name="Kerstin Sedendahl" userId="5450827f-299a-4ba1-9ed0-82eced14430a" providerId="ADAL" clId="{B6751CE2-10E3-4072-BEB4-20379A391106}" dt="2023-06-13T12:23:05.376" v="633" actId="20577"/>
        <pc:sldMkLst>
          <pc:docMk/>
          <pc:sldMk cId="1242739537" sldId="350"/>
        </pc:sldMkLst>
      </pc:sldChg>
      <pc:sldChg chg="modSp mod modNotesTx">
        <pc:chgData name="Kerstin Sedendahl" userId="5450827f-299a-4ba1-9ed0-82eced14430a" providerId="ADAL" clId="{B6751CE2-10E3-4072-BEB4-20379A391106}" dt="2023-06-13T12:35:41.944" v="772" actId="20577"/>
        <pc:sldMkLst>
          <pc:docMk/>
          <pc:sldMk cId="2992003128" sldId="380"/>
        </pc:sldMkLst>
        <pc:spChg chg="mod">
          <ac:chgData name="Kerstin Sedendahl" userId="5450827f-299a-4ba1-9ed0-82eced14430a" providerId="ADAL" clId="{B6751CE2-10E3-4072-BEB4-20379A391106}" dt="2023-06-13T12:35:41.944" v="772" actId="20577"/>
          <ac:spMkLst>
            <pc:docMk/>
            <pc:sldMk cId="2992003128" sldId="380"/>
            <ac:spMk id="5" creationId="{6F40503C-2E23-4980-9E53-66C54E31F248}"/>
          </ac:spMkLst>
        </pc:spChg>
      </pc:sldChg>
      <pc:sldChg chg="modNotesTx">
        <pc:chgData name="Kerstin Sedendahl" userId="5450827f-299a-4ba1-9ed0-82eced14430a" providerId="ADAL" clId="{B6751CE2-10E3-4072-BEB4-20379A391106}" dt="2023-06-13T11:52:36.548" v="261"/>
        <pc:sldMkLst>
          <pc:docMk/>
          <pc:sldMk cId="589257141" sldId="408"/>
        </pc:sldMkLst>
      </pc:sldChg>
      <pc:sldChg chg="modNotesTx">
        <pc:chgData name="Kerstin Sedendahl" userId="5450827f-299a-4ba1-9ed0-82eced14430a" providerId="ADAL" clId="{B6751CE2-10E3-4072-BEB4-20379A391106}" dt="2023-06-13T11:55:34.319" v="402" actId="20577"/>
        <pc:sldMkLst>
          <pc:docMk/>
          <pc:sldMk cId="1683603077" sldId="409"/>
        </pc:sldMkLst>
      </pc:sldChg>
      <pc:sldChg chg="modSp mod">
        <pc:chgData name="Kerstin Sedendahl" userId="5450827f-299a-4ba1-9ed0-82eced14430a" providerId="ADAL" clId="{B6751CE2-10E3-4072-BEB4-20379A391106}" dt="2023-06-13T11:39:55.569" v="132" actId="20577"/>
        <pc:sldMkLst>
          <pc:docMk/>
          <pc:sldMk cId="2368316710" sldId="658"/>
        </pc:sldMkLst>
        <pc:spChg chg="mod">
          <ac:chgData name="Kerstin Sedendahl" userId="5450827f-299a-4ba1-9ed0-82eced14430a" providerId="ADAL" clId="{B6751CE2-10E3-4072-BEB4-20379A391106}" dt="2023-06-13T11:39:55.569" v="132" actId="20577"/>
          <ac:spMkLst>
            <pc:docMk/>
            <pc:sldMk cId="2368316710" sldId="658"/>
            <ac:spMk id="3" creationId="{00000000-0000-0000-0000-000000000000}"/>
          </ac:spMkLst>
        </pc:spChg>
      </pc:sldChg>
      <pc:sldChg chg="modNotesTx">
        <pc:chgData name="Kerstin Sedendahl" userId="5450827f-299a-4ba1-9ed0-82eced14430a" providerId="ADAL" clId="{B6751CE2-10E3-4072-BEB4-20379A391106}" dt="2023-06-13T12:21:02.486" v="567" actId="20577"/>
        <pc:sldMkLst>
          <pc:docMk/>
          <pc:sldMk cId="124278097" sldId="669"/>
        </pc:sldMkLst>
      </pc:sldChg>
      <pc:sldChg chg="modNotesTx">
        <pc:chgData name="Kerstin Sedendahl" userId="5450827f-299a-4ba1-9ed0-82eced14430a" providerId="ADAL" clId="{B6751CE2-10E3-4072-BEB4-20379A391106}" dt="2023-06-13T12:40:46.880" v="1018" actId="20577"/>
        <pc:sldMkLst>
          <pc:docMk/>
          <pc:sldMk cId="533091916" sldId="693"/>
        </pc:sldMkLst>
      </pc:sldChg>
      <pc:sldChg chg="modNotesTx">
        <pc:chgData name="Kerstin Sedendahl" userId="5450827f-299a-4ba1-9ed0-82eced14430a" providerId="ADAL" clId="{B6751CE2-10E3-4072-BEB4-20379A391106}" dt="2023-06-13T12:41:07.713" v="1078" actId="20577"/>
        <pc:sldMkLst>
          <pc:docMk/>
          <pc:sldMk cId="40400945" sldId="694"/>
        </pc:sldMkLst>
      </pc:sldChg>
      <pc:sldChg chg="modSp mod">
        <pc:chgData name="Kerstin Sedendahl" userId="5450827f-299a-4ba1-9ed0-82eced14430a" providerId="ADAL" clId="{B6751CE2-10E3-4072-BEB4-20379A391106}" dt="2023-06-13T12:43:23.262" v="1080" actId="255"/>
        <pc:sldMkLst>
          <pc:docMk/>
          <pc:sldMk cId="3191105391" sldId="706"/>
        </pc:sldMkLst>
        <pc:spChg chg="mod">
          <ac:chgData name="Kerstin Sedendahl" userId="5450827f-299a-4ba1-9ed0-82eced14430a" providerId="ADAL" clId="{B6751CE2-10E3-4072-BEB4-20379A391106}" dt="2023-06-13T12:43:23.262" v="1080" actId="255"/>
          <ac:spMkLst>
            <pc:docMk/>
            <pc:sldMk cId="3191105391" sldId="706"/>
            <ac:spMk id="3" creationId="{032CE183-D779-409B-B997-F8C8E4214414}"/>
          </ac:spMkLst>
        </pc:spChg>
      </pc:sldChg>
      <pc:sldChg chg="modSp mod">
        <pc:chgData name="Kerstin Sedendahl" userId="5450827f-299a-4ba1-9ed0-82eced14430a" providerId="ADAL" clId="{B6751CE2-10E3-4072-BEB4-20379A391106}" dt="2023-06-13T12:45:51.199" v="1331" actId="20577"/>
        <pc:sldMkLst>
          <pc:docMk/>
          <pc:sldMk cId="2897661862" sldId="716"/>
        </pc:sldMkLst>
        <pc:spChg chg="mod">
          <ac:chgData name="Kerstin Sedendahl" userId="5450827f-299a-4ba1-9ed0-82eced14430a" providerId="ADAL" clId="{B6751CE2-10E3-4072-BEB4-20379A391106}" dt="2023-06-13T12:43:50.254" v="1093" actId="20577"/>
          <ac:spMkLst>
            <pc:docMk/>
            <pc:sldMk cId="2897661862" sldId="716"/>
            <ac:spMk id="2" creationId="{B74DD4CE-042D-4C87-9D4A-7AFB748263D8}"/>
          </ac:spMkLst>
        </pc:spChg>
        <pc:spChg chg="mod">
          <ac:chgData name="Kerstin Sedendahl" userId="5450827f-299a-4ba1-9ed0-82eced14430a" providerId="ADAL" clId="{B6751CE2-10E3-4072-BEB4-20379A391106}" dt="2023-06-13T12:45:51.199" v="1331" actId="20577"/>
          <ac:spMkLst>
            <pc:docMk/>
            <pc:sldMk cId="2897661862" sldId="716"/>
            <ac:spMk id="3" creationId="{032CE183-D779-409B-B997-F8C8E4214414}"/>
          </ac:spMkLst>
        </pc:spChg>
      </pc:sldChg>
      <pc:sldChg chg="modSp mod">
        <pc:chgData name="Kerstin Sedendahl" userId="5450827f-299a-4ba1-9ed0-82eced14430a" providerId="ADAL" clId="{B6751CE2-10E3-4072-BEB4-20379A391106}" dt="2023-06-13T11:38:52.647" v="126" actId="20577"/>
        <pc:sldMkLst>
          <pc:docMk/>
          <pc:sldMk cId="2844385249" sldId="717"/>
        </pc:sldMkLst>
        <pc:spChg chg="mod">
          <ac:chgData name="Kerstin Sedendahl" userId="5450827f-299a-4ba1-9ed0-82eced14430a" providerId="ADAL" clId="{B6751CE2-10E3-4072-BEB4-20379A391106}" dt="2023-06-13T11:38:52.647" v="126" actId="20577"/>
          <ac:spMkLst>
            <pc:docMk/>
            <pc:sldMk cId="2844385249" sldId="717"/>
            <ac:spMk id="8" creationId="{E86E5CC1-1334-623C-4D5B-FF97B55B9D2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DB54454-99F6-4250-B3A7-D16A38EE5D2A}"/>
              </a:ext>
            </a:extLst>
          </p:cNvPr>
          <p:cNvSpPr>
            <a:spLocks noGrp="1"/>
          </p:cNvSpPr>
          <p:nvPr>
            <p:ph type="hdr" sz="quarter"/>
          </p:nvPr>
        </p:nvSpPr>
        <p:spPr>
          <a:xfrm>
            <a:off x="2" y="1"/>
            <a:ext cx="4300854" cy="340825"/>
          </a:xfrm>
          <a:prstGeom prst="rect">
            <a:avLst/>
          </a:prstGeom>
        </p:spPr>
        <p:txBody>
          <a:bodyPr vert="horz" lIns="91394" tIns="45697" rIns="91394" bIns="45697" rtlCol="0"/>
          <a:lstStyle>
            <a:lvl1pPr algn="l">
              <a:defRPr sz="1200"/>
            </a:lvl1pPr>
          </a:lstStyle>
          <a:p>
            <a:endParaRPr lang="sv-SE"/>
          </a:p>
        </p:txBody>
      </p:sp>
      <p:sp>
        <p:nvSpPr>
          <p:cNvPr id="3" name="Platshållare för datum 2">
            <a:extLst>
              <a:ext uri="{FF2B5EF4-FFF2-40B4-BE49-F238E27FC236}">
                <a16:creationId xmlns:a16="http://schemas.microsoft.com/office/drawing/2014/main" id="{888EB349-4A1E-49EB-845A-D23F1D3CED81}"/>
              </a:ext>
            </a:extLst>
          </p:cNvPr>
          <p:cNvSpPr>
            <a:spLocks noGrp="1"/>
          </p:cNvSpPr>
          <p:nvPr>
            <p:ph type="dt" sz="quarter" idx="1"/>
          </p:nvPr>
        </p:nvSpPr>
        <p:spPr>
          <a:xfrm>
            <a:off x="5621901" y="1"/>
            <a:ext cx="4300854" cy="340825"/>
          </a:xfrm>
          <a:prstGeom prst="rect">
            <a:avLst/>
          </a:prstGeom>
        </p:spPr>
        <p:txBody>
          <a:bodyPr vert="horz" lIns="91394" tIns="45697" rIns="91394" bIns="45697" rtlCol="0"/>
          <a:lstStyle>
            <a:lvl1pPr algn="r">
              <a:defRPr sz="1200"/>
            </a:lvl1pPr>
          </a:lstStyle>
          <a:p>
            <a:fld id="{23400484-E62F-41EE-AB96-00A0378F291A}" type="datetimeFigureOut">
              <a:rPr lang="sv-SE" smtClean="0"/>
              <a:t>2023-06-13</a:t>
            </a:fld>
            <a:endParaRPr lang="sv-SE"/>
          </a:p>
        </p:txBody>
      </p:sp>
      <p:sp>
        <p:nvSpPr>
          <p:cNvPr id="4" name="Platshållare för sidfot 3">
            <a:extLst>
              <a:ext uri="{FF2B5EF4-FFF2-40B4-BE49-F238E27FC236}">
                <a16:creationId xmlns:a16="http://schemas.microsoft.com/office/drawing/2014/main" id="{06669FBF-9B26-4EF1-96A9-4A1FD1FA9529}"/>
              </a:ext>
            </a:extLst>
          </p:cNvPr>
          <p:cNvSpPr>
            <a:spLocks noGrp="1"/>
          </p:cNvSpPr>
          <p:nvPr>
            <p:ph type="ftr" sz="quarter" idx="2"/>
          </p:nvPr>
        </p:nvSpPr>
        <p:spPr>
          <a:xfrm>
            <a:off x="2" y="6452089"/>
            <a:ext cx="4300854" cy="340825"/>
          </a:xfrm>
          <a:prstGeom prst="rect">
            <a:avLst/>
          </a:prstGeom>
        </p:spPr>
        <p:txBody>
          <a:bodyPr vert="horz" lIns="91394" tIns="45697" rIns="91394" bIns="45697"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0929320-2580-4DAF-B2CE-10A7467D5A17}"/>
              </a:ext>
            </a:extLst>
          </p:cNvPr>
          <p:cNvSpPr>
            <a:spLocks noGrp="1"/>
          </p:cNvSpPr>
          <p:nvPr>
            <p:ph type="sldNum" sz="quarter" idx="3"/>
          </p:nvPr>
        </p:nvSpPr>
        <p:spPr>
          <a:xfrm>
            <a:off x="5621901" y="6452089"/>
            <a:ext cx="4300854" cy="340825"/>
          </a:xfrm>
          <a:prstGeom prst="rect">
            <a:avLst/>
          </a:prstGeom>
        </p:spPr>
        <p:txBody>
          <a:bodyPr vert="horz" lIns="91394" tIns="45697" rIns="91394" bIns="45697" rtlCol="0" anchor="b"/>
          <a:lstStyle>
            <a:lvl1pPr algn="r">
              <a:defRPr sz="1200"/>
            </a:lvl1pPr>
          </a:lstStyle>
          <a:p>
            <a:fld id="{170413DE-E6D3-4EBE-B20A-A5E38B55A324}" type="slidenum">
              <a:rPr lang="sv-SE" smtClean="0"/>
              <a:t>‹#›</a:t>
            </a:fld>
            <a:endParaRPr lang="sv-SE"/>
          </a:p>
        </p:txBody>
      </p:sp>
    </p:spTree>
    <p:extLst>
      <p:ext uri="{BB962C8B-B14F-4D97-AF65-F5344CB8AC3E}">
        <p14:creationId xmlns:p14="http://schemas.microsoft.com/office/powerpoint/2010/main" val="3503926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0"/>
            <a:ext cx="4300854" cy="339646"/>
          </a:xfrm>
          <a:prstGeom prst="rect">
            <a:avLst/>
          </a:prstGeom>
        </p:spPr>
        <p:txBody>
          <a:bodyPr vert="horz" lIns="91394" tIns="45697" rIns="91394" bIns="45697" rtlCol="0"/>
          <a:lstStyle>
            <a:lvl1pPr algn="l">
              <a:defRPr sz="1200"/>
            </a:lvl1pPr>
          </a:lstStyle>
          <a:p>
            <a:endParaRPr lang="sv-SE"/>
          </a:p>
        </p:txBody>
      </p:sp>
      <p:sp>
        <p:nvSpPr>
          <p:cNvPr id="3" name="Platshållare för datum 2"/>
          <p:cNvSpPr>
            <a:spLocks noGrp="1"/>
          </p:cNvSpPr>
          <p:nvPr>
            <p:ph type="dt" idx="1"/>
          </p:nvPr>
        </p:nvSpPr>
        <p:spPr>
          <a:xfrm>
            <a:off x="5621901" y="0"/>
            <a:ext cx="4300854" cy="339646"/>
          </a:xfrm>
          <a:prstGeom prst="rect">
            <a:avLst/>
          </a:prstGeom>
        </p:spPr>
        <p:txBody>
          <a:bodyPr vert="horz" lIns="91394" tIns="45697" rIns="91394" bIns="45697" rtlCol="0"/>
          <a:lstStyle>
            <a:lvl1pPr algn="r">
              <a:defRPr sz="1200"/>
            </a:lvl1pPr>
          </a:lstStyle>
          <a:p>
            <a:fld id="{DB0F6E29-728C-43D0-9BD6-75C3A93DD563}" type="datetimeFigureOut">
              <a:rPr lang="sv-SE" smtClean="0"/>
              <a:pPr/>
              <a:t>2023-06-13</a:t>
            </a:fld>
            <a:endParaRPr lang="sv-SE"/>
          </a:p>
        </p:txBody>
      </p:sp>
      <p:sp>
        <p:nvSpPr>
          <p:cNvPr id="4" name="Platshållare för bildobjekt 3"/>
          <p:cNvSpPr>
            <a:spLocks noGrp="1" noRot="1" noChangeAspect="1"/>
          </p:cNvSpPr>
          <p:nvPr>
            <p:ph type="sldImg" idx="2"/>
          </p:nvPr>
        </p:nvSpPr>
        <p:spPr>
          <a:xfrm>
            <a:off x="3265488" y="509588"/>
            <a:ext cx="3394075" cy="2546350"/>
          </a:xfrm>
          <a:prstGeom prst="rect">
            <a:avLst/>
          </a:prstGeom>
          <a:noFill/>
          <a:ln w="12700">
            <a:solidFill>
              <a:prstClr val="black"/>
            </a:solidFill>
          </a:ln>
        </p:spPr>
        <p:txBody>
          <a:bodyPr vert="horz" lIns="91394" tIns="45697" rIns="91394" bIns="45697" rtlCol="0" anchor="ctr"/>
          <a:lstStyle/>
          <a:p>
            <a:endParaRPr lang="sv-SE"/>
          </a:p>
        </p:txBody>
      </p:sp>
      <p:sp>
        <p:nvSpPr>
          <p:cNvPr id="5" name="Platshållare för anteckningar 4"/>
          <p:cNvSpPr>
            <a:spLocks noGrp="1"/>
          </p:cNvSpPr>
          <p:nvPr>
            <p:ph type="body" sz="quarter" idx="3"/>
          </p:nvPr>
        </p:nvSpPr>
        <p:spPr>
          <a:xfrm>
            <a:off x="992506" y="3226634"/>
            <a:ext cx="7940039" cy="3056811"/>
          </a:xfrm>
          <a:prstGeom prst="rect">
            <a:avLst/>
          </a:prstGeom>
        </p:spPr>
        <p:txBody>
          <a:bodyPr vert="horz" lIns="91394" tIns="45697" rIns="91394" bIns="45697"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2" y="6452088"/>
            <a:ext cx="4300854" cy="339646"/>
          </a:xfrm>
          <a:prstGeom prst="rect">
            <a:avLst/>
          </a:prstGeom>
        </p:spPr>
        <p:txBody>
          <a:bodyPr vert="horz" lIns="91394" tIns="45697" rIns="91394" bIns="45697" rtlCol="0" anchor="b"/>
          <a:lstStyle>
            <a:lvl1pPr algn="l">
              <a:defRPr sz="1200"/>
            </a:lvl1pPr>
          </a:lstStyle>
          <a:p>
            <a:endParaRPr lang="sv-SE"/>
          </a:p>
        </p:txBody>
      </p:sp>
      <p:sp>
        <p:nvSpPr>
          <p:cNvPr id="7" name="Platshållare för bildnummer 6"/>
          <p:cNvSpPr>
            <a:spLocks noGrp="1"/>
          </p:cNvSpPr>
          <p:nvPr>
            <p:ph type="sldNum" sz="quarter" idx="5"/>
          </p:nvPr>
        </p:nvSpPr>
        <p:spPr>
          <a:xfrm>
            <a:off x="5621901" y="6452088"/>
            <a:ext cx="4300854" cy="339646"/>
          </a:xfrm>
          <a:prstGeom prst="rect">
            <a:avLst/>
          </a:prstGeom>
        </p:spPr>
        <p:txBody>
          <a:bodyPr vert="horz" lIns="91394" tIns="45697" rIns="91394" bIns="45697" rtlCol="0" anchor="b"/>
          <a:lstStyle>
            <a:lvl1pPr algn="r">
              <a:defRPr sz="1200"/>
            </a:lvl1pPr>
          </a:lstStyle>
          <a:p>
            <a:fld id="{0F5DC468-99B2-4914-9D59-823A694AEBE8}" type="slidenum">
              <a:rPr lang="sv-SE" smtClean="0"/>
              <a:pPr/>
              <a:t>‹#›</a:t>
            </a:fld>
            <a:endParaRPr lang="sv-SE"/>
          </a:p>
        </p:txBody>
      </p:sp>
    </p:spTree>
    <p:extLst>
      <p:ext uri="{BB962C8B-B14F-4D97-AF65-F5344CB8AC3E}">
        <p14:creationId xmlns:p14="http://schemas.microsoft.com/office/powerpoint/2010/main" val="1204101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andningsskydd.nu/"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mångt och mycket täckte det svenska utbildningskravet det Europeiska utbildningskravet men innehållet har uppdaterats bland annat med avseende på</a:t>
            </a:r>
          </a:p>
          <a:p>
            <a:r>
              <a:rPr lang="sv-SE" dirty="0"/>
              <a:t>	- </a:t>
            </a:r>
            <a:r>
              <a:rPr lang="sv-SE" dirty="0" err="1"/>
              <a:t>Isocyanaternas</a:t>
            </a:r>
            <a:r>
              <a:rPr lang="sv-SE" dirty="0"/>
              <a:t> kemi</a:t>
            </a:r>
          </a:p>
          <a:p>
            <a:r>
              <a:rPr lang="sv-SE" dirty="0"/>
              <a:t>	- Beteendebaserad säkerhet</a:t>
            </a:r>
          </a:p>
          <a:p>
            <a:endParaRPr lang="sv-SE" dirty="0"/>
          </a:p>
          <a:p>
            <a:r>
              <a:rPr lang="sv-SE" dirty="0"/>
              <a:t>De företag som håller kursen måste säkerställa att utbildarna har rätt </a:t>
            </a:r>
            <a:r>
              <a:rPr lang="sv-SE"/>
              <a:t>kompetens för att hålla kursen.</a:t>
            </a:r>
            <a:endParaRPr lang="sv-SE" dirty="0"/>
          </a:p>
          <a:p>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1</a:t>
            </a:fld>
            <a:endParaRPr lang="sv-SE"/>
          </a:p>
        </p:txBody>
      </p:sp>
    </p:spTree>
    <p:extLst>
      <p:ext uri="{BB962C8B-B14F-4D97-AF65-F5344CB8AC3E}">
        <p14:creationId xmlns:p14="http://schemas.microsoft.com/office/powerpoint/2010/main" val="946240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Handskar har sina begränsningar. Det är viktigt att få till ett arbetssätt och en medvetenhet om att man inte ska kladda och om man får härdplastkomponent på handskar eller kläder så ska man byta. Komponent på huden ska tvättas bort så snart som möjligt.</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11</a:t>
            </a:fld>
            <a:endParaRPr lang="sv-SE"/>
          </a:p>
        </p:txBody>
      </p:sp>
    </p:spTree>
    <p:extLst>
      <p:ext uri="{BB962C8B-B14F-4D97-AF65-F5344CB8AC3E}">
        <p14:creationId xmlns:p14="http://schemas.microsoft.com/office/powerpoint/2010/main" val="1912605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436938" y="849313"/>
            <a:ext cx="3055937" cy="2290762"/>
          </a:xfrm>
        </p:spPr>
      </p:sp>
      <p:sp>
        <p:nvSpPr>
          <p:cNvPr id="3" name="Platshållare för anteckningar 2"/>
          <p:cNvSpPr>
            <a:spLocks noGrp="1"/>
          </p:cNvSpPr>
          <p:nvPr>
            <p:ph type="body" idx="1"/>
          </p:nvPr>
        </p:nvSpPr>
        <p:spPr/>
        <p:txBody>
          <a:bodyPr/>
          <a:lstStyle/>
          <a:p>
            <a:r>
              <a:rPr lang="sv-SE" dirty="0"/>
              <a:t>Ta alla tecken på allvar!</a:t>
            </a:r>
          </a:p>
        </p:txBody>
      </p:sp>
      <p:sp>
        <p:nvSpPr>
          <p:cNvPr id="4" name="Platshållare för bildnummer 3"/>
          <p:cNvSpPr>
            <a:spLocks noGrp="1"/>
          </p:cNvSpPr>
          <p:nvPr>
            <p:ph type="sldNum" sz="quarter" idx="10"/>
          </p:nvPr>
        </p:nvSpPr>
        <p:spPr/>
        <p:txBody>
          <a:bodyPr/>
          <a:lstStyle/>
          <a:p>
            <a:fld id="{55FDCF5E-7795-44F4-B865-669392F15EAC}" type="slidenum">
              <a:rPr lang="sv-SE" smtClean="0"/>
              <a:t>13</a:t>
            </a:fld>
            <a:endParaRPr lang="sv-SE"/>
          </a:p>
        </p:txBody>
      </p:sp>
    </p:spTree>
    <p:extLst>
      <p:ext uri="{BB962C8B-B14F-4D97-AF65-F5344CB8AC3E}">
        <p14:creationId xmlns:p14="http://schemas.microsoft.com/office/powerpoint/2010/main" val="3474637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Illustrerar hur allergi fungerar.</a:t>
            </a:r>
          </a:p>
          <a:p>
            <a:endParaRPr lang="sv-SE" dirty="0"/>
          </a:p>
          <a:p>
            <a:r>
              <a:rPr lang="sv-SE" dirty="0"/>
              <a:t>Man byter alltid från arbetskläder när man går hem. Arbetskläder som används vid härdplastarbete ska inte tvättas med andra kläder. I första hand ska man använda overaller av engångsmaterial.</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14</a:t>
            </a:fld>
            <a:endParaRPr lang="sv-SE"/>
          </a:p>
        </p:txBody>
      </p:sp>
    </p:spTree>
    <p:extLst>
      <p:ext uri="{BB962C8B-B14F-4D97-AF65-F5344CB8AC3E}">
        <p14:creationId xmlns:p14="http://schemas.microsoft.com/office/powerpoint/2010/main" val="1597720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Varifrån får vi informationen?</a:t>
            </a:r>
          </a:p>
          <a:p>
            <a:endParaRPr lang="sv-SE" dirty="0"/>
          </a:p>
          <a:p>
            <a:r>
              <a:rPr lang="sv-SE" dirty="0"/>
              <a:t>Hur vet vi om det finns en risk att arbeta med produkten?</a:t>
            </a:r>
          </a:p>
          <a:p>
            <a:endParaRPr lang="sv-SE" dirty="0"/>
          </a:p>
          <a:p>
            <a:r>
              <a:rPr lang="sv-SE" dirty="0"/>
              <a:t>Leverantörerna måste märka sina produkter på förpackningen och skicka med säkerhetsdatablad om produkten är märkningspliktig.</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15</a:t>
            </a:fld>
            <a:endParaRPr lang="sv-SE"/>
          </a:p>
        </p:txBody>
      </p:sp>
    </p:spTree>
    <p:extLst>
      <p:ext uri="{BB962C8B-B14F-4D97-AF65-F5344CB8AC3E}">
        <p14:creationId xmlns:p14="http://schemas.microsoft.com/office/powerpoint/2010/main" val="4227812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Leverantören är styrd av regler för hur märkningen på förpackningen ska se ut. Bilden visar vilka krav som ställs på märkningen.</a:t>
            </a:r>
          </a:p>
          <a:p>
            <a:endParaRPr lang="sv-SE" dirty="0"/>
          </a:p>
          <a:p>
            <a:r>
              <a:rPr lang="sv-SE" dirty="0"/>
              <a:t>Visa gärna hur märkningen ser ut på era egna produkter!</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16</a:t>
            </a:fld>
            <a:endParaRPr lang="sv-SE"/>
          </a:p>
        </p:txBody>
      </p:sp>
    </p:spTree>
    <p:extLst>
      <p:ext uri="{BB962C8B-B14F-4D97-AF65-F5344CB8AC3E}">
        <p14:creationId xmlns:p14="http://schemas.microsoft.com/office/powerpoint/2010/main" val="445466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Dessa faropiktogram används vid märkningen av produkten.</a:t>
            </a:r>
          </a:p>
          <a:p>
            <a:endParaRPr lang="sv-SE" dirty="0"/>
          </a:p>
          <a:p>
            <a:r>
              <a:rPr lang="sv-SE" dirty="0"/>
              <a:t>Om produkten inte är klassad enligt CLP så finns således inget faropiktogram.</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17</a:t>
            </a:fld>
            <a:endParaRPr lang="sv-SE"/>
          </a:p>
        </p:txBody>
      </p:sp>
    </p:spTree>
    <p:extLst>
      <p:ext uri="{BB962C8B-B14F-4D97-AF65-F5344CB8AC3E}">
        <p14:creationId xmlns:p14="http://schemas.microsoft.com/office/powerpoint/2010/main" val="4056598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Dessa faropiktogram är vanliga på härdplastkomponenter.</a:t>
            </a:r>
          </a:p>
          <a:p>
            <a:endParaRPr lang="sv-SE" dirty="0"/>
          </a:p>
          <a:p>
            <a:r>
              <a:rPr lang="sv-SE" dirty="0"/>
              <a:t>Vi hanterar farliga kemikalier i vardagen tex bensin som har fyra faropiktogram (flamma, utropstecken, hälsofara och miljöfarligt)</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18</a:t>
            </a:fld>
            <a:endParaRPr lang="sv-SE"/>
          </a:p>
        </p:txBody>
      </p:sp>
    </p:spTree>
    <p:extLst>
      <p:ext uri="{BB962C8B-B14F-4D97-AF65-F5344CB8AC3E}">
        <p14:creationId xmlns:p14="http://schemas.microsoft.com/office/powerpoint/2010/main" val="1041077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Från och med februari 2022 ska produkter innehållande mer än 0,1 % </a:t>
            </a:r>
            <a:r>
              <a:rPr lang="sv-SE" dirty="0" err="1"/>
              <a:t>isocyanater</a:t>
            </a:r>
            <a:r>
              <a:rPr lang="sv-SE" dirty="0"/>
              <a:t> vara märkta med frasen</a:t>
            </a:r>
          </a:p>
          <a:p>
            <a:endParaRPr lang="sv-SE" dirty="0"/>
          </a:p>
          <a:p>
            <a:r>
              <a:rPr lang="sv-SE" dirty="0"/>
              <a:t>”</a:t>
            </a:r>
            <a:r>
              <a:rPr lang="sv-SE" sz="1800" i="1" spc="30" dirty="0">
                <a:effectLst/>
                <a:latin typeface="Calibri" panose="020F0502020204030204" pitchFamily="34" charset="0"/>
                <a:ea typeface="Times New Roman" panose="02020603050405020304" pitchFamily="18" charset="0"/>
              </a:rPr>
              <a:t> Från och med den 24 augusti 2023 krävs lämplig utbildning före industriellt eller yrkesmässigt bruk”</a:t>
            </a:r>
            <a:endParaRPr lang="sv-SE" dirty="0"/>
          </a:p>
        </p:txBody>
      </p:sp>
      <p:sp>
        <p:nvSpPr>
          <p:cNvPr id="4" name="Platshållare för bildnummer 3"/>
          <p:cNvSpPr>
            <a:spLocks noGrp="1"/>
          </p:cNvSpPr>
          <p:nvPr>
            <p:ph type="sldNum" sz="quarter" idx="5"/>
          </p:nvPr>
        </p:nvSpPr>
        <p:spPr/>
        <p:txBody>
          <a:bodyPr/>
          <a:lstStyle/>
          <a:p>
            <a:fld id="{0F5DC468-99B2-4914-9D59-823A694AEBE8}" type="slidenum">
              <a:rPr lang="sv-SE" smtClean="0"/>
              <a:pPr/>
              <a:t>19</a:t>
            </a:fld>
            <a:endParaRPr lang="sv-SE"/>
          </a:p>
        </p:txBody>
      </p:sp>
    </p:spTree>
    <p:extLst>
      <p:ext uri="{BB962C8B-B14F-4D97-AF65-F5344CB8AC3E}">
        <p14:creationId xmlns:p14="http://schemas.microsoft.com/office/powerpoint/2010/main" val="3222243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Tips till utbildare: Visa ett av era säkerhetsdatablad!</a:t>
            </a:r>
          </a:p>
          <a:p>
            <a:endParaRPr lang="sv-SE" dirty="0"/>
          </a:p>
          <a:p>
            <a:r>
              <a:rPr lang="sv-SE" dirty="0"/>
              <a:t>Ett säkerhetsdatablad är ett nyckeldokument för en säker hantering av farliga kemikalier. Här kan du hitta både hur man skyddar den som jobbar med produkten samt den yttre miljön.</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21</a:t>
            </a:fld>
            <a:endParaRPr lang="sv-SE"/>
          </a:p>
        </p:txBody>
      </p:sp>
    </p:spTree>
    <p:extLst>
      <p:ext uri="{BB962C8B-B14F-4D97-AF65-F5344CB8AC3E}">
        <p14:creationId xmlns:p14="http://schemas.microsoft.com/office/powerpoint/2010/main" val="4126376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Uppmana användarna att utnyttja leverantörerna till att ställa frågor de har ofta stor kunskap om sina produkter.</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23</a:t>
            </a:fld>
            <a:endParaRPr lang="sv-SE"/>
          </a:p>
        </p:txBody>
      </p:sp>
    </p:spTree>
    <p:extLst>
      <p:ext uri="{BB962C8B-B14F-4D97-AF65-F5344CB8AC3E}">
        <p14:creationId xmlns:p14="http://schemas.microsoft.com/office/powerpoint/2010/main" val="383054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SVEFF rekommenderar att du som utbildare har gått några/någon av utbildningarna på</a:t>
            </a:r>
          </a:p>
          <a:p>
            <a:endParaRPr lang="sv-SE" dirty="0"/>
          </a:p>
          <a:p>
            <a:r>
              <a:rPr lang="sv-SE" dirty="0"/>
              <a:t>https://www.safeusediisocyanates.eu/  med godkänt resultat. Dessa kurser är anpassade efter användningsområde. Idag är kurserna på engelska men på sikt ska de även vara på svenska. SVEFF rekommenderar också att den som håller utbildningen fortbildar sig inom arbetsmiljö.</a:t>
            </a:r>
          </a:p>
          <a:p>
            <a:endParaRPr lang="sv-SE" dirty="0"/>
          </a:p>
        </p:txBody>
      </p:sp>
      <p:sp>
        <p:nvSpPr>
          <p:cNvPr id="4" name="Platshållare för bildnummer 3"/>
          <p:cNvSpPr>
            <a:spLocks noGrp="1"/>
          </p:cNvSpPr>
          <p:nvPr>
            <p:ph type="sldNum" sz="quarter" idx="5"/>
          </p:nvPr>
        </p:nvSpPr>
        <p:spPr/>
        <p:txBody>
          <a:bodyPr/>
          <a:lstStyle/>
          <a:p>
            <a:fld id="{0F5DC468-99B2-4914-9D59-823A694AEBE8}" type="slidenum">
              <a:rPr lang="sv-SE" smtClean="0"/>
              <a:pPr/>
              <a:t>2</a:t>
            </a:fld>
            <a:endParaRPr lang="sv-SE"/>
          </a:p>
        </p:txBody>
      </p:sp>
    </p:spTree>
    <p:extLst>
      <p:ext uri="{BB962C8B-B14F-4D97-AF65-F5344CB8AC3E}">
        <p14:creationId xmlns:p14="http://schemas.microsoft.com/office/powerpoint/2010/main" val="2004493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det bra om ni går igenom vilken skyddsutrustning som ni rekommenderar i säkerhetsdatabladet för olika produkttyper.</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24</a:t>
            </a:fld>
            <a:endParaRPr lang="sv-SE"/>
          </a:p>
        </p:txBody>
      </p:sp>
    </p:spTree>
    <p:extLst>
      <p:ext uri="{BB962C8B-B14F-4D97-AF65-F5344CB8AC3E}">
        <p14:creationId xmlns:p14="http://schemas.microsoft.com/office/powerpoint/2010/main" val="1884651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Härdplast har mycket goda tekniska egenskaper och används flitigt i samhället, du kan tom ha dem i kroppen (ex lagning av tänder). </a:t>
            </a:r>
          </a:p>
          <a:p>
            <a:endParaRPr lang="sv-SE" dirty="0"/>
          </a:p>
          <a:p>
            <a:r>
              <a:rPr lang="sv-SE" dirty="0"/>
              <a:t>Härdplasten i sig är ofarlig men det är härdplastkomponenterna som är allergiframkallande.</a:t>
            </a:r>
          </a:p>
          <a:p>
            <a:endParaRPr lang="sv-SE" dirty="0"/>
          </a:p>
          <a:p>
            <a:r>
              <a:rPr lang="sv-SE" dirty="0"/>
              <a:t>Härdningen startar genom kontakt med en annan komponent (man blandar A och B-komponent eller bas och härdare).</a:t>
            </a:r>
          </a:p>
          <a:p>
            <a:endParaRPr lang="sv-SE" dirty="0"/>
          </a:p>
          <a:p>
            <a:r>
              <a:rPr lang="sv-SE" dirty="0"/>
              <a:t>Det finns även </a:t>
            </a:r>
            <a:r>
              <a:rPr lang="sv-SE" dirty="0" err="1"/>
              <a:t>trekomponenta</a:t>
            </a:r>
            <a:r>
              <a:rPr lang="sv-SE" dirty="0"/>
              <a:t> produkter och produkter som härdar med tex UV-ljus.</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25</a:t>
            </a:fld>
            <a:endParaRPr lang="sv-SE"/>
          </a:p>
        </p:txBody>
      </p:sp>
    </p:spTree>
    <p:extLst>
      <p:ext uri="{BB962C8B-B14F-4D97-AF65-F5344CB8AC3E}">
        <p14:creationId xmlns:p14="http://schemas.microsoft.com/office/powerpoint/2010/main" val="2598353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ser vi exempel på härdplaster. Kan ni ge fler exempel på användningsområden för härdplaster?</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26</a:t>
            </a:fld>
            <a:endParaRPr lang="sv-SE"/>
          </a:p>
        </p:txBody>
      </p:sp>
    </p:spTree>
    <p:extLst>
      <p:ext uri="{BB962C8B-B14F-4D97-AF65-F5344CB8AC3E}">
        <p14:creationId xmlns:p14="http://schemas.microsoft.com/office/powerpoint/2010/main" val="1038069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Sverige har vi en tradition av att utbilda i hantering av härdplaster.</a:t>
            </a:r>
          </a:p>
          <a:p>
            <a:endParaRPr lang="sv-SE" dirty="0"/>
          </a:p>
          <a:p>
            <a:r>
              <a:rPr lang="sv-SE" dirty="0"/>
              <a:t>Anledningen till detta är att man tidigare har sett yrkesrelaterad allergi i samband med hantering av härdplaster. Framförallt när nya yrkesgrupper börjar använda härdplaster tex billackerare, tandläkare och nageltekniker.</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27</a:t>
            </a:fld>
            <a:endParaRPr lang="sv-SE"/>
          </a:p>
        </p:txBody>
      </p:sp>
    </p:spTree>
    <p:extLst>
      <p:ext uri="{BB962C8B-B14F-4D97-AF65-F5344CB8AC3E}">
        <p14:creationId xmlns:p14="http://schemas.microsoft.com/office/powerpoint/2010/main" val="3850179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tshållare för bildobjekt 1">
            <a:extLst>
              <a:ext uri="{FF2B5EF4-FFF2-40B4-BE49-F238E27FC236}">
                <a16:creationId xmlns:a16="http://schemas.microsoft.com/office/drawing/2014/main" id="{4546BCDB-6408-478D-B91E-61E3B93C3318}"/>
              </a:ext>
            </a:extLst>
          </p:cNvPr>
          <p:cNvSpPr>
            <a:spLocks noGrp="1" noRot="1" noChangeAspect="1" noChangeArrowheads="1" noTextEdit="1"/>
          </p:cNvSpPr>
          <p:nvPr>
            <p:ph type="sldImg"/>
          </p:nvPr>
        </p:nvSpPr>
        <p:spPr>
          <a:xfrm>
            <a:off x="3441700" y="850900"/>
            <a:ext cx="3057525" cy="2293938"/>
          </a:xfrm>
          <a:ln/>
        </p:spPr>
      </p:sp>
      <p:sp>
        <p:nvSpPr>
          <p:cNvPr id="57347" name="Platshållare för anteckningar 2">
            <a:extLst>
              <a:ext uri="{FF2B5EF4-FFF2-40B4-BE49-F238E27FC236}">
                <a16:creationId xmlns:a16="http://schemas.microsoft.com/office/drawing/2014/main" id="{878CC520-5F44-4C98-BD01-B93192BAE1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latin typeface="Arial" panose="020B0604020202020204" pitchFamily="34" charset="0"/>
              </a:rPr>
              <a:t>Arbetsmiljöverket kom med ett tillägg till kemiska arbetsmiljörisker som heter AFS 2022:1 som är ett tillägg till Kemiska Arbetsmiljörisker 2011:19</a:t>
            </a:r>
          </a:p>
        </p:txBody>
      </p:sp>
      <p:sp>
        <p:nvSpPr>
          <p:cNvPr id="57348" name="Platshållare för bildnummer 3">
            <a:extLst>
              <a:ext uri="{FF2B5EF4-FFF2-40B4-BE49-F238E27FC236}">
                <a16:creationId xmlns:a16="http://schemas.microsoft.com/office/drawing/2014/main" id="{6E067DF3-E396-4E82-94DE-F6EA63B126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fld id="{2D523541-5D40-4321-8A4A-1673ED4462B7}" type="slidenum">
              <a:rPr lang="sv-SE" altLang="sv-SE" smtClean="0"/>
              <a:pPr/>
              <a:t>28</a:t>
            </a:fld>
            <a:endParaRPr lang="sv-SE" altLang="sv-SE"/>
          </a:p>
        </p:txBody>
      </p:sp>
      <p:sp>
        <p:nvSpPr>
          <p:cNvPr id="57349" name="Platshållare för datum 4">
            <a:extLst>
              <a:ext uri="{FF2B5EF4-FFF2-40B4-BE49-F238E27FC236}">
                <a16:creationId xmlns:a16="http://schemas.microsoft.com/office/drawing/2014/main" id="{51164F12-A9C8-4314-B5C0-F36917CCF95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57350" name="Platshållare för sidhuvud 5">
            <a:extLst>
              <a:ext uri="{FF2B5EF4-FFF2-40B4-BE49-F238E27FC236}">
                <a16:creationId xmlns:a16="http://schemas.microsoft.com/office/drawing/2014/main" id="{49B6CF28-6BD5-42B4-B47F-B07309D4032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r>
              <a:rPr lang="sv-SE" altLang="sv-SE"/>
              <a:t>Steg 3 utbildning - 13 februari 2018 - Emma Jansson, SVEFF</a:t>
            </a:r>
          </a:p>
        </p:txBody>
      </p:sp>
    </p:spTree>
    <p:extLst>
      <p:ext uri="{BB962C8B-B14F-4D97-AF65-F5344CB8AC3E}">
        <p14:creationId xmlns:p14="http://schemas.microsoft.com/office/powerpoint/2010/main" val="1310111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tshållare för bildobjekt 1">
            <a:extLst>
              <a:ext uri="{FF2B5EF4-FFF2-40B4-BE49-F238E27FC236}">
                <a16:creationId xmlns:a16="http://schemas.microsoft.com/office/drawing/2014/main" id="{4546BCDB-6408-478D-B91E-61E3B93C3318}"/>
              </a:ext>
            </a:extLst>
          </p:cNvPr>
          <p:cNvSpPr>
            <a:spLocks noGrp="1" noRot="1" noChangeAspect="1" noChangeArrowheads="1" noTextEdit="1"/>
          </p:cNvSpPr>
          <p:nvPr>
            <p:ph type="sldImg"/>
          </p:nvPr>
        </p:nvSpPr>
        <p:spPr>
          <a:xfrm>
            <a:off x="3441700" y="850900"/>
            <a:ext cx="3057525" cy="2293938"/>
          </a:xfrm>
          <a:ln/>
        </p:spPr>
      </p:sp>
      <p:sp>
        <p:nvSpPr>
          <p:cNvPr id="57347" name="Platshållare för anteckningar 2">
            <a:extLst>
              <a:ext uri="{FF2B5EF4-FFF2-40B4-BE49-F238E27FC236}">
                <a16:creationId xmlns:a16="http://schemas.microsoft.com/office/drawing/2014/main" id="{878CC520-5F44-4C98-BD01-B93192BAE1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dirty="0" err="1"/>
              <a:t>Diisocyanater</a:t>
            </a:r>
            <a:r>
              <a:rPr lang="sv-SE" dirty="0"/>
              <a:t> som omfattas av utbildningskraven i </a:t>
            </a:r>
            <a:r>
              <a:rPr lang="sv-SE" dirty="0" err="1"/>
              <a:t>Reachförordningen</a:t>
            </a:r>
            <a:r>
              <a:rPr lang="sv-SE" dirty="0"/>
              <a:t> är </a:t>
            </a:r>
            <a:r>
              <a:rPr lang="sv-SE" dirty="0" err="1"/>
              <a:t>diisocyanater</a:t>
            </a:r>
            <a:r>
              <a:rPr lang="sv-SE" dirty="0"/>
              <a:t> med följande struktur O=C=N-R=N=C=O, där R är en alifatisk eller aromatisk kolväteenhet av ospecificerad längd. Om R innehåller till exempel uretan eller ureabindningar så omfattas dessa ämnen inte av utbildningskravet i </a:t>
            </a:r>
            <a:r>
              <a:rPr lang="sv-SE" dirty="0" err="1"/>
              <a:t>Reach</a:t>
            </a:r>
            <a:r>
              <a:rPr lang="sv-SE" dirty="0"/>
              <a:t>-förordningen. </a:t>
            </a:r>
          </a:p>
          <a:p>
            <a:endParaRPr lang="sv-SE" dirty="0"/>
          </a:p>
          <a:p>
            <a:r>
              <a:rPr lang="sv-SE" dirty="0"/>
              <a:t>Det innebär att prepolymeriserade och </a:t>
            </a:r>
            <a:r>
              <a:rPr lang="sv-SE" dirty="0" err="1"/>
              <a:t>oligomera</a:t>
            </a:r>
            <a:r>
              <a:rPr lang="sv-SE" dirty="0"/>
              <a:t> </a:t>
            </a:r>
            <a:r>
              <a:rPr lang="sv-SE" dirty="0" err="1"/>
              <a:t>diisocyanater</a:t>
            </a:r>
            <a:r>
              <a:rPr lang="sv-SE" dirty="0"/>
              <a:t> är exempel på </a:t>
            </a:r>
            <a:r>
              <a:rPr lang="sv-SE" dirty="0" err="1"/>
              <a:t>diisocyanater</a:t>
            </a:r>
            <a:r>
              <a:rPr lang="sv-SE" dirty="0"/>
              <a:t> som omfattas av utbildningskravet i föreskriften men som inte omfattas av utbildningskraven i </a:t>
            </a:r>
            <a:r>
              <a:rPr lang="sv-SE" dirty="0" err="1"/>
              <a:t>Reach</a:t>
            </a:r>
            <a:r>
              <a:rPr lang="sv-SE" dirty="0"/>
              <a:t>-förordningen</a:t>
            </a:r>
            <a:endParaRPr lang="sv-SE" altLang="sv-SE" dirty="0">
              <a:latin typeface="Arial" panose="020B0604020202020204" pitchFamily="34" charset="0"/>
            </a:endParaRPr>
          </a:p>
        </p:txBody>
      </p:sp>
      <p:sp>
        <p:nvSpPr>
          <p:cNvPr id="57348" name="Platshållare för bildnummer 3">
            <a:extLst>
              <a:ext uri="{FF2B5EF4-FFF2-40B4-BE49-F238E27FC236}">
                <a16:creationId xmlns:a16="http://schemas.microsoft.com/office/drawing/2014/main" id="{6E067DF3-E396-4E82-94DE-F6EA63B126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fld id="{2D523541-5D40-4321-8A4A-1673ED4462B7}" type="slidenum">
              <a:rPr lang="sv-SE" altLang="sv-SE" smtClean="0"/>
              <a:pPr/>
              <a:t>29</a:t>
            </a:fld>
            <a:endParaRPr lang="sv-SE" altLang="sv-SE"/>
          </a:p>
        </p:txBody>
      </p:sp>
      <p:sp>
        <p:nvSpPr>
          <p:cNvPr id="57349" name="Platshållare för datum 4">
            <a:extLst>
              <a:ext uri="{FF2B5EF4-FFF2-40B4-BE49-F238E27FC236}">
                <a16:creationId xmlns:a16="http://schemas.microsoft.com/office/drawing/2014/main" id="{51164F12-A9C8-4314-B5C0-F36917CCF95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57350" name="Platshållare för sidhuvud 5">
            <a:extLst>
              <a:ext uri="{FF2B5EF4-FFF2-40B4-BE49-F238E27FC236}">
                <a16:creationId xmlns:a16="http://schemas.microsoft.com/office/drawing/2014/main" id="{49B6CF28-6BD5-42B4-B47F-B07309D4032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r>
              <a:rPr lang="sv-SE" altLang="sv-SE"/>
              <a:t>Steg 3 utbildning - 13 februari 2018 - Emma Jansson, SVEFF</a:t>
            </a:r>
          </a:p>
        </p:txBody>
      </p:sp>
    </p:spTree>
    <p:extLst>
      <p:ext uri="{BB962C8B-B14F-4D97-AF65-F5344CB8AC3E}">
        <p14:creationId xmlns:p14="http://schemas.microsoft.com/office/powerpoint/2010/main" val="1555035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a:extLst>
              <a:ext uri="{FF2B5EF4-FFF2-40B4-BE49-F238E27FC236}">
                <a16:creationId xmlns:a16="http://schemas.microsoft.com/office/drawing/2014/main" id="{9139EEF7-522E-40C7-B03F-D5FEFE5EA56D}"/>
              </a:ext>
            </a:extLst>
          </p:cNvPr>
          <p:cNvSpPr>
            <a:spLocks noGrp="1" noRot="1" noChangeAspect="1" noChangeArrowheads="1" noTextEdit="1"/>
          </p:cNvSpPr>
          <p:nvPr>
            <p:ph type="sldImg"/>
          </p:nvPr>
        </p:nvSpPr>
        <p:spPr>
          <a:xfrm>
            <a:off x="3441700" y="850900"/>
            <a:ext cx="3057525" cy="2293938"/>
          </a:xfrm>
          <a:ln/>
        </p:spPr>
      </p:sp>
      <p:sp>
        <p:nvSpPr>
          <p:cNvPr id="59395" name="Platshållare för anteckningar 2">
            <a:extLst>
              <a:ext uri="{FF2B5EF4-FFF2-40B4-BE49-F238E27FC236}">
                <a16:creationId xmlns:a16="http://schemas.microsoft.com/office/drawing/2014/main" id="{505D797D-A3B1-44D4-B78A-FEC1449808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latin typeface="Arial" panose="020B0604020202020204" pitchFamily="34" charset="0"/>
              </a:rPr>
              <a:t>Den arbetsgivare som inte kan uppvisa giltigt utbildningsintyg (får inte vara äldre än 5 år) för de arbetstagare som leder eller sysselsätts i arbete med de kemiska produkter och processer som omfattas, se ovan, ska betala sanktionsavgift på 10 000 kr per arbetstagare.  </a:t>
            </a:r>
          </a:p>
          <a:p>
            <a:r>
              <a:rPr lang="sv-SE" altLang="sv-SE" dirty="0">
                <a:latin typeface="Arial" panose="020B0604020202020204" pitchFamily="34" charset="0"/>
              </a:rPr>
              <a:t>Utbildningsintygen kan förvaras på olika sätt, i pappersform eller vara elektroniskt tillgängliga. Det ska framgå vilka som genomgått utbildning, datum för utbildningens genomförande och vad utbildningen innehöll. De som tidigare har genomgått utbildning behöver genomgå en ny utbildning som uppdaterar kunskaperna, om det är mer än fem år sedan utbildningstillfället. Utbildningsintyg ska kunna visas upp vid en inspektion annars kan det leda till sanktionsavgift</a:t>
            </a:r>
          </a:p>
        </p:txBody>
      </p:sp>
      <p:sp>
        <p:nvSpPr>
          <p:cNvPr id="59396" name="Platshållare för bildnummer 3">
            <a:extLst>
              <a:ext uri="{FF2B5EF4-FFF2-40B4-BE49-F238E27FC236}">
                <a16:creationId xmlns:a16="http://schemas.microsoft.com/office/drawing/2014/main" id="{3963F4E1-026B-495D-AEE2-D13D26DF49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fld id="{3621B533-E7B6-4BB3-87FA-3082EC4AAE2D}" type="slidenum">
              <a:rPr lang="sv-SE" altLang="sv-SE" smtClean="0"/>
              <a:pPr/>
              <a:t>30</a:t>
            </a:fld>
            <a:endParaRPr lang="sv-SE" altLang="sv-SE"/>
          </a:p>
        </p:txBody>
      </p:sp>
      <p:sp>
        <p:nvSpPr>
          <p:cNvPr id="59397" name="Platshållare för datum 4">
            <a:extLst>
              <a:ext uri="{FF2B5EF4-FFF2-40B4-BE49-F238E27FC236}">
                <a16:creationId xmlns:a16="http://schemas.microsoft.com/office/drawing/2014/main" id="{AAB8CA35-2E2A-4D87-977F-3A630436924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59398" name="Platshållare för sidhuvud 5">
            <a:extLst>
              <a:ext uri="{FF2B5EF4-FFF2-40B4-BE49-F238E27FC236}">
                <a16:creationId xmlns:a16="http://schemas.microsoft.com/office/drawing/2014/main" id="{2DF7D5AF-815F-46F2-96B0-B3EA30A84AC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r>
              <a:rPr lang="sv-SE" altLang="sv-SE"/>
              <a:t>Steg 3 utbildning - 13 februari 2018 - Emma Jansson, SVEFF</a:t>
            </a:r>
          </a:p>
        </p:txBody>
      </p:sp>
    </p:spTree>
    <p:extLst>
      <p:ext uri="{BB962C8B-B14F-4D97-AF65-F5344CB8AC3E}">
        <p14:creationId xmlns:p14="http://schemas.microsoft.com/office/powerpoint/2010/main" val="363988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Arbetsmiljöverket reglerar alla arbetsmiljöregler på härdplaster där inte EU ställer krav.</a:t>
            </a:r>
          </a:p>
          <a:p>
            <a:endParaRPr lang="sv-SE" dirty="0"/>
          </a:p>
          <a:p>
            <a:r>
              <a:rPr lang="sv-SE" dirty="0"/>
              <a:t>EU har en tung kemikalielagstiftning som heter REACH. De kommer också många nya regler i samband med Grön given (Green deal). Från REACH-lagstiftningen kommer krav på att man har utbildning om man jobbar med </a:t>
            </a:r>
            <a:r>
              <a:rPr lang="sv-SE" dirty="0" err="1"/>
              <a:t>isocynater</a:t>
            </a:r>
            <a:r>
              <a:rPr lang="sv-SE" dirty="0"/>
              <a:t>.</a:t>
            </a:r>
          </a:p>
          <a:p>
            <a:endParaRPr lang="sv-SE" dirty="0"/>
          </a:p>
          <a:p>
            <a:r>
              <a:rPr lang="sv-SE" dirty="0"/>
              <a:t>Kemikalieinspektionen (KEMI) formar svenska regler utifrån Eus regler och Svensk lagstiftning.</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31</a:t>
            </a:fld>
            <a:endParaRPr lang="sv-SE"/>
          </a:p>
        </p:txBody>
      </p:sp>
    </p:spTree>
    <p:extLst>
      <p:ext uri="{BB962C8B-B14F-4D97-AF65-F5344CB8AC3E}">
        <p14:creationId xmlns:p14="http://schemas.microsoft.com/office/powerpoint/2010/main" val="372459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a:extLst>
              <a:ext uri="{FF2B5EF4-FFF2-40B4-BE49-F238E27FC236}">
                <a16:creationId xmlns:a16="http://schemas.microsoft.com/office/drawing/2014/main" id="{9139EEF7-522E-40C7-B03F-D5FEFE5EA56D}"/>
              </a:ext>
            </a:extLst>
          </p:cNvPr>
          <p:cNvSpPr>
            <a:spLocks noGrp="1" noRot="1" noChangeAspect="1" noChangeArrowheads="1" noTextEdit="1"/>
          </p:cNvSpPr>
          <p:nvPr>
            <p:ph type="sldImg"/>
          </p:nvPr>
        </p:nvSpPr>
        <p:spPr>
          <a:xfrm>
            <a:off x="3441700" y="850900"/>
            <a:ext cx="3057525" cy="2293938"/>
          </a:xfrm>
          <a:ln/>
        </p:spPr>
      </p:sp>
      <p:sp>
        <p:nvSpPr>
          <p:cNvPr id="59395" name="Platshållare för anteckningar 2">
            <a:extLst>
              <a:ext uri="{FF2B5EF4-FFF2-40B4-BE49-F238E27FC236}">
                <a16:creationId xmlns:a16="http://schemas.microsoft.com/office/drawing/2014/main" id="{505D797D-A3B1-44D4-B78A-FEC1449808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latin typeface="Arial" panose="020B0604020202020204" pitchFamily="34" charset="0"/>
              </a:rPr>
              <a:t>DVS innehåller tex härdaren innan sammanblandning med basen över 0,1 procent </a:t>
            </a:r>
            <a:r>
              <a:rPr lang="sv-SE" altLang="sv-SE" dirty="0" err="1">
                <a:latin typeface="Arial" panose="020B0604020202020204" pitchFamily="34" charset="0"/>
              </a:rPr>
              <a:t>diisocyanter</a:t>
            </a:r>
            <a:r>
              <a:rPr lang="sv-SE" altLang="sv-SE" dirty="0">
                <a:latin typeface="Arial" panose="020B0604020202020204" pitchFamily="34" charset="0"/>
              </a:rPr>
              <a:t> så omfattas du av utbildningskravet.</a:t>
            </a:r>
          </a:p>
          <a:p>
            <a:endParaRPr lang="sv-SE" altLang="sv-SE" dirty="0">
              <a:latin typeface="Arial" panose="020B0604020202020204" pitchFamily="34" charset="0"/>
            </a:endParaRPr>
          </a:p>
          <a:p>
            <a:r>
              <a:rPr lang="sv-SE" altLang="sv-SE" dirty="0">
                <a:latin typeface="Arial" panose="020B0604020202020204" pitchFamily="34" charset="0"/>
              </a:rPr>
              <a:t>Denna utbildning omfattar alla tre kraven</a:t>
            </a:r>
          </a:p>
          <a:p>
            <a:endParaRPr lang="sv-SE" altLang="sv-SE" dirty="0">
              <a:latin typeface="Arial" panose="020B0604020202020204" pitchFamily="34" charset="0"/>
            </a:endParaRPr>
          </a:p>
        </p:txBody>
      </p:sp>
      <p:sp>
        <p:nvSpPr>
          <p:cNvPr id="59396" name="Platshållare för bildnummer 3">
            <a:extLst>
              <a:ext uri="{FF2B5EF4-FFF2-40B4-BE49-F238E27FC236}">
                <a16:creationId xmlns:a16="http://schemas.microsoft.com/office/drawing/2014/main" id="{3963F4E1-026B-495D-AEE2-D13D26DF49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fld id="{3621B533-E7B6-4BB3-87FA-3082EC4AAE2D}" type="slidenum">
              <a:rPr lang="sv-SE" altLang="sv-SE" smtClean="0"/>
              <a:pPr/>
              <a:t>32</a:t>
            </a:fld>
            <a:endParaRPr lang="sv-SE" altLang="sv-SE"/>
          </a:p>
        </p:txBody>
      </p:sp>
      <p:sp>
        <p:nvSpPr>
          <p:cNvPr id="59397" name="Platshållare för datum 4">
            <a:extLst>
              <a:ext uri="{FF2B5EF4-FFF2-40B4-BE49-F238E27FC236}">
                <a16:creationId xmlns:a16="http://schemas.microsoft.com/office/drawing/2014/main" id="{AAB8CA35-2E2A-4D87-977F-3A630436924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59398" name="Platshållare för sidhuvud 5">
            <a:extLst>
              <a:ext uri="{FF2B5EF4-FFF2-40B4-BE49-F238E27FC236}">
                <a16:creationId xmlns:a16="http://schemas.microsoft.com/office/drawing/2014/main" id="{2DF7D5AF-815F-46F2-96B0-B3EA30A84AC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r>
              <a:rPr lang="sv-SE" altLang="sv-SE"/>
              <a:t>Steg 3 utbildning - 13 februari 2018 - Emma Jansson, SVEFF</a:t>
            </a:r>
          </a:p>
        </p:txBody>
      </p:sp>
    </p:spTree>
    <p:extLst>
      <p:ext uri="{BB962C8B-B14F-4D97-AF65-F5344CB8AC3E}">
        <p14:creationId xmlns:p14="http://schemas.microsoft.com/office/powerpoint/2010/main" val="251955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produkten omfattas av det utökade utbildningskravet så ska det stå på etiketten om produkten är tillverkad efter februari 2022. Utbildningskravet i REACH gäller från 23 augusti 2023.</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33</a:t>
            </a:fld>
            <a:endParaRPr lang="sv-SE"/>
          </a:p>
        </p:txBody>
      </p:sp>
    </p:spTree>
    <p:extLst>
      <p:ext uri="{BB962C8B-B14F-4D97-AF65-F5344CB8AC3E}">
        <p14:creationId xmlns:p14="http://schemas.microsoft.com/office/powerpoint/2010/main" val="106232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bara exempel. Det är du som kursansvarig som ansvarar för att du följer riktlinjerna i AFS:en och REACH förordningen.</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3</a:t>
            </a:fld>
            <a:endParaRPr lang="sv-SE"/>
          </a:p>
        </p:txBody>
      </p:sp>
    </p:spTree>
    <p:extLst>
      <p:ext uri="{BB962C8B-B14F-4D97-AF65-F5344CB8AC3E}">
        <p14:creationId xmlns:p14="http://schemas.microsoft.com/office/powerpoint/2010/main" val="1009687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Människan har ett sofistikerat luktsinne men det är otillräckligt i fallet med </a:t>
            </a:r>
            <a:r>
              <a:rPr lang="sv-SE" dirty="0" err="1"/>
              <a:t>isocyanater</a:t>
            </a:r>
            <a:r>
              <a:rPr lang="sv-SE" dirty="0"/>
              <a:t> men också i många andra fall i yrkeslivet.</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34</a:t>
            </a:fld>
            <a:endParaRPr lang="sv-SE"/>
          </a:p>
        </p:txBody>
      </p:sp>
    </p:spTree>
    <p:extLst>
      <p:ext uri="{BB962C8B-B14F-4D97-AF65-F5344CB8AC3E}">
        <p14:creationId xmlns:p14="http://schemas.microsoft.com/office/powerpoint/2010/main" val="2820512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Diisocyanaterna</a:t>
            </a:r>
            <a:r>
              <a:rPr lang="sv-SE" dirty="0"/>
              <a:t> är reaktiva kemikalier. </a:t>
            </a:r>
          </a:p>
          <a:p>
            <a:endParaRPr lang="sv-SE" dirty="0"/>
          </a:p>
          <a:p>
            <a:r>
              <a:rPr lang="sv-SE" dirty="0"/>
              <a:t>De ingående komponenterna har en inneboende risk till skillnad från uthärdad polyuretan.</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35</a:t>
            </a:fld>
            <a:endParaRPr lang="sv-SE"/>
          </a:p>
        </p:txBody>
      </p:sp>
    </p:spTree>
    <p:extLst>
      <p:ext uri="{BB962C8B-B14F-4D97-AF65-F5344CB8AC3E}">
        <p14:creationId xmlns:p14="http://schemas.microsoft.com/office/powerpoint/2010/main" val="1817827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Fyll aldrig slutna containrar med mer än 70%</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36</a:t>
            </a:fld>
            <a:endParaRPr lang="sv-SE"/>
          </a:p>
        </p:txBody>
      </p:sp>
    </p:spTree>
    <p:extLst>
      <p:ext uri="{BB962C8B-B14F-4D97-AF65-F5344CB8AC3E}">
        <p14:creationId xmlns:p14="http://schemas.microsoft.com/office/powerpoint/2010/main" val="975467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föreligger det risk för exponering?</a:t>
            </a:r>
          </a:p>
          <a:p>
            <a:r>
              <a:rPr lang="sv-SE" dirty="0"/>
              <a:t>Vilka faktorer påverkar exponeringspotentialen?</a:t>
            </a:r>
          </a:p>
          <a:p>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37</a:t>
            </a:fld>
            <a:endParaRPr lang="sv-SE"/>
          </a:p>
        </p:txBody>
      </p:sp>
    </p:spTree>
    <p:extLst>
      <p:ext uri="{BB962C8B-B14F-4D97-AF65-F5344CB8AC3E}">
        <p14:creationId xmlns:p14="http://schemas.microsoft.com/office/powerpoint/2010/main" val="1067543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föreligger det risk för exponering?</a:t>
            </a:r>
          </a:p>
          <a:p>
            <a:r>
              <a:rPr lang="sv-SE" dirty="0"/>
              <a:t>Upphettning av produkten gör att </a:t>
            </a:r>
            <a:r>
              <a:rPr lang="sv-SE" dirty="0" err="1"/>
              <a:t>isocanaterna</a:t>
            </a:r>
            <a:r>
              <a:rPr lang="sv-SE" dirty="0"/>
              <a:t> blir mer flyktiga</a:t>
            </a:r>
          </a:p>
          <a:p>
            <a:r>
              <a:rPr lang="sv-SE" dirty="0"/>
              <a:t>Upphettning och sprutmålning av </a:t>
            </a:r>
            <a:r>
              <a:rPr lang="sv-SE" dirty="0" err="1"/>
              <a:t>isocyanater</a:t>
            </a:r>
            <a:r>
              <a:rPr lang="sv-SE" dirty="0"/>
              <a:t> är en högrisk hantering.</a:t>
            </a:r>
          </a:p>
          <a:p>
            <a:endParaRPr lang="sv-SE" dirty="0"/>
          </a:p>
          <a:p>
            <a:r>
              <a:rPr lang="sv-SE" dirty="0"/>
              <a:t>När det är aerosoler från sprutmålning så kan det bli väldigt höga koncentrationer i luften.</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38</a:t>
            </a:fld>
            <a:endParaRPr lang="sv-SE"/>
          </a:p>
        </p:txBody>
      </p:sp>
    </p:spTree>
    <p:extLst>
      <p:ext uri="{BB962C8B-B14F-4D97-AF65-F5344CB8AC3E}">
        <p14:creationId xmlns:p14="http://schemas.microsoft.com/office/powerpoint/2010/main" val="2826051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föreligger det risk för exponering?</a:t>
            </a:r>
          </a:p>
          <a:p>
            <a:endParaRPr lang="sv-SE" dirty="0"/>
          </a:p>
          <a:p>
            <a:r>
              <a:rPr lang="sv-SE" dirty="0"/>
              <a:t>Tänk på risken vid slipning och kapning.</a:t>
            </a:r>
          </a:p>
          <a:p>
            <a:endParaRPr lang="sv-SE" dirty="0"/>
          </a:p>
          <a:p>
            <a:r>
              <a:rPr lang="sv-SE" dirty="0"/>
              <a:t>När det är aerosoler från sprutmålning så kan det bli väldigt höga koncentrationer i luften.</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39</a:t>
            </a:fld>
            <a:endParaRPr lang="sv-SE"/>
          </a:p>
        </p:txBody>
      </p:sp>
    </p:spTree>
    <p:extLst>
      <p:ext uri="{BB962C8B-B14F-4D97-AF65-F5344CB8AC3E}">
        <p14:creationId xmlns:p14="http://schemas.microsoft.com/office/powerpoint/2010/main" val="564768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det är aerosoler från sprutmålning så kan det bli väldigt höga koncentrationer i luften.</a:t>
            </a:r>
          </a:p>
          <a:p>
            <a:endParaRPr lang="sv-SE" dirty="0"/>
          </a:p>
          <a:p>
            <a:r>
              <a:rPr lang="sv-SE" dirty="0"/>
              <a:t>Tänk alltid på riktningen när du sprutmålar. Genom att planera arbetet så att du blir minimalt exponerad.</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40</a:t>
            </a:fld>
            <a:endParaRPr lang="sv-SE"/>
          </a:p>
        </p:txBody>
      </p:sp>
    </p:spTree>
    <p:extLst>
      <p:ext uri="{BB962C8B-B14F-4D97-AF65-F5344CB8AC3E}">
        <p14:creationId xmlns:p14="http://schemas.microsoft.com/office/powerpoint/2010/main" val="2880374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436938" y="849313"/>
            <a:ext cx="3055937" cy="2290762"/>
          </a:xfrm>
        </p:spPr>
      </p:sp>
      <p:sp>
        <p:nvSpPr>
          <p:cNvPr id="3" name="Platshållare för anteckningar 2"/>
          <p:cNvSpPr>
            <a:spLocks noGrp="1"/>
          </p:cNvSpPr>
          <p:nvPr>
            <p:ph type="body" idx="1"/>
          </p:nvPr>
        </p:nvSpPr>
        <p:spPr/>
        <p:txBody>
          <a:bodyPr/>
          <a:lstStyle/>
          <a:p>
            <a:r>
              <a:rPr lang="sv-SE" dirty="0"/>
              <a:t>Det finns mallar för hur man gör en riskbedömning tex hos </a:t>
            </a:r>
            <a:r>
              <a:rPr lang="sv-SE" dirty="0" err="1"/>
              <a:t>Prevent</a:t>
            </a:r>
            <a:r>
              <a:rPr lang="sv-SE" dirty="0"/>
              <a:t> och Arbetsmiljöverket.</a:t>
            </a:r>
          </a:p>
          <a:p>
            <a:endParaRPr lang="sv-SE" dirty="0"/>
          </a:p>
          <a:p>
            <a:r>
              <a:rPr lang="sv-SE" dirty="0"/>
              <a:t>Riskbedömningen ska vara skriftlig och finnas dokumenterad.</a:t>
            </a:r>
          </a:p>
        </p:txBody>
      </p:sp>
      <p:sp>
        <p:nvSpPr>
          <p:cNvPr id="4" name="Platshållare för bildnummer 3"/>
          <p:cNvSpPr>
            <a:spLocks noGrp="1"/>
          </p:cNvSpPr>
          <p:nvPr>
            <p:ph type="sldNum" sz="quarter" idx="10"/>
          </p:nvPr>
        </p:nvSpPr>
        <p:spPr/>
        <p:txBody>
          <a:bodyPr/>
          <a:lstStyle/>
          <a:p>
            <a:fld id="{55FDCF5E-7795-44F4-B865-669392F15EAC}" type="slidenum">
              <a:rPr lang="sv-SE" smtClean="0"/>
              <a:t>42</a:t>
            </a:fld>
            <a:endParaRPr lang="sv-SE"/>
          </a:p>
        </p:txBody>
      </p:sp>
    </p:spTree>
    <p:extLst>
      <p:ext uri="{BB962C8B-B14F-4D97-AF65-F5344CB8AC3E}">
        <p14:creationId xmlns:p14="http://schemas.microsoft.com/office/powerpoint/2010/main" val="4237936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tshållare för bildobjekt 1">
            <a:extLst>
              <a:ext uri="{FF2B5EF4-FFF2-40B4-BE49-F238E27FC236}">
                <a16:creationId xmlns:a16="http://schemas.microsoft.com/office/drawing/2014/main" id="{D5D0B48A-F5FE-4532-9720-9DC58FAC1CE1}"/>
              </a:ext>
            </a:extLst>
          </p:cNvPr>
          <p:cNvSpPr>
            <a:spLocks noGrp="1" noRot="1" noChangeAspect="1" noChangeArrowheads="1" noTextEdit="1"/>
          </p:cNvSpPr>
          <p:nvPr>
            <p:ph type="sldImg"/>
          </p:nvPr>
        </p:nvSpPr>
        <p:spPr>
          <a:xfrm>
            <a:off x="3441700" y="850900"/>
            <a:ext cx="3057525" cy="2293938"/>
          </a:xfrm>
          <a:ln/>
        </p:spPr>
      </p:sp>
      <p:sp>
        <p:nvSpPr>
          <p:cNvPr id="55299" name="Platshållare för anteckningar 2">
            <a:extLst>
              <a:ext uri="{FF2B5EF4-FFF2-40B4-BE49-F238E27FC236}">
                <a16:creationId xmlns:a16="http://schemas.microsoft.com/office/drawing/2014/main" id="{1F6B8069-202F-4E1E-8D5B-ED8B6493B5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latin typeface="Arial" panose="020B0604020202020204" pitchFamily="34" charset="0"/>
              </a:rPr>
              <a:t>Skyltar som anger att öppen hantering av sådana farliga kemiska produkter som avses i 37 a §  pågår ,ska sättas upp i anslutning till arbetsplatsen. De ska anslås på dörrar till lokalen eller utrymmet för att upplysa andra arbetstagare än de som hanterar de kemiska produkterna. Om riskbedömningen visat att arbetet inte innebär någon risk för exponering av andra arbetstagare kan skylten utelämnas .</a:t>
            </a:r>
          </a:p>
          <a:p>
            <a:endParaRPr lang="sv-SE" altLang="sv-SE" dirty="0">
              <a:latin typeface="Arial" panose="020B0604020202020204" pitchFamily="34" charset="0"/>
            </a:endParaRPr>
          </a:p>
          <a:p>
            <a:r>
              <a:rPr lang="sv-SE" altLang="sv-SE" dirty="0">
                <a:latin typeface="Arial" panose="020B0604020202020204" pitchFamily="34" charset="0"/>
              </a:rPr>
              <a:t>Arbetsgivaren ska se till att de som leder eller sysselsätts med arbete som avses i 37 a § har kunskap om hur arbetet ska ske på ett säkert sätt. Arbetsledare och arbetstagare ska åtminstone ha fått information om riskerna vid hanteringen och de åtgärder som ska vidtas enligt riskbedömningen i 37b .§ (AFS 2014:43)</a:t>
            </a:r>
          </a:p>
        </p:txBody>
      </p:sp>
      <p:sp>
        <p:nvSpPr>
          <p:cNvPr id="55300" name="Platshållare för bildnummer 3">
            <a:extLst>
              <a:ext uri="{FF2B5EF4-FFF2-40B4-BE49-F238E27FC236}">
                <a16:creationId xmlns:a16="http://schemas.microsoft.com/office/drawing/2014/main" id="{03252F85-FE56-410B-8597-9677B6D423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fld id="{DFAEA1D5-2747-4999-89F4-D6C636C5F203}" type="slidenum">
              <a:rPr lang="sv-SE" altLang="sv-SE" smtClean="0"/>
              <a:pPr/>
              <a:t>43</a:t>
            </a:fld>
            <a:endParaRPr lang="sv-SE" altLang="sv-SE"/>
          </a:p>
        </p:txBody>
      </p:sp>
      <p:sp>
        <p:nvSpPr>
          <p:cNvPr id="55301" name="Platshållare för datum 4">
            <a:extLst>
              <a:ext uri="{FF2B5EF4-FFF2-40B4-BE49-F238E27FC236}">
                <a16:creationId xmlns:a16="http://schemas.microsoft.com/office/drawing/2014/main" id="{BC8EAD6F-383E-4D1E-A5B7-041CE1E9C0C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55302" name="Platshållare för sidhuvud 5">
            <a:extLst>
              <a:ext uri="{FF2B5EF4-FFF2-40B4-BE49-F238E27FC236}">
                <a16:creationId xmlns:a16="http://schemas.microsoft.com/office/drawing/2014/main" id="{A0E81C54-6FC6-4B1B-94B1-ADDA5BEEA0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r>
              <a:rPr lang="sv-SE" altLang="sv-SE"/>
              <a:t>Steg 3 utbildning - 13 februari 2018 - Emma Jansson, SVEFF</a:t>
            </a:r>
          </a:p>
        </p:txBody>
      </p:sp>
    </p:spTree>
    <p:extLst>
      <p:ext uri="{BB962C8B-B14F-4D97-AF65-F5344CB8AC3E}">
        <p14:creationId xmlns:p14="http://schemas.microsoft.com/office/powerpoint/2010/main" val="1225853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Sammanfattning av det som tidigare sagts</a:t>
            </a:r>
          </a:p>
          <a:p>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44</a:t>
            </a:fld>
            <a:endParaRPr lang="sv-SE"/>
          </a:p>
        </p:txBody>
      </p:sp>
    </p:spTree>
    <p:extLst>
      <p:ext uri="{BB962C8B-B14F-4D97-AF65-F5344CB8AC3E}">
        <p14:creationId xmlns:p14="http://schemas.microsoft.com/office/powerpoint/2010/main" val="336440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6F3B393-50C6-48C4-B101-FAE312B6B3FD}" type="slidenum">
              <a:rPr lang="sv-SE" smtClean="0"/>
              <a:pPr/>
              <a:t>5</a:t>
            </a:fld>
            <a:endParaRPr lang="sv-SE"/>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sv-SE" dirty="0"/>
              <a:t>Syftet med denna utbildning är att arbeta säkert med härdplaster enligt Arbetsmiljöverkets och kraven från REACH.</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tshållare för bildobjekt 1">
            <a:extLst>
              <a:ext uri="{FF2B5EF4-FFF2-40B4-BE49-F238E27FC236}">
                <a16:creationId xmlns:a16="http://schemas.microsoft.com/office/drawing/2014/main" id="{75F3CEAA-C131-46A5-AFF7-CEC100B871ED}"/>
              </a:ext>
            </a:extLst>
          </p:cNvPr>
          <p:cNvSpPr>
            <a:spLocks noGrp="1" noRot="1" noChangeAspect="1" noChangeArrowheads="1" noTextEdit="1"/>
          </p:cNvSpPr>
          <p:nvPr>
            <p:ph type="sldImg"/>
          </p:nvPr>
        </p:nvSpPr>
        <p:spPr>
          <a:xfrm>
            <a:off x="3441700" y="850900"/>
            <a:ext cx="3057525" cy="2293938"/>
          </a:xfrm>
          <a:ln/>
        </p:spPr>
      </p:sp>
      <p:sp>
        <p:nvSpPr>
          <p:cNvPr id="61443" name="Platshållare för anteckningar 2">
            <a:extLst>
              <a:ext uri="{FF2B5EF4-FFF2-40B4-BE49-F238E27FC236}">
                <a16:creationId xmlns:a16="http://schemas.microsoft.com/office/drawing/2014/main" id="{E115D825-33C2-4166-A94D-7DDDD24AA0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943">
              <a:defRPr/>
            </a:pPr>
            <a:r>
              <a:rPr lang="sv-SE" dirty="0">
                <a:solidFill>
                  <a:srgbClr val="FF0000"/>
                </a:solidFill>
              </a:rPr>
              <a:t>Arbetsgivare bör skaffa bevis för att de erbjudit en person som tackat nej.</a:t>
            </a:r>
          </a:p>
          <a:p>
            <a:pPr defTabSz="913943">
              <a:defRPr/>
            </a:pPr>
            <a:endParaRPr lang="sv-SE" dirty="0">
              <a:solidFill>
                <a:srgbClr val="FF0000"/>
              </a:solidFill>
            </a:endParaRPr>
          </a:p>
          <a:p>
            <a:pPr defTabSz="913943">
              <a:defRPr/>
            </a:pPr>
            <a:r>
              <a:rPr lang="sv-SE" dirty="0">
                <a:solidFill>
                  <a:srgbClr val="FF0000"/>
                </a:solidFill>
              </a:rPr>
              <a:t>Kemiska </a:t>
            </a:r>
            <a:r>
              <a:rPr lang="sv-SE" dirty="0" err="1">
                <a:solidFill>
                  <a:srgbClr val="FF0000"/>
                </a:solidFill>
              </a:rPr>
              <a:t>arbetsmijörisker</a:t>
            </a:r>
            <a:r>
              <a:rPr lang="sv-SE" dirty="0">
                <a:solidFill>
                  <a:srgbClr val="FF0000"/>
                </a:solidFill>
              </a:rPr>
              <a:t> 2011:19,</a:t>
            </a:r>
          </a:p>
          <a:p>
            <a:pPr defTabSz="913943">
              <a:defRPr/>
            </a:pPr>
            <a:endParaRPr lang="sv-SE" dirty="0">
              <a:solidFill>
                <a:srgbClr val="FF0000"/>
              </a:solidFill>
            </a:endParaRPr>
          </a:p>
          <a:p>
            <a:pPr defTabSz="913943">
              <a:defRPr/>
            </a:pPr>
            <a:endParaRPr lang="sv-SE" dirty="0">
              <a:solidFill>
                <a:srgbClr val="FF0000"/>
              </a:solidFill>
            </a:endParaRPr>
          </a:p>
          <a:p>
            <a:endParaRPr lang="sv-SE" altLang="sv-SE" dirty="0">
              <a:latin typeface="Arial" panose="020B0604020202020204" pitchFamily="34" charset="0"/>
            </a:endParaRPr>
          </a:p>
        </p:txBody>
      </p:sp>
      <p:sp>
        <p:nvSpPr>
          <p:cNvPr id="61444" name="Platshållare för bildnummer 3">
            <a:extLst>
              <a:ext uri="{FF2B5EF4-FFF2-40B4-BE49-F238E27FC236}">
                <a16:creationId xmlns:a16="http://schemas.microsoft.com/office/drawing/2014/main" id="{E98B893C-F482-4647-84F7-D00A42F29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fld id="{57AD9856-C709-4508-87FB-A9DED8F1B510}" type="slidenum">
              <a:rPr lang="sv-SE" altLang="sv-SE" smtClean="0"/>
              <a:pPr/>
              <a:t>45</a:t>
            </a:fld>
            <a:endParaRPr lang="sv-SE" altLang="sv-SE"/>
          </a:p>
        </p:txBody>
      </p:sp>
      <p:sp>
        <p:nvSpPr>
          <p:cNvPr id="61445" name="Platshållare för datum 4">
            <a:extLst>
              <a:ext uri="{FF2B5EF4-FFF2-40B4-BE49-F238E27FC236}">
                <a16:creationId xmlns:a16="http://schemas.microsoft.com/office/drawing/2014/main" id="{76B39BB6-A461-44E0-8764-44BC00A8A6F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61446" name="Platshållare för sidhuvud 5">
            <a:extLst>
              <a:ext uri="{FF2B5EF4-FFF2-40B4-BE49-F238E27FC236}">
                <a16:creationId xmlns:a16="http://schemas.microsoft.com/office/drawing/2014/main" id="{BD84A4A8-A4D8-45B6-B00A-18E9B5241F6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r>
              <a:rPr lang="sv-SE" altLang="sv-SE"/>
              <a:t>Steg 3 utbildning - 13 februari 2018 - Emma Jansson, SVEFF</a:t>
            </a:r>
          </a:p>
        </p:txBody>
      </p:sp>
    </p:spTree>
    <p:extLst>
      <p:ext uri="{BB962C8B-B14F-4D97-AF65-F5344CB8AC3E}">
        <p14:creationId xmlns:p14="http://schemas.microsoft.com/office/powerpoint/2010/main" val="4053393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tshållare för bildobjekt 1">
            <a:extLst>
              <a:ext uri="{FF2B5EF4-FFF2-40B4-BE49-F238E27FC236}">
                <a16:creationId xmlns:a16="http://schemas.microsoft.com/office/drawing/2014/main" id="{066D64CC-F0EC-4546-87AC-10EC24BD4661}"/>
              </a:ext>
            </a:extLst>
          </p:cNvPr>
          <p:cNvSpPr>
            <a:spLocks noGrp="1" noRot="1" noChangeAspect="1" noChangeArrowheads="1" noTextEdit="1"/>
          </p:cNvSpPr>
          <p:nvPr>
            <p:ph type="sldImg"/>
          </p:nvPr>
        </p:nvSpPr>
        <p:spPr>
          <a:xfrm>
            <a:off x="3441700" y="850900"/>
            <a:ext cx="3057525" cy="2293938"/>
          </a:xfrm>
          <a:ln/>
        </p:spPr>
      </p:sp>
      <p:sp>
        <p:nvSpPr>
          <p:cNvPr id="63491" name="Platshållare för anteckningar 2">
            <a:extLst>
              <a:ext uri="{FF2B5EF4-FFF2-40B4-BE49-F238E27FC236}">
                <a16:creationId xmlns:a16="http://schemas.microsoft.com/office/drawing/2014/main" id="{7FCFD7A7-5739-494D-8AA3-C29276B971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latin typeface="Arial" panose="020B0604020202020204" pitchFamily="34" charset="0"/>
              </a:rPr>
              <a:t>Läkaren ska ha speciell utbildning för att kunna göra detta.</a:t>
            </a:r>
          </a:p>
        </p:txBody>
      </p:sp>
      <p:sp>
        <p:nvSpPr>
          <p:cNvPr id="63492" name="Platshållare för bildnummer 3">
            <a:extLst>
              <a:ext uri="{FF2B5EF4-FFF2-40B4-BE49-F238E27FC236}">
                <a16:creationId xmlns:a16="http://schemas.microsoft.com/office/drawing/2014/main" id="{4261FA59-D777-4D65-95BA-E126AE72FA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fld id="{37B2D859-5B84-49E4-927D-5C7AA60F26BF}" type="slidenum">
              <a:rPr lang="sv-SE" altLang="sv-SE" smtClean="0"/>
              <a:pPr/>
              <a:t>46</a:t>
            </a:fld>
            <a:endParaRPr lang="sv-SE" altLang="sv-SE"/>
          </a:p>
        </p:txBody>
      </p:sp>
      <p:sp>
        <p:nvSpPr>
          <p:cNvPr id="63493" name="Platshållare för datum 4">
            <a:extLst>
              <a:ext uri="{FF2B5EF4-FFF2-40B4-BE49-F238E27FC236}">
                <a16:creationId xmlns:a16="http://schemas.microsoft.com/office/drawing/2014/main" id="{4BE4DC43-736A-438B-B928-95CAD9790D7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63494" name="Platshållare för sidhuvud 5">
            <a:extLst>
              <a:ext uri="{FF2B5EF4-FFF2-40B4-BE49-F238E27FC236}">
                <a16:creationId xmlns:a16="http://schemas.microsoft.com/office/drawing/2014/main" id="{EF8D43D8-7825-4F8D-AFA8-0EE0E1B43A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r>
              <a:rPr lang="sv-SE" altLang="sv-SE"/>
              <a:t>Steg 3 utbildning - 13 februari 2018 - Emma Jansson, SVEFF</a:t>
            </a:r>
          </a:p>
        </p:txBody>
      </p:sp>
    </p:spTree>
    <p:extLst>
      <p:ext uri="{BB962C8B-B14F-4D97-AF65-F5344CB8AC3E}">
        <p14:creationId xmlns:p14="http://schemas.microsoft.com/office/powerpoint/2010/main" val="1915570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000000"/>
                </a:solidFill>
                <a:effectLst/>
                <a:latin typeface="Open Sans" panose="020B0606030504020204" pitchFamily="34" charset="0"/>
              </a:rPr>
              <a:t>Observera att ensamföretagare omfattas av regler om medicinska kontroller, enligt AFS 2019:3, om de arbetar med</a:t>
            </a:r>
          </a:p>
          <a:p>
            <a:pPr algn="l">
              <a:buFont typeface="Arial" panose="020B0604020202020204" pitchFamily="34" charset="0"/>
              <a:buChar char="•"/>
            </a:pPr>
            <a:r>
              <a:rPr lang="sv-SE" b="0" i="0" dirty="0">
                <a:solidFill>
                  <a:srgbClr val="000000"/>
                </a:solidFill>
                <a:effectLst/>
                <a:latin typeface="Open Sans" panose="020B0606030504020204" pitchFamily="34" charset="0"/>
              </a:rPr>
              <a:t>Allergiframkallande kemiska produkter</a:t>
            </a:r>
          </a:p>
          <a:p>
            <a:pPr algn="l">
              <a:buFont typeface="Arial" panose="020B0604020202020204" pitchFamily="34" charset="0"/>
              <a:buChar char="•"/>
            </a:pPr>
            <a:r>
              <a:rPr lang="sv-SE" b="0" i="0" dirty="0">
                <a:solidFill>
                  <a:srgbClr val="000000"/>
                </a:solidFill>
                <a:effectLst/>
                <a:latin typeface="Open Sans" panose="020B0606030504020204" pitchFamily="34" charset="0"/>
              </a:rPr>
              <a:t>Fibrosframkallande damm</a:t>
            </a:r>
          </a:p>
          <a:p>
            <a:pPr algn="l">
              <a:buFont typeface="Arial" panose="020B0604020202020204" pitchFamily="34" charset="0"/>
              <a:buChar char="•"/>
            </a:pPr>
            <a:r>
              <a:rPr lang="sv-SE" b="0" i="0" dirty="0">
                <a:solidFill>
                  <a:srgbClr val="000000"/>
                </a:solidFill>
                <a:effectLst/>
                <a:latin typeface="Open Sans" panose="020B0606030504020204" pitchFamily="34" charset="0"/>
              </a:rPr>
              <a:t>Metaller</a:t>
            </a:r>
          </a:p>
          <a:p>
            <a:endParaRPr lang="sv-SE" dirty="0"/>
          </a:p>
        </p:txBody>
      </p:sp>
      <p:sp>
        <p:nvSpPr>
          <p:cNvPr id="4" name="Platshållare för bildnummer 3"/>
          <p:cNvSpPr>
            <a:spLocks noGrp="1"/>
          </p:cNvSpPr>
          <p:nvPr>
            <p:ph type="sldNum" sz="quarter" idx="5"/>
          </p:nvPr>
        </p:nvSpPr>
        <p:spPr/>
        <p:txBody>
          <a:bodyPr/>
          <a:lstStyle/>
          <a:p>
            <a:fld id="{0F5DC468-99B2-4914-9D59-823A694AEBE8}" type="slidenum">
              <a:rPr lang="sv-SE" smtClean="0"/>
              <a:pPr/>
              <a:t>48</a:t>
            </a:fld>
            <a:endParaRPr lang="sv-SE"/>
          </a:p>
        </p:txBody>
      </p:sp>
    </p:spTree>
    <p:extLst>
      <p:ext uri="{BB962C8B-B14F-4D97-AF65-F5344CB8AC3E}">
        <p14:creationId xmlns:p14="http://schemas.microsoft.com/office/powerpoint/2010/main" val="1514838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F5DC468-99B2-4914-9D59-823A694AEBE8}" type="slidenum">
              <a:rPr lang="sv-SE" smtClean="0"/>
              <a:pPr/>
              <a:t>49</a:t>
            </a:fld>
            <a:endParaRPr lang="sv-SE"/>
          </a:p>
        </p:txBody>
      </p:sp>
    </p:spTree>
    <p:extLst>
      <p:ext uri="{BB962C8B-B14F-4D97-AF65-F5344CB8AC3E}">
        <p14:creationId xmlns:p14="http://schemas.microsoft.com/office/powerpoint/2010/main" val="2941583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436938" y="849313"/>
            <a:ext cx="3055937" cy="2290762"/>
          </a:xfrm>
        </p:spPr>
      </p:sp>
      <p:sp>
        <p:nvSpPr>
          <p:cNvPr id="3" name="Platshållare för anteckningar 2"/>
          <p:cNvSpPr>
            <a:spLocks noGrp="1"/>
          </p:cNvSpPr>
          <p:nvPr>
            <p:ph type="body" idx="1"/>
          </p:nvPr>
        </p:nvSpPr>
        <p:spPr/>
        <p:txBody>
          <a:bodyPr/>
          <a:lstStyle/>
          <a:p>
            <a:r>
              <a:rPr lang="sv-SE" dirty="0"/>
              <a:t>Säkerhetskultur är de gemensamma attityder, värderingar och uppfattningar som chefer och anställda har om </a:t>
            </a:r>
            <a:r>
              <a:rPr lang="sv-SE" dirty="0" err="1"/>
              <a:t>förhålandet</a:t>
            </a:r>
            <a:r>
              <a:rPr lang="sv-SE" dirty="0"/>
              <a:t> till säkerhet och arbetsmiljö.</a:t>
            </a:r>
          </a:p>
          <a:p>
            <a:endParaRPr lang="sv-SE" dirty="0"/>
          </a:p>
          <a:p>
            <a:r>
              <a:rPr lang="sv-SE" dirty="0"/>
              <a:t>Varför är det viktigt att ledningen är en del av säkerhetskulturen?</a:t>
            </a:r>
          </a:p>
          <a:p>
            <a:endParaRPr lang="sv-SE" dirty="0"/>
          </a:p>
          <a:p>
            <a:r>
              <a:rPr lang="sv-SE" dirty="0"/>
              <a:t>Diskutera tex i mindre grupper hur säkerhetskulturen ser ut på företaget.</a:t>
            </a:r>
          </a:p>
        </p:txBody>
      </p:sp>
      <p:sp>
        <p:nvSpPr>
          <p:cNvPr id="4" name="Platshållare för bildnummer 3"/>
          <p:cNvSpPr>
            <a:spLocks noGrp="1"/>
          </p:cNvSpPr>
          <p:nvPr>
            <p:ph type="sldNum" sz="quarter" idx="10"/>
          </p:nvPr>
        </p:nvSpPr>
        <p:spPr/>
        <p:txBody>
          <a:bodyPr/>
          <a:lstStyle/>
          <a:p>
            <a:fld id="{55FDCF5E-7795-44F4-B865-669392F15EAC}" type="slidenum">
              <a:rPr lang="sv-SE" smtClean="0"/>
              <a:t>53</a:t>
            </a:fld>
            <a:endParaRPr lang="sv-SE"/>
          </a:p>
        </p:txBody>
      </p:sp>
    </p:spTree>
    <p:extLst>
      <p:ext uri="{BB962C8B-B14F-4D97-AF65-F5344CB8AC3E}">
        <p14:creationId xmlns:p14="http://schemas.microsoft.com/office/powerpoint/2010/main" val="12748672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436938" y="849313"/>
            <a:ext cx="3055937" cy="2290762"/>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Open Sans" panose="020B0606030504020204" pitchFamily="34" charset="0"/>
              </a:rPr>
              <a:t>För att skapa en hälsosam och säker arbets­plats gäller det att tekniken och den fysiska arbets­miljön är utformad och anpassad efter användarna,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Open Sans" panose="020B0606030504020204" pitchFamily="34" charset="0"/>
              </a:rPr>
              <a:t>Man måste också ha beaktat det mänskliga beteendet när man lägger upp rutiner och arbetssätt.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Open Sans" panose="020B0606030504020204" pitchFamily="34" charset="0"/>
              </a:rPr>
              <a:t>Arbets­miljön påverkas naturligtvis även av hur man organiserar och leder verksam­heten. Arbets­ledningen har därför en stor och viktig roll när det gäller att föra ut och förankra säkerhets­tänkandet till sina med­arbetare.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Open Sans" panose="020B0606030504020204" pitchFamily="34" charset="0"/>
              </a:rPr>
              <a:t>En bonus är dessutom att en verksamhet som är hälso­sam och säker även är en effektiv verksamhet.</a:t>
            </a:r>
            <a:endParaRPr lang="sv-S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000000"/>
              </a:solidFill>
              <a:effectLst/>
              <a:latin typeface="Open Sans" panose="020B0606030504020204" pitchFamily="34" charset="0"/>
            </a:endParaRPr>
          </a:p>
          <a:p>
            <a:endParaRPr lang="sv-SE" dirty="0"/>
          </a:p>
        </p:txBody>
      </p:sp>
      <p:sp>
        <p:nvSpPr>
          <p:cNvPr id="4" name="Platshållare för bildnummer 3"/>
          <p:cNvSpPr>
            <a:spLocks noGrp="1"/>
          </p:cNvSpPr>
          <p:nvPr>
            <p:ph type="sldNum" sz="quarter" idx="10"/>
          </p:nvPr>
        </p:nvSpPr>
        <p:spPr/>
        <p:txBody>
          <a:bodyPr/>
          <a:lstStyle/>
          <a:p>
            <a:fld id="{55FDCF5E-7795-44F4-B865-669392F15EAC}" type="slidenum">
              <a:rPr lang="sv-SE" smtClean="0"/>
              <a:t>54</a:t>
            </a:fld>
            <a:endParaRPr lang="sv-SE"/>
          </a:p>
        </p:txBody>
      </p:sp>
    </p:spTree>
    <p:extLst>
      <p:ext uri="{BB962C8B-B14F-4D97-AF65-F5344CB8AC3E}">
        <p14:creationId xmlns:p14="http://schemas.microsoft.com/office/powerpoint/2010/main" val="2618565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436938" y="849313"/>
            <a:ext cx="3055937" cy="2290762"/>
          </a:xfrm>
        </p:spPr>
      </p:sp>
      <p:sp>
        <p:nvSpPr>
          <p:cNvPr id="3" name="Platshållare för anteckningar 2"/>
          <p:cNvSpPr>
            <a:spLocks noGrp="1"/>
          </p:cNvSpPr>
          <p:nvPr>
            <p:ph type="body" idx="1"/>
          </p:nvPr>
        </p:nvSpPr>
        <p:spPr/>
        <p:txBody>
          <a:bodyPr/>
          <a:lstStyle/>
          <a:p>
            <a:r>
              <a:rPr lang="sv-SE" dirty="0"/>
              <a:t>Beteendebaserad säkerhet är en metodik som går ut på att identifiera och förstärka säkra beteenden.</a:t>
            </a:r>
          </a:p>
        </p:txBody>
      </p:sp>
      <p:sp>
        <p:nvSpPr>
          <p:cNvPr id="4" name="Platshållare för bildnummer 3"/>
          <p:cNvSpPr>
            <a:spLocks noGrp="1"/>
          </p:cNvSpPr>
          <p:nvPr>
            <p:ph type="sldNum" sz="quarter" idx="10"/>
          </p:nvPr>
        </p:nvSpPr>
        <p:spPr/>
        <p:txBody>
          <a:bodyPr/>
          <a:lstStyle/>
          <a:p>
            <a:fld id="{55FDCF5E-7795-44F4-B865-669392F15EAC}" type="slidenum">
              <a:rPr lang="sv-SE" smtClean="0"/>
              <a:t>55</a:t>
            </a:fld>
            <a:endParaRPr lang="sv-SE"/>
          </a:p>
        </p:txBody>
      </p:sp>
    </p:spTree>
    <p:extLst>
      <p:ext uri="{BB962C8B-B14F-4D97-AF65-F5344CB8AC3E}">
        <p14:creationId xmlns:p14="http://schemas.microsoft.com/office/powerpoint/2010/main" val="1142755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Kan gruppen komma på fler anledningar till att man tar risker i en arbetssituation.</a:t>
            </a:r>
          </a:p>
          <a:p>
            <a:endParaRPr lang="sv-SE" dirty="0"/>
          </a:p>
          <a:p>
            <a:r>
              <a:rPr lang="sv-SE" dirty="0"/>
              <a:t>Vad innebär att vi är konsekvensstyrda? Se nästa bild.</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56</a:t>
            </a:fld>
            <a:endParaRPr lang="sv-SE"/>
          </a:p>
        </p:txBody>
      </p:sp>
    </p:spTree>
    <p:extLst>
      <p:ext uri="{BB962C8B-B14F-4D97-AF65-F5344CB8AC3E}">
        <p14:creationId xmlns:p14="http://schemas.microsoft.com/office/powerpoint/2010/main" val="9630641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blir positivt och negativt förstärkta hela dagarna.</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57</a:t>
            </a:fld>
            <a:endParaRPr lang="sv-SE"/>
          </a:p>
        </p:txBody>
      </p:sp>
    </p:spTree>
    <p:extLst>
      <p:ext uri="{BB962C8B-B14F-4D97-AF65-F5344CB8AC3E}">
        <p14:creationId xmlns:p14="http://schemas.microsoft.com/office/powerpoint/2010/main" val="9776412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Vanligtvis använder vi 80 % av tiden aktiverande strategier och instruktioner när vi vill leda andra. Resterande 20 % läggs på att förstärka och ge feedback på goda beteenden</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58</a:t>
            </a:fld>
            <a:endParaRPr lang="sv-SE"/>
          </a:p>
        </p:txBody>
      </p:sp>
    </p:spTree>
    <p:extLst>
      <p:ext uri="{BB962C8B-B14F-4D97-AF65-F5344CB8AC3E}">
        <p14:creationId xmlns:p14="http://schemas.microsoft.com/office/powerpoint/2010/main" val="151075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Tänk att det i denna kurs även ska ingå ett praktiskt moment:</a:t>
            </a:r>
          </a:p>
          <a:p>
            <a:r>
              <a:rPr lang="sv-SE" dirty="0"/>
              <a:t>Praktik: Kan genomföras på en aktuell arbetsplats eller i liknande miljö.</a:t>
            </a:r>
          </a:p>
          <a:p>
            <a:r>
              <a:rPr lang="sv-SE" dirty="0"/>
              <a:t>Praktiken ska innehålla en genomgång av följande rutiner:</a:t>
            </a:r>
          </a:p>
          <a:p>
            <a:r>
              <a:rPr lang="sv-SE" dirty="0"/>
              <a:t>– innan härdplastarbetet påbörjas,</a:t>
            </a:r>
          </a:p>
          <a:p>
            <a:r>
              <a:rPr lang="sv-SE" dirty="0"/>
              <a:t>– hur arbetet planeras, genomförs, tekniska hjälpmedel, blandningsplats, dosering osv,</a:t>
            </a:r>
          </a:p>
          <a:p>
            <a:r>
              <a:rPr lang="sv-SE" dirty="0"/>
              <a:t>– användning av personlig skydd, hygien, sanering av spill, avfallshantering, första hjälpen osv.</a:t>
            </a:r>
          </a:p>
          <a:p>
            <a:r>
              <a:rPr lang="sv-SE" dirty="0"/>
              <a:t>Man tittar t ex på blandningsstation, appliceringsstället samt anordningar för att omhänderta avfall. Användning av skyddsutrustning, täckning av arbetsytor,</a:t>
            </a:r>
          </a:p>
          <a:p>
            <a:r>
              <a:rPr lang="sv-SE" dirty="0"/>
              <a:t>inställning av ventilation och kritiska arbetsmoment demonstreras. Deltagarna ska sedan själva praktisera detta under överinseende av instruktören.</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6</a:t>
            </a:fld>
            <a:endParaRPr lang="sv-SE"/>
          </a:p>
        </p:txBody>
      </p:sp>
    </p:spTree>
    <p:extLst>
      <p:ext uri="{BB962C8B-B14F-4D97-AF65-F5344CB8AC3E}">
        <p14:creationId xmlns:p14="http://schemas.microsoft.com/office/powerpoint/2010/main" val="7389260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Tänk på att som ledare är feedback ett av dina viktigaste verktyg.</a:t>
            </a:r>
          </a:p>
          <a:p>
            <a:endParaRPr lang="sv-SE" dirty="0"/>
          </a:p>
          <a:p>
            <a:r>
              <a:rPr lang="sv-SE" dirty="0"/>
              <a:t>STÄRK POSITIVA SÄKERHETSBETEENDEN OCH SKAPA EN SÄKERHETSKULTUR!</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59</a:t>
            </a:fld>
            <a:endParaRPr lang="sv-SE"/>
          </a:p>
        </p:txBody>
      </p:sp>
    </p:spTree>
    <p:extLst>
      <p:ext uri="{BB962C8B-B14F-4D97-AF65-F5344CB8AC3E}">
        <p14:creationId xmlns:p14="http://schemas.microsoft.com/office/powerpoint/2010/main" val="859392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436938" y="849313"/>
            <a:ext cx="3055937" cy="2290762"/>
          </a:xfrm>
        </p:spPr>
      </p:sp>
      <p:sp>
        <p:nvSpPr>
          <p:cNvPr id="3" name="Platshållare för anteckningar 2"/>
          <p:cNvSpPr>
            <a:spLocks noGrp="1"/>
          </p:cNvSpPr>
          <p:nvPr>
            <p:ph type="body" idx="1"/>
          </p:nvPr>
        </p:nvSpPr>
        <p:spPr/>
        <p:txBody>
          <a:bodyPr/>
          <a:lstStyle/>
          <a:p>
            <a:r>
              <a:rPr lang="sv-SE" dirty="0"/>
              <a:t>Genom att alltid följa ovanstående punkter så kan de flesta om inte alla olyckor undvikas.</a:t>
            </a:r>
          </a:p>
          <a:p>
            <a:endParaRPr lang="sv-SE" dirty="0"/>
          </a:p>
          <a:p>
            <a:r>
              <a:rPr lang="sv-SE" dirty="0"/>
              <a:t>Här kan det vara lämpligt med grupparbeten i mindre grupper för att diskutera hur det ser ut på den aktuella arbetsplatsen.</a:t>
            </a:r>
          </a:p>
        </p:txBody>
      </p:sp>
      <p:sp>
        <p:nvSpPr>
          <p:cNvPr id="4" name="Platshållare för bildnummer 3"/>
          <p:cNvSpPr>
            <a:spLocks noGrp="1"/>
          </p:cNvSpPr>
          <p:nvPr>
            <p:ph type="sldNum" sz="quarter" idx="10"/>
          </p:nvPr>
        </p:nvSpPr>
        <p:spPr/>
        <p:txBody>
          <a:bodyPr/>
          <a:lstStyle/>
          <a:p>
            <a:fld id="{55FDCF5E-7795-44F4-B865-669392F15EAC}" type="slidenum">
              <a:rPr lang="sv-SE" smtClean="0"/>
              <a:t>60</a:t>
            </a:fld>
            <a:endParaRPr lang="sv-SE"/>
          </a:p>
        </p:txBody>
      </p:sp>
    </p:spTree>
    <p:extLst>
      <p:ext uri="{BB962C8B-B14F-4D97-AF65-F5344CB8AC3E}">
        <p14:creationId xmlns:p14="http://schemas.microsoft.com/office/powerpoint/2010/main" val="13956469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Mer än 80% av arbetsolyckor orsakas av mänskliga faktorn.</a:t>
            </a:r>
          </a:p>
          <a:p>
            <a:endParaRPr lang="sv-SE" dirty="0"/>
          </a:p>
          <a:p>
            <a:r>
              <a:rPr lang="sv-SE" dirty="0"/>
              <a:t>Tänk på att både skydda den som arbetar med produkterna men också andra på arbetsplatsen.</a:t>
            </a:r>
          </a:p>
          <a:p>
            <a:endParaRPr lang="sv-SE" dirty="0"/>
          </a:p>
          <a:p>
            <a:r>
              <a:rPr lang="sv-SE" dirty="0"/>
              <a:t>Glöm inte att skydda övrig personal och tredje man. Vid en produktionsanläggning är det viktigt att all personal är informerad tex städpersonal.</a:t>
            </a:r>
          </a:p>
          <a:p>
            <a:endParaRPr lang="sv-SE" dirty="0"/>
          </a:p>
          <a:p>
            <a:r>
              <a:rPr lang="sv-SE" dirty="0"/>
              <a:t>Diskutera vilka personer som kan komma i kontakt med det ohärdade materialet.</a:t>
            </a:r>
          </a:p>
          <a:p>
            <a:endParaRPr lang="sv-SE" dirty="0"/>
          </a:p>
          <a:p>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61</a:t>
            </a:fld>
            <a:endParaRPr lang="sv-SE"/>
          </a:p>
        </p:txBody>
      </p:sp>
    </p:spTree>
    <p:extLst>
      <p:ext uri="{BB962C8B-B14F-4D97-AF65-F5344CB8AC3E}">
        <p14:creationId xmlns:p14="http://schemas.microsoft.com/office/powerpoint/2010/main" val="23007306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Wingdings" panose="05000000000000000000" pitchFamily="2" charset="2"/>
              <a:buNone/>
            </a:pPr>
            <a:r>
              <a:rPr lang="sv-SE" dirty="0"/>
              <a:t>Här är det lämpligt att ni stannar upp och diskuterar hur utformningen av arbetsplatsen ska vara.</a:t>
            </a:r>
          </a:p>
          <a:p>
            <a:pPr marL="0" indent="0">
              <a:buFont typeface="Wingdings" panose="05000000000000000000" pitchFamily="2" charset="2"/>
              <a:buNone/>
            </a:pPr>
            <a:endParaRPr lang="sv-SE" dirty="0"/>
          </a:p>
          <a:p>
            <a:pPr marL="0" indent="0">
              <a:buFont typeface="Wingdings" panose="05000000000000000000" pitchFamily="2" charset="2"/>
              <a:buNone/>
            </a:pPr>
            <a:r>
              <a:rPr lang="sv-SE" dirty="0"/>
              <a:t>Listan är en exempellista.</a:t>
            </a:r>
          </a:p>
          <a:p>
            <a:pPr marL="0" indent="0">
              <a:buFont typeface="Wingdings" panose="05000000000000000000" pitchFamily="2" charset="2"/>
              <a:buNone/>
            </a:pPr>
            <a:endParaRPr lang="sv-SE" dirty="0"/>
          </a:p>
          <a:p>
            <a:pPr marL="0" indent="0">
              <a:buFont typeface="Wingdings" panose="05000000000000000000" pitchFamily="2" charset="2"/>
              <a:buNone/>
            </a:pPr>
            <a:r>
              <a:rPr lang="sv-SE" dirty="0"/>
              <a:t>Det är också viktigt att städpersonal får utbildning och information.</a:t>
            </a:r>
          </a:p>
          <a:p>
            <a:pPr marL="0" indent="0">
              <a:buFont typeface="Wingdings" panose="05000000000000000000" pitchFamily="2" charset="2"/>
              <a:buNone/>
            </a:pPr>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62</a:t>
            </a:fld>
            <a:endParaRPr lang="sv-SE"/>
          </a:p>
        </p:txBody>
      </p:sp>
    </p:spTree>
    <p:extLst>
      <p:ext uri="{BB962C8B-B14F-4D97-AF65-F5344CB8AC3E}">
        <p14:creationId xmlns:p14="http://schemas.microsoft.com/office/powerpoint/2010/main" val="2811806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Ventilation behövs för härdning och för att skydda dig och andra för exponering.</a:t>
            </a:r>
          </a:p>
          <a:p>
            <a:r>
              <a:rPr lang="sv-SE" dirty="0"/>
              <a:t>Kan du forcera ventilationen så gör det! </a:t>
            </a:r>
          </a:p>
          <a:p>
            <a:r>
              <a:rPr lang="sv-SE" dirty="0"/>
              <a:t>Är det ett litet utrymme så behöver du fläkt. För vissa vattenburna produkter så kan det bli problem med härdning även för stora lokaler.</a:t>
            </a:r>
          </a:p>
          <a:p>
            <a:r>
              <a:rPr lang="sv-SE" dirty="0"/>
              <a:t>Vattenburet behöver ventilation för att härda</a:t>
            </a:r>
          </a:p>
          <a:p>
            <a:endParaRPr lang="sv-SE" dirty="0"/>
          </a:p>
          <a:p>
            <a:r>
              <a:rPr lang="sv-SE" dirty="0"/>
              <a:t>BILDEN: Använd bilden som diskussionsunderlag. Kunde läggaren placerat sig annorlunda i förhållande till ventilationen. Sopning ska undvikas för det sprids damm i luften.</a:t>
            </a:r>
          </a:p>
          <a:p>
            <a:endParaRPr lang="sv-SE" dirty="0"/>
          </a:p>
          <a:p>
            <a:r>
              <a:rPr lang="sv-SE" dirty="0"/>
              <a:t>Hur ventilationen ska vara utformad är arbetsgivarens ansvar likaså att mätningar av luftkvaliteten görs.</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63</a:t>
            </a:fld>
            <a:endParaRPr lang="sv-SE"/>
          </a:p>
        </p:txBody>
      </p:sp>
    </p:spTree>
    <p:extLst>
      <p:ext uri="{BB962C8B-B14F-4D97-AF65-F5344CB8AC3E}">
        <p14:creationId xmlns:p14="http://schemas.microsoft.com/office/powerpoint/2010/main" val="39391476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a:extLst>
              <a:ext uri="{FF2B5EF4-FFF2-40B4-BE49-F238E27FC236}">
                <a16:creationId xmlns:a16="http://schemas.microsoft.com/office/drawing/2014/main" id="{503B5947-A792-4A1C-B237-84840160F87F}"/>
              </a:ext>
            </a:extLst>
          </p:cNvPr>
          <p:cNvSpPr>
            <a:spLocks noGrp="1" noRot="1" noChangeAspect="1" noChangeArrowheads="1" noTextEdit="1"/>
          </p:cNvSpPr>
          <p:nvPr>
            <p:ph type="sldImg"/>
          </p:nvPr>
        </p:nvSpPr>
        <p:spPr>
          <a:ln/>
        </p:spPr>
      </p:sp>
      <p:sp>
        <p:nvSpPr>
          <p:cNvPr id="40963" name="Platshållare för anteckningar 2">
            <a:extLst>
              <a:ext uri="{FF2B5EF4-FFF2-40B4-BE49-F238E27FC236}">
                <a16:creationId xmlns:a16="http://schemas.microsoft.com/office/drawing/2014/main" id="{D43FA855-F2D1-41A2-91E3-8EAAF58B1C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a:latin typeface="Arial" panose="020B0604020202020204" pitchFamily="34" charset="0"/>
              </a:rPr>
              <a:t>HDI= Hexametylendiisocyanat</a:t>
            </a:r>
          </a:p>
        </p:txBody>
      </p:sp>
      <p:sp>
        <p:nvSpPr>
          <p:cNvPr id="40964" name="Platshållare för bildnummer 3">
            <a:extLst>
              <a:ext uri="{FF2B5EF4-FFF2-40B4-BE49-F238E27FC236}">
                <a16:creationId xmlns:a16="http://schemas.microsoft.com/office/drawing/2014/main" id="{4F52FE26-C41C-4295-963F-4D53F97680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611">
              <a:defRPr>
                <a:solidFill>
                  <a:schemeClr val="tx1"/>
                </a:solidFill>
                <a:latin typeface="Arial" panose="020B0604020202020204" pitchFamily="34" charset="0"/>
              </a:defRPr>
            </a:lvl1pPr>
            <a:lvl2pPr marL="742579" indent="-285607" defTabSz="953611">
              <a:defRPr>
                <a:solidFill>
                  <a:schemeClr val="tx1"/>
                </a:solidFill>
                <a:latin typeface="Arial" panose="020B0604020202020204" pitchFamily="34" charset="0"/>
              </a:defRPr>
            </a:lvl2pPr>
            <a:lvl3pPr marL="1144016" indent="-228486" defTabSz="953611">
              <a:defRPr>
                <a:solidFill>
                  <a:schemeClr val="tx1"/>
                </a:solidFill>
                <a:latin typeface="Arial" panose="020B0604020202020204" pitchFamily="34" charset="0"/>
              </a:defRPr>
            </a:lvl3pPr>
            <a:lvl4pPr marL="1600987" indent="-228486" defTabSz="953611">
              <a:defRPr>
                <a:solidFill>
                  <a:schemeClr val="tx1"/>
                </a:solidFill>
                <a:latin typeface="Arial" panose="020B0604020202020204" pitchFamily="34" charset="0"/>
              </a:defRPr>
            </a:lvl4pPr>
            <a:lvl5pPr marL="2057959" indent="-228486" defTabSz="953611">
              <a:defRPr>
                <a:solidFill>
                  <a:schemeClr val="tx1"/>
                </a:solidFill>
                <a:latin typeface="Arial" panose="020B0604020202020204" pitchFamily="34" charset="0"/>
              </a:defRPr>
            </a:lvl5pPr>
            <a:lvl6pPr marL="2514930" indent="-228486" defTabSz="953611" eaLnBrk="0" fontAlgn="base" hangingPunct="0">
              <a:spcBef>
                <a:spcPct val="0"/>
              </a:spcBef>
              <a:spcAft>
                <a:spcPct val="0"/>
              </a:spcAft>
              <a:defRPr>
                <a:solidFill>
                  <a:schemeClr val="tx1"/>
                </a:solidFill>
                <a:latin typeface="Arial" panose="020B0604020202020204" pitchFamily="34" charset="0"/>
              </a:defRPr>
            </a:lvl6pPr>
            <a:lvl7pPr marL="2971901" indent="-228486" defTabSz="953611" eaLnBrk="0" fontAlgn="base" hangingPunct="0">
              <a:spcBef>
                <a:spcPct val="0"/>
              </a:spcBef>
              <a:spcAft>
                <a:spcPct val="0"/>
              </a:spcAft>
              <a:defRPr>
                <a:solidFill>
                  <a:schemeClr val="tx1"/>
                </a:solidFill>
                <a:latin typeface="Arial" panose="020B0604020202020204" pitchFamily="34" charset="0"/>
              </a:defRPr>
            </a:lvl7pPr>
            <a:lvl8pPr marL="3428873" indent="-228486" defTabSz="953611" eaLnBrk="0" fontAlgn="base" hangingPunct="0">
              <a:spcBef>
                <a:spcPct val="0"/>
              </a:spcBef>
              <a:spcAft>
                <a:spcPct val="0"/>
              </a:spcAft>
              <a:defRPr>
                <a:solidFill>
                  <a:schemeClr val="tx1"/>
                </a:solidFill>
                <a:latin typeface="Arial" panose="020B0604020202020204" pitchFamily="34" charset="0"/>
              </a:defRPr>
            </a:lvl8pPr>
            <a:lvl9pPr marL="3885844" indent="-228486" defTabSz="953611" eaLnBrk="0" fontAlgn="base" hangingPunct="0">
              <a:spcBef>
                <a:spcPct val="0"/>
              </a:spcBef>
              <a:spcAft>
                <a:spcPct val="0"/>
              </a:spcAft>
              <a:defRPr>
                <a:solidFill>
                  <a:schemeClr val="tx1"/>
                </a:solidFill>
                <a:latin typeface="Arial" panose="020B0604020202020204" pitchFamily="34" charset="0"/>
              </a:defRPr>
            </a:lvl9pPr>
          </a:lstStyle>
          <a:p>
            <a:fld id="{97624B79-C6B4-4FBB-B581-832DF05C642B}" type="slidenum">
              <a:rPr lang="sv-SE" altLang="sv-SE" smtClean="0"/>
              <a:pPr/>
              <a:t>65</a:t>
            </a:fld>
            <a:endParaRPr lang="sv-SE" altLang="sv-SE"/>
          </a:p>
        </p:txBody>
      </p:sp>
      <p:sp>
        <p:nvSpPr>
          <p:cNvPr id="40965" name="Platshållare för datum 1">
            <a:extLst>
              <a:ext uri="{FF2B5EF4-FFF2-40B4-BE49-F238E27FC236}">
                <a16:creationId xmlns:a16="http://schemas.microsoft.com/office/drawing/2014/main" id="{B84099D5-1A85-49E2-BFAC-FB3C926926C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0966" name="Platshållare för sidhuvud 2">
            <a:extLst>
              <a:ext uri="{FF2B5EF4-FFF2-40B4-BE49-F238E27FC236}">
                <a16:creationId xmlns:a16="http://schemas.microsoft.com/office/drawing/2014/main" id="{AD1B9CD6-C227-4061-8BFF-F8CC32DCA54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197">
              <a:defRPr>
                <a:solidFill>
                  <a:schemeClr val="tx1"/>
                </a:solidFill>
                <a:latin typeface="Arial" panose="020B0604020202020204" pitchFamily="34" charset="0"/>
              </a:defRPr>
            </a:lvl1pPr>
            <a:lvl2pPr marL="742579" indent="-285607" defTabSz="955197">
              <a:defRPr>
                <a:solidFill>
                  <a:schemeClr val="tx1"/>
                </a:solidFill>
                <a:latin typeface="Arial" panose="020B0604020202020204" pitchFamily="34" charset="0"/>
              </a:defRPr>
            </a:lvl2pPr>
            <a:lvl3pPr marL="1142429" indent="-228486" defTabSz="955197">
              <a:defRPr>
                <a:solidFill>
                  <a:schemeClr val="tx1"/>
                </a:solidFill>
                <a:latin typeface="Arial" panose="020B0604020202020204" pitchFamily="34" charset="0"/>
              </a:defRPr>
            </a:lvl3pPr>
            <a:lvl4pPr marL="1599400" indent="-228486" defTabSz="955197">
              <a:defRPr>
                <a:solidFill>
                  <a:schemeClr val="tx1"/>
                </a:solidFill>
                <a:latin typeface="Arial" panose="020B0604020202020204" pitchFamily="34" charset="0"/>
              </a:defRPr>
            </a:lvl4pPr>
            <a:lvl5pPr marL="2056371" indent="-228486" defTabSz="955197">
              <a:defRPr>
                <a:solidFill>
                  <a:schemeClr val="tx1"/>
                </a:solidFill>
                <a:latin typeface="Arial" panose="020B0604020202020204" pitchFamily="34" charset="0"/>
              </a:defRPr>
            </a:lvl5pPr>
            <a:lvl6pPr marL="2513343" indent="-228486" defTabSz="955197" eaLnBrk="0" fontAlgn="base" hangingPunct="0">
              <a:spcBef>
                <a:spcPct val="0"/>
              </a:spcBef>
              <a:spcAft>
                <a:spcPct val="0"/>
              </a:spcAft>
              <a:defRPr>
                <a:solidFill>
                  <a:schemeClr val="tx1"/>
                </a:solidFill>
                <a:latin typeface="Arial" panose="020B0604020202020204" pitchFamily="34" charset="0"/>
              </a:defRPr>
            </a:lvl6pPr>
            <a:lvl7pPr marL="2970314" indent="-228486" defTabSz="955197" eaLnBrk="0" fontAlgn="base" hangingPunct="0">
              <a:spcBef>
                <a:spcPct val="0"/>
              </a:spcBef>
              <a:spcAft>
                <a:spcPct val="0"/>
              </a:spcAft>
              <a:defRPr>
                <a:solidFill>
                  <a:schemeClr val="tx1"/>
                </a:solidFill>
                <a:latin typeface="Arial" panose="020B0604020202020204" pitchFamily="34" charset="0"/>
              </a:defRPr>
            </a:lvl7pPr>
            <a:lvl8pPr marL="3427286" indent="-228486" defTabSz="955197" eaLnBrk="0" fontAlgn="base" hangingPunct="0">
              <a:spcBef>
                <a:spcPct val="0"/>
              </a:spcBef>
              <a:spcAft>
                <a:spcPct val="0"/>
              </a:spcAft>
              <a:defRPr>
                <a:solidFill>
                  <a:schemeClr val="tx1"/>
                </a:solidFill>
                <a:latin typeface="Arial" panose="020B0604020202020204" pitchFamily="34" charset="0"/>
              </a:defRPr>
            </a:lvl8pPr>
            <a:lvl9pPr marL="3884257" indent="-228486" defTabSz="955197" eaLnBrk="0" fontAlgn="base" hangingPunct="0">
              <a:spcBef>
                <a:spcPct val="0"/>
              </a:spcBef>
              <a:spcAft>
                <a:spcPct val="0"/>
              </a:spcAft>
              <a:defRPr>
                <a:solidFill>
                  <a:schemeClr val="tx1"/>
                </a:solidFill>
                <a:latin typeface="Arial" panose="020B0604020202020204" pitchFamily="34" charset="0"/>
              </a:defRPr>
            </a:lvl9pPr>
          </a:lstStyle>
          <a:p>
            <a:r>
              <a:rPr lang="sv-SE" altLang="sv-SE"/>
              <a:t>Steg 3 utbildning - 13 februari 2018 - Emma Jansson, SVEFF</a:t>
            </a:r>
          </a:p>
        </p:txBody>
      </p:sp>
    </p:spTree>
    <p:extLst>
      <p:ext uri="{BB962C8B-B14F-4D97-AF65-F5344CB8AC3E}">
        <p14:creationId xmlns:p14="http://schemas.microsoft.com/office/powerpoint/2010/main" val="22215990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Enligt Arbetsmiljöverkets föreskrifter är arbetstagare skyldiga att följa givna instruktioner vid användning av den personliga skyddsutrustningen.</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67</a:t>
            </a:fld>
            <a:endParaRPr lang="sv-SE"/>
          </a:p>
        </p:txBody>
      </p:sp>
    </p:spTree>
    <p:extLst>
      <p:ext uri="{BB962C8B-B14F-4D97-AF65-F5344CB8AC3E}">
        <p14:creationId xmlns:p14="http://schemas.microsoft.com/office/powerpoint/2010/main" val="16487354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3943">
              <a:defRPr/>
            </a:pPr>
            <a:r>
              <a:rPr lang="sv-SE" dirty="0">
                <a:hlinkClick r:id="rId3"/>
              </a:rPr>
              <a:t>www.andningsskydd.nu</a:t>
            </a:r>
            <a:r>
              <a:rPr lang="sv-SE" dirty="0"/>
              <a:t> – välj ut några filmer som känns relevanta!</a:t>
            </a:r>
          </a:p>
          <a:p>
            <a:pPr defTabSz="913943">
              <a:defRPr/>
            </a:pPr>
            <a:endParaRPr lang="sv-SE" dirty="0"/>
          </a:p>
          <a:p>
            <a:pPr defTabSz="913943">
              <a:defRPr/>
            </a:pPr>
            <a:r>
              <a:rPr lang="sv-SE" b="0" i="0" dirty="0">
                <a:solidFill>
                  <a:srgbClr val="000000"/>
                </a:solidFill>
                <a:effectLst/>
                <a:latin typeface="Open Sans" panose="020B0606030504020204" pitchFamily="34" charset="0"/>
              </a:rPr>
              <a:t>Om man har skäggväxt är det lämpligt att använda visir och huva eftersom hel- och halvmask inte tätar ordentligt.</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68</a:t>
            </a:fld>
            <a:endParaRPr lang="sv-SE"/>
          </a:p>
        </p:txBody>
      </p:sp>
    </p:spTree>
    <p:extLst>
      <p:ext uri="{BB962C8B-B14F-4D97-AF65-F5344CB8AC3E}">
        <p14:creationId xmlns:p14="http://schemas.microsoft.com/office/powerpoint/2010/main" val="35822941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3943">
              <a:defRPr/>
            </a:pPr>
            <a:endParaRPr lang="sv-SE" dirty="0"/>
          </a:p>
          <a:p>
            <a:pPr defTabSz="913943">
              <a:defRPr/>
            </a:pPr>
            <a:r>
              <a:rPr lang="sv-SE" b="0" i="0" dirty="0">
                <a:solidFill>
                  <a:srgbClr val="000000"/>
                </a:solidFill>
                <a:effectLst/>
                <a:latin typeface="Open Sans" panose="020B0606030504020204" pitchFamily="34" charset="0"/>
              </a:rPr>
              <a:t>Om man har ansiktsbehåring är det lämpligt att använda visir och huva eftersom hel- och halvmask inte tätar ordentligt.</a:t>
            </a:r>
            <a:endParaRPr lang="sv-SE" dirty="0"/>
          </a:p>
          <a:p>
            <a:endParaRPr lang="sv-SE" dirty="0"/>
          </a:p>
          <a:p>
            <a:r>
              <a:rPr lang="sv-SE" dirty="0"/>
              <a:t>Har du glasögon kan du behöva speciell ansiktsmask.</a:t>
            </a:r>
          </a:p>
          <a:p>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70</a:t>
            </a:fld>
            <a:endParaRPr lang="sv-SE"/>
          </a:p>
        </p:txBody>
      </p:sp>
    </p:spTree>
    <p:extLst>
      <p:ext uri="{BB962C8B-B14F-4D97-AF65-F5344CB8AC3E}">
        <p14:creationId xmlns:p14="http://schemas.microsoft.com/office/powerpoint/2010/main" val="6502123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3943">
              <a:defRPr/>
            </a:pPr>
            <a:r>
              <a:rPr lang="sv-SE" b="1" i="0" dirty="0"/>
              <a:t>Tips till utbildare: </a:t>
            </a:r>
            <a:r>
              <a:rPr lang="sv-SE" b="0" i="0" dirty="0"/>
              <a:t>Ändra till det ni rekommenderar för era produkter.</a:t>
            </a:r>
            <a:endParaRPr lang="sv-SE" b="1" i="0" dirty="0"/>
          </a:p>
          <a:p>
            <a:endParaRPr lang="sv-SE" dirty="0"/>
          </a:p>
          <a:p>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71</a:t>
            </a:fld>
            <a:endParaRPr lang="sv-SE"/>
          </a:p>
        </p:txBody>
      </p:sp>
    </p:spTree>
    <p:extLst>
      <p:ext uri="{BB962C8B-B14F-4D97-AF65-F5344CB8AC3E}">
        <p14:creationId xmlns:p14="http://schemas.microsoft.com/office/powerpoint/2010/main" val="241038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är två typer av kemiska risker som du som lackerare och målare vanligen utsätts för i forma av härdplastkomponenter och lösningsmedel. I denna kurs har vi valt att fokusera på detta.</a:t>
            </a:r>
          </a:p>
          <a:p>
            <a:endParaRPr lang="sv-SE" dirty="0"/>
          </a:p>
          <a:p>
            <a:r>
              <a:rPr lang="sv-SE" dirty="0"/>
              <a:t>I arbetslivet kan man utsättas för många typer av kemiska ämnen med andra risker tex förgiftning.</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7</a:t>
            </a:fld>
            <a:endParaRPr lang="sv-SE"/>
          </a:p>
        </p:txBody>
      </p:sp>
    </p:spTree>
    <p:extLst>
      <p:ext uri="{BB962C8B-B14F-4D97-AF65-F5344CB8AC3E}">
        <p14:creationId xmlns:p14="http://schemas.microsoft.com/office/powerpoint/2010/main" val="40830497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3943">
              <a:defRPr/>
            </a:pPr>
            <a:r>
              <a:rPr lang="sv-SE" b="1" i="0" dirty="0"/>
              <a:t>Hur utformarmar man en säker arbetsplats</a:t>
            </a:r>
          </a:p>
          <a:p>
            <a:pPr defTabSz="913943">
              <a:defRPr/>
            </a:pPr>
            <a:endParaRPr lang="sv-SE" b="1" i="0" dirty="0"/>
          </a:p>
          <a:p>
            <a:pPr defTabSz="913943">
              <a:defRPr/>
            </a:pPr>
            <a:r>
              <a:rPr lang="sv-SE" b="1" i="0" dirty="0"/>
              <a:t>Exempel på olika utsugsanordningar</a:t>
            </a:r>
          </a:p>
          <a:p>
            <a:pPr defTabSz="913943">
              <a:defRPr/>
            </a:pPr>
            <a:endParaRPr lang="sv-SE" b="1" i="0" dirty="0"/>
          </a:p>
          <a:p>
            <a:pPr defTabSz="913943">
              <a:defRPr/>
            </a:pPr>
            <a:r>
              <a:rPr lang="sv-SE" b="1" i="0" dirty="0"/>
              <a:t>Testa de hygieniska gränsvärdena</a:t>
            </a:r>
          </a:p>
          <a:p>
            <a:endParaRPr lang="sv-SE" dirty="0"/>
          </a:p>
          <a:p>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72</a:t>
            </a:fld>
            <a:endParaRPr lang="sv-SE"/>
          </a:p>
        </p:txBody>
      </p:sp>
    </p:spTree>
    <p:extLst>
      <p:ext uri="{BB962C8B-B14F-4D97-AF65-F5344CB8AC3E}">
        <p14:creationId xmlns:p14="http://schemas.microsoft.com/office/powerpoint/2010/main" val="18801169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Tips till utbildare: </a:t>
            </a:r>
            <a:r>
              <a:rPr lang="sv-SE" dirty="0"/>
              <a:t>Här kan du visa hur man tar av sig skyddshandskar och/eller låta eleverna prova.</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74</a:t>
            </a:fld>
            <a:endParaRPr lang="sv-SE"/>
          </a:p>
        </p:txBody>
      </p:sp>
    </p:spTree>
    <p:extLst>
      <p:ext uri="{BB962C8B-B14F-4D97-AF65-F5344CB8AC3E}">
        <p14:creationId xmlns:p14="http://schemas.microsoft.com/office/powerpoint/2010/main" val="34596969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Tips till utbildaren: </a:t>
            </a:r>
            <a:r>
              <a:rPr lang="sv-SE" b="0" dirty="0"/>
              <a:t>Här</a:t>
            </a:r>
            <a:r>
              <a:rPr lang="sv-SE" dirty="0"/>
              <a:t> kan du visa hur man tar av sig skyddshandskar och/eller låta eleverna prova.</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75</a:t>
            </a:fld>
            <a:endParaRPr lang="sv-SE"/>
          </a:p>
        </p:txBody>
      </p:sp>
    </p:spTree>
    <p:extLst>
      <p:ext uri="{BB962C8B-B14F-4D97-AF65-F5344CB8AC3E}">
        <p14:creationId xmlns:p14="http://schemas.microsoft.com/office/powerpoint/2010/main" val="6098232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Använd hudkräm! En hud i bra skick är mer motståndskraftig mot kemisk påverkan och eventuellt stänk blir lättare att tvätta bort! </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76</a:t>
            </a:fld>
            <a:endParaRPr lang="sv-SE"/>
          </a:p>
        </p:txBody>
      </p:sp>
    </p:spTree>
    <p:extLst>
      <p:ext uri="{BB962C8B-B14F-4D97-AF65-F5344CB8AC3E}">
        <p14:creationId xmlns:p14="http://schemas.microsoft.com/office/powerpoint/2010/main" val="322797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Tänk på att det finns andra allergiframkallande produkter än de som är härdplast.</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77</a:t>
            </a:fld>
            <a:endParaRPr lang="sv-SE"/>
          </a:p>
        </p:txBody>
      </p:sp>
    </p:spTree>
    <p:extLst>
      <p:ext uri="{BB962C8B-B14F-4D97-AF65-F5344CB8AC3E}">
        <p14:creationId xmlns:p14="http://schemas.microsoft.com/office/powerpoint/2010/main" val="36132596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Burken ska vara märkt med en avfallskod som heter EWC. EWC koden beskriver hur avfallet ska hanteras.</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78</a:t>
            </a:fld>
            <a:endParaRPr lang="sv-SE"/>
          </a:p>
        </p:txBody>
      </p:sp>
    </p:spTree>
    <p:extLst>
      <p:ext uri="{BB962C8B-B14F-4D97-AF65-F5344CB8AC3E}">
        <p14:creationId xmlns:p14="http://schemas.microsoft.com/office/powerpoint/2010/main" val="3572409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På en stationär arbetsplats är det alltid en permanent </a:t>
            </a:r>
            <a:r>
              <a:rPr lang="sv-SE" i="1" dirty="0" err="1"/>
              <a:t>ögondusch</a:t>
            </a:r>
            <a:r>
              <a:rPr lang="sv-SE" i="1" dirty="0"/>
              <a:t> och nöddusch som gäller?</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79</a:t>
            </a:fld>
            <a:endParaRPr lang="sv-SE"/>
          </a:p>
        </p:txBody>
      </p:sp>
    </p:spTree>
    <p:extLst>
      <p:ext uri="{BB962C8B-B14F-4D97-AF65-F5344CB8AC3E}">
        <p14:creationId xmlns:p14="http://schemas.microsoft.com/office/powerpoint/2010/main" val="38001759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5"/>
          </p:nvPr>
        </p:nvSpPr>
        <p:spPr/>
        <p:txBody>
          <a:bodyPr/>
          <a:lstStyle/>
          <a:p>
            <a:fld id="{0F5DC468-99B2-4914-9D59-823A694AEBE8}" type="slidenum">
              <a:rPr lang="sv-SE" smtClean="0"/>
              <a:pPr/>
              <a:t>80</a:t>
            </a:fld>
            <a:endParaRPr lang="sv-SE"/>
          </a:p>
        </p:txBody>
      </p:sp>
    </p:spTree>
    <p:extLst>
      <p:ext uri="{BB962C8B-B14F-4D97-AF65-F5344CB8AC3E}">
        <p14:creationId xmlns:p14="http://schemas.microsoft.com/office/powerpoint/2010/main" val="5367491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Brunnslock </a:t>
            </a:r>
            <a:r>
              <a:rPr lang="sv-SE" dirty="0" err="1"/>
              <a:t>sk</a:t>
            </a:r>
            <a:r>
              <a:rPr lang="sv-SE" dirty="0"/>
              <a:t> tättingar finns med  olika utformningar.</a:t>
            </a:r>
          </a:p>
          <a:p>
            <a:endParaRPr lang="sv-SE" dirty="0"/>
          </a:p>
          <a:p>
            <a:r>
              <a:rPr lang="sv-SE" dirty="0"/>
              <a:t>Förvara tättingen på en synlig plats.</a:t>
            </a:r>
          </a:p>
          <a:p>
            <a:endParaRPr lang="sv-SE" dirty="0"/>
          </a:p>
          <a:p>
            <a:r>
              <a:rPr lang="sv-SE" dirty="0"/>
              <a:t>Träna ibland på ett läckage spill så att all personal vet vad som ska göras vid ett eventuellt spill</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82</a:t>
            </a:fld>
            <a:endParaRPr lang="sv-SE"/>
          </a:p>
        </p:txBody>
      </p:sp>
    </p:spTree>
    <p:extLst>
      <p:ext uri="{BB962C8B-B14F-4D97-AF65-F5344CB8AC3E}">
        <p14:creationId xmlns:p14="http://schemas.microsoft.com/office/powerpoint/2010/main" val="11296179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lnSpc>
                <a:spcPct val="80000"/>
              </a:lnSpc>
            </a:pPr>
            <a:r>
              <a:rPr lang="sv-SE" dirty="0"/>
              <a:t>Hälsorisken i 1:a hand kopplade till appliceringen och till epoxiplastdamm vid bearbetning.</a:t>
            </a:r>
          </a:p>
          <a:p>
            <a:pPr eaLnBrk="1" hangingPunct="1">
              <a:lnSpc>
                <a:spcPct val="80000"/>
              </a:lnSpc>
            </a:pPr>
            <a:endParaRPr lang="sv-SE" dirty="0"/>
          </a:p>
          <a:p>
            <a:pPr eaLnBrk="1" hangingPunct="1">
              <a:lnSpc>
                <a:spcPct val="80000"/>
              </a:lnSpc>
            </a:pPr>
            <a:r>
              <a:rPr lang="sv-SE" b="1" dirty="0"/>
              <a:t>Lågmolekylära epoxihartser</a:t>
            </a:r>
            <a:r>
              <a:rPr lang="sv-SE" dirty="0"/>
              <a:t>, reaktiva spädmedel, alifatiska polyaminer eller organiska </a:t>
            </a:r>
            <a:r>
              <a:rPr lang="sv-SE" dirty="0" err="1"/>
              <a:t>syraanhydrider</a:t>
            </a:r>
            <a:r>
              <a:rPr lang="sv-SE" dirty="0"/>
              <a:t>, orsakar ofta hudirritationer och allergiska kontakteksem.</a:t>
            </a:r>
          </a:p>
          <a:p>
            <a:pPr eaLnBrk="1" hangingPunct="1">
              <a:lnSpc>
                <a:spcPct val="80000"/>
              </a:lnSpc>
            </a:pPr>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84</a:t>
            </a:fld>
            <a:endParaRPr lang="sv-SE"/>
          </a:p>
        </p:txBody>
      </p:sp>
    </p:spTree>
    <p:extLst>
      <p:ext uri="{BB962C8B-B14F-4D97-AF65-F5344CB8AC3E}">
        <p14:creationId xmlns:p14="http://schemas.microsoft.com/office/powerpoint/2010/main" val="270934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kan alltså hantera en farlig </a:t>
            </a:r>
            <a:r>
              <a:rPr lang="sv-SE" dirty="0" err="1"/>
              <a:t>kemikalie</a:t>
            </a:r>
            <a:r>
              <a:rPr lang="sv-SE" dirty="0"/>
              <a:t> om vi skyddar oss och minimerar risken.</a:t>
            </a:r>
          </a:p>
          <a:p>
            <a:endParaRPr lang="sv-SE" dirty="0"/>
          </a:p>
          <a:p>
            <a:r>
              <a:rPr lang="sv-SE" dirty="0"/>
              <a:t>Självklart ska vi alltid använda oss av </a:t>
            </a:r>
            <a:r>
              <a:rPr lang="sv-SE" dirty="0" err="1"/>
              <a:t>substitionsprincipen</a:t>
            </a:r>
            <a:r>
              <a:rPr lang="sv-SE" dirty="0"/>
              <a:t> och inte använda en onödigt farlig </a:t>
            </a:r>
            <a:r>
              <a:rPr lang="sv-SE" dirty="0" err="1"/>
              <a:t>kemikalie</a:t>
            </a:r>
            <a:r>
              <a:rPr lang="sv-SE" dirty="0"/>
              <a:t> om den inte behövs.</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8</a:t>
            </a:fld>
            <a:endParaRPr lang="sv-SE"/>
          </a:p>
        </p:txBody>
      </p:sp>
    </p:spTree>
    <p:extLst>
      <p:ext uri="{BB962C8B-B14F-4D97-AF65-F5344CB8AC3E}">
        <p14:creationId xmlns:p14="http://schemas.microsoft.com/office/powerpoint/2010/main" val="24516691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F5DC468-99B2-4914-9D59-823A694AEBE8}" type="slidenum">
              <a:rPr lang="sv-SE" smtClean="0"/>
              <a:pPr/>
              <a:t>86</a:t>
            </a:fld>
            <a:endParaRPr lang="sv-SE"/>
          </a:p>
        </p:txBody>
      </p:sp>
    </p:spTree>
    <p:extLst>
      <p:ext uri="{BB962C8B-B14F-4D97-AF65-F5344CB8AC3E}">
        <p14:creationId xmlns:p14="http://schemas.microsoft.com/office/powerpoint/2010/main" val="6118826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Gränsvärde för en heldag men man får exponeras för mer under en begränsad tid.</a:t>
            </a:r>
          </a:p>
        </p:txBody>
      </p:sp>
      <p:sp>
        <p:nvSpPr>
          <p:cNvPr id="4" name="Platshållare för bildnummer 3"/>
          <p:cNvSpPr>
            <a:spLocks noGrp="1"/>
          </p:cNvSpPr>
          <p:nvPr>
            <p:ph type="sldNum" sz="quarter" idx="10"/>
          </p:nvPr>
        </p:nvSpPr>
        <p:spPr/>
        <p:txBody>
          <a:bodyPr/>
          <a:lstStyle/>
          <a:p>
            <a:fld id="{0F5DC468-99B2-4914-9D59-823A694AEBE8}" type="slidenum">
              <a:rPr lang="sv-SE" smtClean="0"/>
              <a:pPr/>
              <a:t>87</a:t>
            </a:fld>
            <a:endParaRPr lang="sv-SE"/>
          </a:p>
        </p:txBody>
      </p:sp>
    </p:spTree>
    <p:extLst>
      <p:ext uri="{BB962C8B-B14F-4D97-AF65-F5344CB8AC3E}">
        <p14:creationId xmlns:p14="http://schemas.microsoft.com/office/powerpoint/2010/main" val="6298935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3943">
              <a:defRPr/>
            </a:pPr>
            <a:r>
              <a:rPr lang="sv-SE" dirty="0"/>
              <a:t>Främst bundna </a:t>
            </a:r>
            <a:r>
              <a:rPr lang="sv-SE" dirty="0" err="1"/>
              <a:t>isocyanater</a:t>
            </a:r>
            <a:r>
              <a:rPr lang="sv-SE" dirty="0"/>
              <a:t> används idag – inte lika flyktiga, risk för exponering mindre</a:t>
            </a:r>
          </a:p>
          <a:p>
            <a:pPr defTabSz="913943">
              <a:defRPr/>
            </a:pPr>
            <a:endParaRPr lang="sv-SE" dirty="0"/>
          </a:p>
          <a:p>
            <a:pPr defTabSz="913943">
              <a:defRPr/>
            </a:pPr>
            <a:r>
              <a:rPr lang="sv-SE" dirty="0"/>
              <a:t>Se produktens etikett för information om vad den innehåller.</a:t>
            </a:r>
          </a:p>
          <a:p>
            <a:endParaRPr lang="sv-SE" dirty="0"/>
          </a:p>
        </p:txBody>
      </p:sp>
      <p:sp>
        <p:nvSpPr>
          <p:cNvPr id="4" name="Platshållare för bildnummer 3"/>
          <p:cNvSpPr>
            <a:spLocks noGrp="1"/>
          </p:cNvSpPr>
          <p:nvPr>
            <p:ph type="sldNum" sz="quarter" idx="10"/>
          </p:nvPr>
        </p:nvSpPr>
        <p:spPr/>
        <p:txBody>
          <a:bodyPr/>
          <a:lstStyle/>
          <a:p>
            <a:fld id="{0F5DC468-99B2-4914-9D59-823A694AEBE8}" type="slidenum">
              <a:rPr lang="sv-SE" smtClean="0"/>
              <a:pPr/>
              <a:t>89</a:t>
            </a:fld>
            <a:endParaRPr lang="sv-SE"/>
          </a:p>
        </p:txBody>
      </p:sp>
    </p:spTree>
    <p:extLst>
      <p:ext uri="{BB962C8B-B14F-4D97-AF65-F5344CB8AC3E}">
        <p14:creationId xmlns:p14="http://schemas.microsoft.com/office/powerpoint/2010/main" val="30531317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ett exempel på information till 3:e person vid golvläggning av fogfria golv.</a:t>
            </a:r>
          </a:p>
          <a:p>
            <a:endParaRPr lang="sv-SE" dirty="0"/>
          </a:p>
          <a:p>
            <a:r>
              <a:rPr lang="sv-SE" dirty="0"/>
              <a:t>Här kan man göra en övning i hur man kan informera personal som inte jobbar aktivt med härdplaster men som kanske rör sig i omgivande lokaler.</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93</a:t>
            </a:fld>
            <a:endParaRPr lang="sv-SE"/>
          </a:p>
        </p:txBody>
      </p:sp>
    </p:spTree>
    <p:extLst>
      <p:ext uri="{BB962C8B-B14F-4D97-AF65-F5344CB8AC3E}">
        <p14:creationId xmlns:p14="http://schemas.microsoft.com/office/powerpoint/2010/main" val="5303365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Tänk på att avfall som innehåller </a:t>
            </a:r>
            <a:r>
              <a:rPr lang="sv-SE" dirty="0" err="1"/>
              <a:t>oreagerad</a:t>
            </a:r>
            <a:r>
              <a:rPr lang="sv-SE" dirty="0"/>
              <a:t> härdplastkomponent ska vara ventilerad.</a:t>
            </a:r>
          </a:p>
          <a:p>
            <a:endParaRPr lang="sv-SE" dirty="0"/>
          </a:p>
        </p:txBody>
      </p:sp>
      <p:sp>
        <p:nvSpPr>
          <p:cNvPr id="4" name="Platshållare för bildnummer 3"/>
          <p:cNvSpPr>
            <a:spLocks noGrp="1"/>
          </p:cNvSpPr>
          <p:nvPr>
            <p:ph type="sldNum" sz="quarter" idx="5"/>
          </p:nvPr>
        </p:nvSpPr>
        <p:spPr/>
        <p:txBody>
          <a:bodyPr/>
          <a:lstStyle/>
          <a:p>
            <a:fld id="{0F5DC468-99B2-4914-9D59-823A694AEBE8}" type="slidenum">
              <a:rPr lang="sv-SE" smtClean="0"/>
              <a:pPr/>
              <a:t>96</a:t>
            </a:fld>
            <a:endParaRPr lang="sv-SE"/>
          </a:p>
        </p:txBody>
      </p:sp>
    </p:spTree>
    <p:extLst>
      <p:ext uri="{BB962C8B-B14F-4D97-AF65-F5344CB8AC3E}">
        <p14:creationId xmlns:p14="http://schemas.microsoft.com/office/powerpoint/2010/main" val="36324253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0F5DC468-99B2-4914-9D59-823A694AEBE8}" type="slidenum">
              <a:rPr lang="sv-SE" smtClean="0"/>
              <a:pPr/>
              <a:t>97</a:t>
            </a:fld>
            <a:endParaRPr lang="sv-SE"/>
          </a:p>
        </p:txBody>
      </p:sp>
    </p:spTree>
    <p:extLst>
      <p:ext uri="{BB962C8B-B14F-4D97-AF65-F5344CB8AC3E}">
        <p14:creationId xmlns:p14="http://schemas.microsoft.com/office/powerpoint/2010/main" val="34739221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dessa sidor kan du hitta mer information</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98</a:t>
            </a:fld>
            <a:endParaRPr lang="sv-SE"/>
          </a:p>
        </p:txBody>
      </p:sp>
    </p:spTree>
    <p:extLst>
      <p:ext uri="{BB962C8B-B14F-4D97-AF65-F5344CB8AC3E}">
        <p14:creationId xmlns:p14="http://schemas.microsoft.com/office/powerpoint/2010/main" val="18114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0F5DC468-99B2-4914-9D59-823A694AEBE8}" type="slidenum">
              <a:rPr lang="sv-SE" smtClean="0"/>
              <a:pPr/>
              <a:t>9</a:t>
            </a:fld>
            <a:endParaRPr lang="sv-SE"/>
          </a:p>
        </p:txBody>
      </p:sp>
    </p:spTree>
    <p:extLst>
      <p:ext uri="{BB962C8B-B14F-4D97-AF65-F5344CB8AC3E}">
        <p14:creationId xmlns:p14="http://schemas.microsoft.com/office/powerpoint/2010/main" val="406642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Kemikalier kan vara direkt dödliga till ofarliga i normala mängder.</a:t>
            </a:r>
          </a:p>
          <a:p>
            <a:endParaRPr lang="sv-SE" dirty="0"/>
          </a:p>
          <a:p>
            <a:r>
              <a:rPr lang="sv-SE" dirty="0"/>
              <a:t>I samband med målning så är de främsta kemiska riskerna hantering av lösningsmedel och allergiframkallande ämnen.</a:t>
            </a:r>
          </a:p>
          <a:p>
            <a:endParaRPr lang="sv-SE" dirty="0"/>
          </a:p>
          <a:p>
            <a:r>
              <a:rPr lang="sv-SE" dirty="0"/>
              <a:t>Även risken för exponering av damm kan vara stor.</a:t>
            </a:r>
          </a:p>
        </p:txBody>
      </p:sp>
      <p:sp>
        <p:nvSpPr>
          <p:cNvPr id="4" name="Platshållare för bildnummer 3"/>
          <p:cNvSpPr>
            <a:spLocks noGrp="1"/>
          </p:cNvSpPr>
          <p:nvPr>
            <p:ph type="sldNum" sz="quarter" idx="5"/>
          </p:nvPr>
        </p:nvSpPr>
        <p:spPr/>
        <p:txBody>
          <a:bodyPr/>
          <a:lstStyle/>
          <a:p>
            <a:fld id="{0F5DC468-99B2-4914-9D59-823A694AEBE8}" type="slidenum">
              <a:rPr lang="sv-SE" smtClean="0"/>
              <a:pPr/>
              <a:t>10</a:t>
            </a:fld>
            <a:endParaRPr lang="sv-SE"/>
          </a:p>
        </p:txBody>
      </p:sp>
    </p:spTree>
    <p:extLst>
      <p:ext uri="{BB962C8B-B14F-4D97-AF65-F5344CB8AC3E}">
        <p14:creationId xmlns:p14="http://schemas.microsoft.com/office/powerpoint/2010/main" val="181533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r>
              <a:rPr lang="sv-SE"/>
              <a:t>2022</a:t>
            </a:r>
            <a:endParaRPr lang="sv-SE" dirty="0"/>
          </a:p>
        </p:txBody>
      </p:sp>
      <p:sp>
        <p:nvSpPr>
          <p:cNvPr id="5" name="Platshållare för sidfot 4"/>
          <p:cNvSpPr>
            <a:spLocks noGrp="1"/>
          </p:cNvSpPr>
          <p:nvPr>
            <p:ph type="ftr" sz="quarter" idx="11"/>
          </p:nvPr>
        </p:nvSpPr>
        <p:spPr/>
        <p:txBody>
          <a:bodyPr/>
          <a:lstStyle/>
          <a:p>
            <a:r>
              <a:rPr lang="sv-SE"/>
              <a:t>Kemiska arbetsmiljörisker - Industri</a:t>
            </a:r>
          </a:p>
        </p:txBody>
      </p:sp>
      <p:sp>
        <p:nvSpPr>
          <p:cNvPr id="6" name="Platshållare för bildnummer 5"/>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2022</a:t>
            </a:r>
            <a:endParaRPr lang="sv-SE" dirty="0"/>
          </a:p>
        </p:txBody>
      </p:sp>
      <p:sp>
        <p:nvSpPr>
          <p:cNvPr id="5" name="Platshållare för sidfot 4"/>
          <p:cNvSpPr>
            <a:spLocks noGrp="1"/>
          </p:cNvSpPr>
          <p:nvPr>
            <p:ph type="ftr" sz="quarter" idx="11"/>
          </p:nvPr>
        </p:nvSpPr>
        <p:spPr/>
        <p:txBody>
          <a:bodyPr/>
          <a:lstStyle/>
          <a:p>
            <a:r>
              <a:rPr lang="sv-SE"/>
              <a:t>Kemiska arbetsmiljörisker - Industri</a:t>
            </a:r>
          </a:p>
        </p:txBody>
      </p:sp>
      <p:sp>
        <p:nvSpPr>
          <p:cNvPr id="6" name="Platshållare för bildnummer 5"/>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2022</a:t>
            </a:r>
            <a:endParaRPr lang="sv-SE" dirty="0"/>
          </a:p>
        </p:txBody>
      </p:sp>
      <p:sp>
        <p:nvSpPr>
          <p:cNvPr id="5" name="Platshållare för sidfot 4"/>
          <p:cNvSpPr>
            <a:spLocks noGrp="1"/>
          </p:cNvSpPr>
          <p:nvPr>
            <p:ph type="ftr" sz="quarter" idx="11"/>
          </p:nvPr>
        </p:nvSpPr>
        <p:spPr/>
        <p:txBody>
          <a:bodyPr/>
          <a:lstStyle/>
          <a:p>
            <a:r>
              <a:rPr lang="sv-SE"/>
              <a:t>Kemiska arbetsmiljörisker - Industri</a:t>
            </a:r>
          </a:p>
        </p:txBody>
      </p:sp>
      <p:sp>
        <p:nvSpPr>
          <p:cNvPr id="6" name="Platshållare för bildnummer 5"/>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Rubrik, text och ClipArt">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text 2"/>
          <p:cNvSpPr>
            <a:spLocks noGrp="1"/>
          </p:cNvSpPr>
          <p:nvPr>
            <p:ph type="body" sz="half" idx="1"/>
          </p:nvPr>
        </p:nvSpPr>
        <p:spPr>
          <a:xfrm>
            <a:off x="6858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ClipArt 3"/>
          <p:cNvSpPr>
            <a:spLocks noGrp="1"/>
          </p:cNvSpPr>
          <p:nvPr>
            <p:ph type="clipArt" sz="half" idx="2"/>
          </p:nvPr>
        </p:nvSpPr>
        <p:spPr>
          <a:xfrm>
            <a:off x="4648200" y="1981200"/>
            <a:ext cx="3810000" cy="4114800"/>
          </a:xfrm>
        </p:spPr>
        <p:txBody>
          <a:bodyPr/>
          <a:lstStyle/>
          <a:p>
            <a:pPr lvl="0"/>
            <a:endParaRPr lang="sv-SE" noProof="0"/>
          </a:p>
        </p:txBody>
      </p:sp>
      <p:sp>
        <p:nvSpPr>
          <p:cNvPr id="5" name="Rectangle 4"/>
          <p:cNvSpPr>
            <a:spLocks noGrp="1" noChangeArrowheads="1"/>
          </p:cNvSpPr>
          <p:nvPr>
            <p:ph type="dt" sz="half" idx="10"/>
          </p:nvPr>
        </p:nvSpPr>
        <p:spPr>
          <a:ln/>
        </p:spPr>
        <p:txBody>
          <a:bodyPr/>
          <a:lstStyle>
            <a:lvl1pPr>
              <a:defRPr/>
            </a:lvl1pPr>
          </a:lstStyle>
          <a:p>
            <a:pPr>
              <a:defRPr/>
            </a:pPr>
            <a:r>
              <a:rPr lang="sv-SE"/>
              <a:t>2022</a:t>
            </a:r>
            <a:endParaRPr lang="sv-SE" dirty="0"/>
          </a:p>
        </p:txBody>
      </p:sp>
      <p:sp>
        <p:nvSpPr>
          <p:cNvPr id="6" name="Rectangle 5"/>
          <p:cNvSpPr>
            <a:spLocks noGrp="1" noChangeArrowheads="1"/>
          </p:cNvSpPr>
          <p:nvPr>
            <p:ph type="ftr" sz="quarter" idx="11"/>
          </p:nvPr>
        </p:nvSpPr>
        <p:spPr>
          <a:ln/>
        </p:spPr>
        <p:txBody>
          <a:bodyPr/>
          <a:lstStyle>
            <a:lvl1pPr>
              <a:defRPr/>
            </a:lvl1pPr>
          </a:lstStyle>
          <a:p>
            <a:pPr>
              <a:defRPr/>
            </a:pPr>
            <a:r>
              <a:rPr lang="sv-SE"/>
              <a:t>Kemiska arbetsmiljörisker - Industri</a:t>
            </a:r>
          </a:p>
        </p:txBody>
      </p:sp>
      <p:sp>
        <p:nvSpPr>
          <p:cNvPr id="7" name="Rectangle 6"/>
          <p:cNvSpPr>
            <a:spLocks noGrp="1" noChangeArrowheads="1"/>
          </p:cNvSpPr>
          <p:nvPr>
            <p:ph type="sldNum" sz="quarter" idx="12"/>
          </p:nvPr>
        </p:nvSpPr>
        <p:spPr>
          <a:ln/>
        </p:spPr>
        <p:txBody>
          <a:bodyPr/>
          <a:lstStyle>
            <a:lvl1pPr>
              <a:defRPr/>
            </a:lvl1pPr>
          </a:lstStyle>
          <a:p>
            <a:pPr>
              <a:defRPr/>
            </a:pPr>
            <a:fld id="{7C0B081A-A740-4577-9B09-000D1433D666}" type="slidenum">
              <a:rPr lang="sv-SE"/>
              <a:pPr>
                <a:defRPr/>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Rubrik, ClipArt och text">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ClipArt 2"/>
          <p:cNvSpPr>
            <a:spLocks noGrp="1"/>
          </p:cNvSpPr>
          <p:nvPr>
            <p:ph type="clipArt" sz="half" idx="1"/>
          </p:nvPr>
        </p:nvSpPr>
        <p:spPr>
          <a:xfrm>
            <a:off x="685800" y="1981200"/>
            <a:ext cx="3810000" cy="4114800"/>
          </a:xfrm>
        </p:spPr>
        <p:txBody>
          <a:bodyPr/>
          <a:lstStyle/>
          <a:p>
            <a:pPr lvl="0"/>
            <a:endParaRPr lang="sv-SE" noProof="0"/>
          </a:p>
        </p:txBody>
      </p:sp>
      <p:sp>
        <p:nvSpPr>
          <p:cNvPr id="4" name="Platshållare för text 3"/>
          <p:cNvSpPr>
            <a:spLocks noGrp="1"/>
          </p:cNvSpPr>
          <p:nvPr>
            <p:ph type="body" sz="half" idx="2"/>
          </p:nvPr>
        </p:nvSpPr>
        <p:spPr>
          <a:xfrm>
            <a:off x="46482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r>
              <a:rPr lang="sv-SE"/>
              <a:t>2022</a:t>
            </a:r>
            <a:endParaRPr lang="sv-SE" dirty="0"/>
          </a:p>
        </p:txBody>
      </p:sp>
      <p:sp>
        <p:nvSpPr>
          <p:cNvPr id="6" name="Rectangle 5"/>
          <p:cNvSpPr>
            <a:spLocks noGrp="1" noChangeArrowheads="1"/>
          </p:cNvSpPr>
          <p:nvPr>
            <p:ph type="ftr" sz="quarter" idx="11"/>
          </p:nvPr>
        </p:nvSpPr>
        <p:spPr>
          <a:ln/>
        </p:spPr>
        <p:txBody>
          <a:bodyPr/>
          <a:lstStyle>
            <a:lvl1pPr>
              <a:defRPr/>
            </a:lvl1pPr>
          </a:lstStyle>
          <a:p>
            <a:pPr>
              <a:defRPr/>
            </a:pPr>
            <a:r>
              <a:rPr lang="sv-SE"/>
              <a:t>Kemiska arbetsmiljörisker - Industri</a:t>
            </a:r>
          </a:p>
        </p:txBody>
      </p:sp>
      <p:sp>
        <p:nvSpPr>
          <p:cNvPr id="7" name="Rectangle 6"/>
          <p:cNvSpPr>
            <a:spLocks noGrp="1" noChangeArrowheads="1"/>
          </p:cNvSpPr>
          <p:nvPr>
            <p:ph type="sldNum" sz="quarter" idx="12"/>
          </p:nvPr>
        </p:nvSpPr>
        <p:spPr>
          <a:ln/>
        </p:spPr>
        <p:txBody>
          <a:bodyPr/>
          <a:lstStyle>
            <a:lvl1pPr>
              <a:defRPr/>
            </a:lvl1pPr>
          </a:lstStyle>
          <a:p>
            <a:pPr>
              <a:defRPr/>
            </a:pPr>
            <a:fld id="{E30E1A87-9C08-43FF-997B-D91EBC2E86FD}" type="slidenum">
              <a:rPr lang="sv-SE"/>
              <a:pPr>
                <a:defRPr/>
              </a:pPr>
              <a:t>‹#›</a:t>
            </a:fld>
            <a:endParaRPr lang="sv-SE"/>
          </a:p>
        </p:txBody>
      </p:sp>
    </p:spTree>
    <p:extLst>
      <p:ext uri="{BB962C8B-B14F-4D97-AF65-F5344CB8AC3E}">
        <p14:creationId xmlns:p14="http://schemas.microsoft.com/office/powerpoint/2010/main" val="235578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en-US" dirty="0"/>
          </a:p>
        </p:txBody>
      </p:sp>
      <p:sp>
        <p:nvSpPr>
          <p:cNvPr id="3" name="Platshållare för innehåll 2"/>
          <p:cNvSpPr>
            <a:spLocks noGrp="1"/>
          </p:cNvSpPr>
          <p:nvPr>
            <p:ph idx="1"/>
          </p:nvPr>
        </p:nvSpPr>
        <p:spPr>
          <a:xfrm>
            <a:off x="1841500" y="1386840"/>
            <a:ext cx="6845300" cy="5013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latshållare för datum 3"/>
          <p:cNvSpPr>
            <a:spLocks noGrp="1"/>
          </p:cNvSpPr>
          <p:nvPr>
            <p:ph type="dt" sz="half" idx="10"/>
          </p:nvPr>
        </p:nvSpPr>
        <p:spPr/>
        <p:txBody>
          <a:bodyPr/>
          <a:lstStyle/>
          <a:p>
            <a:r>
              <a:rPr lang="sv-SE"/>
              <a:t>2022</a:t>
            </a:r>
            <a:endParaRPr lang="en-US" dirty="0"/>
          </a:p>
        </p:txBody>
      </p:sp>
      <p:sp>
        <p:nvSpPr>
          <p:cNvPr id="5" name="Platshållare för sidfot 4"/>
          <p:cNvSpPr>
            <a:spLocks noGrp="1"/>
          </p:cNvSpPr>
          <p:nvPr>
            <p:ph type="ftr" sz="quarter" idx="11"/>
          </p:nvPr>
        </p:nvSpPr>
        <p:spPr/>
        <p:txBody>
          <a:bodyPr/>
          <a:lstStyle/>
          <a:p>
            <a:r>
              <a:rPr lang="sv-SE"/>
              <a:t>Kemiska arbetsmiljörisker - Industri</a:t>
            </a:r>
            <a:endParaRPr lang="en-US"/>
          </a:p>
        </p:txBody>
      </p:sp>
      <p:sp>
        <p:nvSpPr>
          <p:cNvPr id="6" name="Platshållare för bildnummer 5"/>
          <p:cNvSpPr>
            <a:spLocks noGrp="1"/>
          </p:cNvSpPr>
          <p:nvPr>
            <p:ph type="sldNum" sz="quarter" idx="12"/>
          </p:nvPr>
        </p:nvSpPr>
        <p:spPr/>
        <p:txBody>
          <a:bodyPr/>
          <a:lstStyle/>
          <a:p>
            <a:fld id="{491F489D-0E28-F04A-8A3E-72319FDF28E3}" type="slidenum">
              <a:rPr lang="en-US" smtClean="0"/>
              <a:pPr/>
              <a:t>‹#›</a:t>
            </a:fld>
            <a:endParaRPr lang="en-US" dirty="0"/>
          </a:p>
        </p:txBody>
      </p:sp>
      <p:sp>
        <p:nvSpPr>
          <p:cNvPr id="14" name="Platshållare för bild 7"/>
          <p:cNvSpPr>
            <a:spLocks noGrp="1"/>
          </p:cNvSpPr>
          <p:nvPr>
            <p:ph type="pic" sz="quarter" idx="15"/>
          </p:nvPr>
        </p:nvSpPr>
        <p:spPr>
          <a:xfrm>
            <a:off x="-6350" y="1383030"/>
            <a:ext cx="1676400" cy="1722120"/>
          </a:xfrm>
        </p:spPr>
        <p:txBody>
          <a:bodyPr>
            <a:normAutofit/>
          </a:bodyPr>
          <a:lstStyle>
            <a:lvl1pPr marL="0" indent="0" algn="ctr">
              <a:buNone/>
              <a:defRPr sz="1050">
                <a:solidFill>
                  <a:schemeClr val="bg1"/>
                </a:solidFill>
              </a:defRPr>
            </a:lvl1pPr>
          </a:lstStyle>
          <a:p>
            <a:r>
              <a:rPr lang="en-US"/>
              <a:t>Click icon to add picture</a:t>
            </a:r>
          </a:p>
        </p:txBody>
      </p:sp>
      <p:sp>
        <p:nvSpPr>
          <p:cNvPr id="18" name="Platshållare för bild 7"/>
          <p:cNvSpPr>
            <a:spLocks noGrp="1"/>
          </p:cNvSpPr>
          <p:nvPr>
            <p:ph type="pic" sz="quarter" idx="16"/>
          </p:nvPr>
        </p:nvSpPr>
        <p:spPr>
          <a:xfrm>
            <a:off x="-6350" y="3108960"/>
            <a:ext cx="1676400" cy="1722120"/>
          </a:xfrm>
        </p:spPr>
        <p:txBody>
          <a:bodyPr>
            <a:normAutofit/>
          </a:bodyPr>
          <a:lstStyle>
            <a:lvl1pPr marL="0" indent="0" algn="ctr">
              <a:buNone/>
              <a:defRPr sz="1050">
                <a:solidFill>
                  <a:schemeClr val="bg1"/>
                </a:solidFill>
              </a:defRPr>
            </a:lvl1pPr>
          </a:lstStyle>
          <a:p>
            <a:r>
              <a:rPr lang="en-US"/>
              <a:t>Click icon to add picture</a:t>
            </a:r>
          </a:p>
        </p:txBody>
      </p:sp>
      <p:sp>
        <p:nvSpPr>
          <p:cNvPr id="19" name="Platshållare för bild 7"/>
          <p:cNvSpPr>
            <a:spLocks noGrp="1"/>
          </p:cNvSpPr>
          <p:nvPr>
            <p:ph type="pic" sz="quarter" idx="17"/>
          </p:nvPr>
        </p:nvSpPr>
        <p:spPr>
          <a:xfrm>
            <a:off x="-6350" y="4834890"/>
            <a:ext cx="1676400" cy="1684020"/>
          </a:xfrm>
        </p:spPr>
        <p:txBody>
          <a:bodyPr>
            <a:normAutofit/>
          </a:bodyPr>
          <a:lstStyle>
            <a:lvl1pPr marL="0" indent="0" algn="ctr">
              <a:buNone/>
              <a:defRPr sz="1050">
                <a:solidFill>
                  <a:schemeClr val="bg1"/>
                </a:solidFill>
              </a:defRPr>
            </a:lvl1pPr>
          </a:lstStyle>
          <a:p>
            <a:r>
              <a:rPr lang="en-US"/>
              <a:t>Click icon to add picture</a:t>
            </a:r>
          </a:p>
        </p:txBody>
      </p:sp>
    </p:spTree>
    <p:extLst>
      <p:ext uri="{BB962C8B-B14F-4D97-AF65-F5344CB8AC3E}">
        <p14:creationId xmlns:p14="http://schemas.microsoft.com/office/powerpoint/2010/main" val="2173011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965960" y="407513"/>
            <a:ext cx="6720840" cy="769938"/>
          </a:xfrm>
        </p:spPr>
        <p:txBody>
          <a:bodyPr/>
          <a:lstStyle/>
          <a:p>
            <a:r>
              <a:rPr lang="en-US" dirty="0"/>
              <a:t>Click to edit Master title style</a:t>
            </a:r>
          </a:p>
        </p:txBody>
      </p:sp>
      <p:sp>
        <p:nvSpPr>
          <p:cNvPr id="3" name="Platshållare för innehåll 2"/>
          <p:cNvSpPr>
            <a:spLocks noGrp="1"/>
          </p:cNvSpPr>
          <p:nvPr>
            <p:ph idx="1"/>
          </p:nvPr>
        </p:nvSpPr>
        <p:spPr>
          <a:xfrm>
            <a:off x="285751" y="1386841"/>
            <a:ext cx="8401050" cy="50136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datum 3">
            <a:extLst>
              <a:ext uri="{FF2B5EF4-FFF2-40B4-BE49-F238E27FC236}">
                <a16:creationId xmlns:a16="http://schemas.microsoft.com/office/drawing/2014/main" id="{016E7BAF-D1D3-43A4-8AE7-7F60A356D1BC}"/>
              </a:ext>
            </a:extLst>
          </p:cNvPr>
          <p:cNvSpPr>
            <a:spLocks noGrp="1"/>
          </p:cNvSpPr>
          <p:nvPr>
            <p:ph type="dt" sz="half" idx="10"/>
          </p:nvPr>
        </p:nvSpPr>
        <p:spPr/>
        <p:txBody>
          <a:bodyPr/>
          <a:lstStyle>
            <a:lvl1pPr>
              <a:defRPr/>
            </a:lvl1pPr>
          </a:lstStyle>
          <a:p>
            <a:pPr>
              <a:defRPr/>
            </a:pPr>
            <a:r>
              <a:rPr lang="sv-SE"/>
              <a:t>2022</a:t>
            </a:r>
            <a:endParaRPr lang="en-US" dirty="0"/>
          </a:p>
        </p:txBody>
      </p:sp>
      <p:sp>
        <p:nvSpPr>
          <p:cNvPr id="5" name="Platshållare för sidfot 4">
            <a:extLst>
              <a:ext uri="{FF2B5EF4-FFF2-40B4-BE49-F238E27FC236}">
                <a16:creationId xmlns:a16="http://schemas.microsoft.com/office/drawing/2014/main" id="{0519A135-05CC-4C8F-BEA0-7016198A272D}"/>
              </a:ext>
            </a:extLst>
          </p:cNvPr>
          <p:cNvSpPr>
            <a:spLocks noGrp="1"/>
          </p:cNvSpPr>
          <p:nvPr>
            <p:ph type="ftr" sz="quarter" idx="11"/>
          </p:nvPr>
        </p:nvSpPr>
        <p:spPr/>
        <p:txBody>
          <a:bodyPr/>
          <a:lstStyle>
            <a:lvl1pPr>
              <a:defRPr/>
            </a:lvl1pPr>
          </a:lstStyle>
          <a:p>
            <a:pPr>
              <a:defRPr/>
            </a:pPr>
            <a:r>
              <a:rPr lang="sv-SE"/>
              <a:t>Kemiska arbetsmiljörisker - Industri</a:t>
            </a:r>
            <a:endParaRPr lang="en-US"/>
          </a:p>
        </p:txBody>
      </p:sp>
      <p:sp>
        <p:nvSpPr>
          <p:cNvPr id="6" name="Platshållare för bildnummer 5">
            <a:extLst>
              <a:ext uri="{FF2B5EF4-FFF2-40B4-BE49-F238E27FC236}">
                <a16:creationId xmlns:a16="http://schemas.microsoft.com/office/drawing/2014/main" id="{918DA1C2-1769-495F-8589-60ABFE231143}"/>
              </a:ext>
            </a:extLst>
          </p:cNvPr>
          <p:cNvSpPr>
            <a:spLocks noGrp="1"/>
          </p:cNvSpPr>
          <p:nvPr>
            <p:ph type="sldNum" sz="quarter" idx="12"/>
          </p:nvPr>
        </p:nvSpPr>
        <p:spPr/>
        <p:txBody>
          <a:bodyPr/>
          <a:lstStyle>
            <a:lvl1pPr>
              <a:defRPr/>
            </a:lvl1pPr>
          </a:lstStyle>
          <a:p>
            <a:pPr>
              <a:defRPr/>
            </a:pPr>
            <a:fld id="{66E21BA4-6B4E-4C09-AB84-1DA87851639F}" type="slidenum">
              <a:rPr lang="en-US"/>
              <a:pPr>
                <a:defRPr/>
              </a:pPr>
              <a:t>‹#›</a:t>
            </a:fld>
            <a:endParaRPr lang="en-US"/>
          </a:p>
        </p:txBody>
      </p:sp>
    </p:spTree>
    <p:extLst>
      <p:ext uri="{BB962C8B-B14F-4D97-AF65-F5344CB8AC3E}">
        <p14:creationId xmlns:p14="http://schemas.microsoft.com/office/powerpoint/2010/main" val="283033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2022</a:t>
            </a:r>
            <a:endParaRPr lang="sv-SE" dirty="0"/>
          </a:p>
        </p:txBody>
      </p:sp>
      <p:sp>
        <p:nvSpPr>
          <p:cNvPr id="5" name="Platshållare för sidfot 4"/>
          <p:cNvSpPr>
            <a:spLocks noGrp="1"/>
          </p:cNvSpPr>
          <p:nvPr>
            <p:ph type="ftr" sz="quarter" idx="11"/>
          </p:nvPr>
        </p:nvSpPr>
        <p:spPr/>
        <p:txBody>
          <a:bodyPr/>
          <a:lstStyle/>
          <a:p>
            <a:r>
              <a:rPr lang="sv-SE"/>
              <a:t>Kemiska arbetsmiljörisker - Industri</a:t>
            </a:r>
          </a:p>
        </p:txBody>
      </p:sp>
      <p:sp>
        <p:nvSpPr>
          <p:cNvPr id="6" name="Platshållare för bildnummer 5"/>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r>
              <a:rPr lang="sv-SE"/>
              <a:t>2022</a:t>
            </a:r>
            <a:endParaRPr lang="sv-SE" dirty="0"/>
          </a:p>
        </p:txBody>
      </p:sp>
      <p:sp>
        <p:nvSpPr>
          <p:cNvPr id="5" name="Platshållare för sidfot 4"/>
          <p:cNvSpPr>
            <a:spLocks noGrp="1"/>
          </p:cNvSpPr>
          <p:nvPr>
            <p:ph type="ftr" sz="quarter" idx="11"/>
          </p:nvPr>
        </p:nvSpPr>
        <p:spPr/>
        <p:txBody>
          <a:bodyPr/>
          <a:lstStyle/>
          <a:p>
            <a:r>
              <a:rPr lang="sv-SE"/>
              <a:t>Kemiska arbetsmiljörisker - Industri</a:t>
            </a:r>
          </a:p>
        </p:txBody>
      </p:sp>
      <p:sp>
        <p:nvSpPr>
          <p:cNvPr id="6" name="Platshållare för bildnummer 5"/>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r>
              <a:rPr lang="sv-SE"/>
              <a:t>2022</a:t>
            </a:r>
            <a:endParaRPr lang="sv-SE" dirty="0"/>
          </a:p>
        </p:txBody>
      </p:sp>
      <p:sp>
        <p:nvSpPr>
          <p:cNvPr id="6" name="Platshållare för sidfot 5"/>
          <p:cNvSpPr>
            <a:spLocks noGrp="1"/>
          </p:cNvSpPr>
          <p:nvPr>
            <p:ph type="ftr" sz="quarter" idx="11"/>
          </p:nvPr>
        </p:nvSpPr>
        <p:spPr/>
        <p:txBody>
          <a:bodyPr/>
          <a:lstStyle/>
          <a:p>
            <a:r>
              <a:rPr lang="sv-SE"/>
              <a:t>Kemiska arbetsmiljörisker - Industri</a:t>
            </a:r>
          </a:p>
        </p:txBody>
      </p:sp>
      <p:sp>
        <p:nvSpPr>
          <p:cNvPr id="7" name="Platshållare för bildnummer 6"/>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r>
              <a:rPr lang="sv-SE"/>
              <a:t>2022</a:t>
            </a:r>
            <a:endParaRPr lang="sv-SE" dirty="0"/>
          </a:p>
        </p:txBody>
      </p:sp>
      <p:sp>
        <p:nvSpPr>
          <p:cNvPr id="8" name="Platshållare för sidfot 7"/>
          <p:cNvSpPr>
            <a:spLocks noGrp="1"/>
          </p:cNvSpPr>
          <p:nvPr>
            <p:ph type="ftr" sz="quarter" idx="11"/>
          </p:nvPr>
        </p:nvSpPr>
        <p:spPr/>
        <p:txBody>
          <a:bodyPr/>
          <a:lstStyle/>
          <a:p>
            <a:r>
              <a:rPr lang="sv-SE"/>
              <a:t>Kemiska arbetsmiljörisker - Industri</a:t>
            </a:r>
          </a:p>
        </p:txBody>
      </p:sp>
      <p:sp>
        <p:nvSpPr>
          <p:cNvPr id="9" name="Platshållare för bildnummer 8"/>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r>
              <a:rPr lang="sv-SE"/>
              <a:t>2022</a:t>
            </a:r>
            <a:endParaRPr lang="sv-SE" dirty="0"/>
          </a:p>
        </p:txBody>
      </p:sp>
      <p:sp>
        <p:nvSpPr>
          <p:cNvPr id="4" name="Platshållare för sidfot 3"/>
          <p:cNvSpPr>
            <a:spLocks noGrp="1"/>
          </p:cNvSpPr>
          <p:nvPr>
            <p:ph type="ftr" sz="quarter" idx="11"/>
          </p:nvPr>
        </p:nvSpPr>
        <p:spPr/>
        <p:txBody>
          <a:bodyPr/>
          <a:lstStyle/>
          <a:p>
            <a:r>
              <a:rPr lang="sv-SE"/>
              <a:t>Kemiska arbetsmiljörisker - Industri</a:t>
            </a:r>
          </a:p>
        </p:txBody>
      </p:sp>
      <p:sp>
        <p:nvSpPr>
          <p:cNvPr id="5" name="Platshållare för bildnummer 4"/>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2022</a:t>
            </a:r>
            <a:endParaRPr lang="sv-SE" dirty="0"/>
          </a:p>
        </p:txBody>
      </p:sp>
      <p:sp>
        <p:nvSpPr>
          <p:cNvPr id="3" name="Platshållare för sidfot 2"/>
          <p:cNvSpPr>
            <a:spLocks noGrp="1"/>
          </p:cNvSpPr>
          <p:nvPr>
            <p:ph type="ftr" sz="quarter" idx="11"/>
          </p:nvPr>
        </p:nvSpPr>
        <p:spPr/>
        <p:txBody>
          <a:bodyPr/>
          <a:lstStyle/>
          <a:p>
            <a:r>
              <a:rPr lang="sv-SE"/>
              <a:t>Kemiska arbetsmiljörisker - Industri</a:t>
            </a:r>
          </a:p>
        </p:txBody>
      </p:sp>
      <p:sp>
        <p:nvSpPr>
          <p:cNvPr id="4" name="Platshållare för bildnummer 3"/>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t>2022</a:t>
            </a:r>
            <a:endParaRPr lang="sv-SE" dirty="0"/>
          </a:p>
        </p:txBody>
      </p:sp>
      <p:sp>
        <p:nvSpPr>
          <p:cNvPr id="6" name="Platshållare för sidfot 5"/>
          <p:cNvSpPr>
            <a:spLocks noGrp="1"/>
          </p:cNvSpPr>
          <p:nvPr>
            <p:ph type="ftr" sz="quarter" idx="11"/>
          </p:nvPr>
        </p:nvSpPr>
        <p:spPr/>
        <p:txBody>
          <a:bodyPr/>
          <a:lstStyle/>
          <a:p>
            <a:r>
              <a:rPr lang="sv-SE"/>
              <a:t>Kemiska arbetsmiljörisker - Industri</a:t>
            </a:r>
          </a:p>
        </p:txBody>
      </p:sp>
      <p:sp>
        <p:nvSpPr>
          <p:cNvPr id="7" name="Platshållare för bildnummer 6"/>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t>2022</a:t>
            </a:r>
            <a:endParaRPr lang="sv-SE" dirty="0"/>
          </a:p>
        </p:txBody>
      </p:sp>
      <p:sp>
        <p:nvSpPr>
          <p:cNvPr id="6" name="Platshållare för sidfot 5"/>
          <p:cNvSpPr>
            <a:spLocks noGrp="1"/>
          </p:cNvSpPr>
          <p:nvPr>
            <p:ph type="ftr" sz="quarter" idx="11"/>
          </p:nvPr>
        </p:nvSpPr>
        <p:spPr/>
        <p:txBody>
          <a:bodyPr/>
          <a:lstStyle/>
          <a:p>
            <a:r>
              <a:rPr lang="sv-SE"/>
              <a:t>Kemiska arbetsmiljörisker - Industri</a:t>
            </a:r>
          </a:p>
        </p:txBody>
      </p:sp>
      <p:sp>
        <p:nvSpPr>
          <p:cNvPr id="7" name="Platshållare för bildnummer 6"/>
          <p:cNvSpPr>
            <a:spLocks noGrp="1"/>
          </p:cNvSpPr>
          <p:nvPr>
            <p:ph type="sldNum" sz="quarter" idx="12"/>
          </p:nvPr>
        </p:nvSpPr>
        <p:spPr/>
        <p:txBody>
          <a:bodyPr/>
          <a:lstStyle/>
          <a:p>
            <a:fld id="{24B771AD-66DB-4BE0-9BC9-42B41F4325E8}"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2022</a:t>
            </a:r>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Kemiska arbetsmiljörisker - Industri</a:t>
            </a: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771AD-66DB-4BE0-9BC9-42B41F4325E8}"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2" r:id="rId13"/>
    <p:sldLayoutId id="2147483673" r:id="rId14"/>
    <p:sldLayoutId id="2147483674" r:id="rId15"/>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wmf"/><Relationship Id="rId3" Type="http://schemas.openxmlformats.org/officeDocument/2006/relationships/image" Target="../media/image12.wmf"/><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19.wmf"/></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8.wmf"/><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68.xml.rels><?xml version="1.0" encoding="UTF-8" standalone="yes"?>
<Relationships xmlns="http://schemas.openxmlformats.org/package/2006/relationships"><Relationship Id="rId3" Type="http://schemas.openxmlformats.org/officeDocument/2006/relationships/hyperlink" Target="http://www.andningsskydd.nu/"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8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hyperlink" Target="http://www.kemi.se/" TargetMode="External"/><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hyperlink" Target="http://www.echa.europa.eu/" TargetMode="External"/><Relationship Id="rId5" Type="http://schemas.openxmlformats.org/officeDocument/2006/relationships/hyperlink" Target="http://www.andninsskydd.nu/" TargetMode="External"/><Relationship Id="rId4" Type="http://schemas.openxmlformats.org/officeDocument/2006/relationships/hyperlink" Target="http://www.av.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6"/>
          <p:cNvSpPr>
            <a:spLocks noGrp="1" noChangeArrowheads="1"/>
          </p:cNvSpPr>
          <p:nvPr>
            <p:ph type="title"/>
          </p:nvPr>
        </p:nvSpPr>
        <p:spPr>
          <a:noFill/>
          <a:ln w="38100">
            <a:solidFill>
              <a:schemeClr val="tx1"/>
            </a:solidFill>
          </a:ln>
        </p:spPr>
        <p:txBody>
          <a:bodyPr/>
          <a:lstStyle/>
          <a:p>
            <a:pPr eaLnBrk="1" hangingPunct="1"/>
            <a:r>
              <a:rPr lang="sv-SE" dirty="0">
                <a:latin typeface="+mn-lt"/>
                <a:cs typeface="Times New Roman" pitchFamily="18" charset="0"/>
              </a:rPr>
              <a:t>Uppdateringar 2022</a:t>
            </a:r>
            <a:endParaRPr lang="sv-SE" dirty="0">
              <a:solidFill>
                <a:schemeClr val="tx1"/>
              </a:solidFill>
              <a:latin typeface="+mn-lt"/>
              <a:cs typeface="Times New Roman" pitchFamily="18" charset="0"/>
            </a:endParaRPr>
          </a:p>
        </p:txBody>
      </p:sp>
      <p:sp>
        <p:nvSpPr>
          <p:cNvPr id="8198" name="Rectangle 8"/>
          <p:cNvSpPr>
            <a:spLocks noGrp="1" noChangeArrowheads="1"/>
          </p:cNvSpPr>
          <p:nvPr>
            <p:ph type="body" sz="half" idx="1"/>
          </p:nvPr>
        </p:nvSpPr>
        <p:spPr>
          <a:xfrm>
            <a:off x="457200" y="1647825"/>
            <a:ext cx="4038600" cy="4114800"/>
          </a:xfrm>
        </p:spPr>
        <p:txBody>
          <a:bodyPr>
            <a:normAutofit/>
          </a:bodyPr>
          <a:lstStyle/>
          <a:p>
            <a:pPr eaLnBrk="1" hangingPunct="1">
              <a:spcBef>
                <a:spcPct val="0"/>
              </a:spcBef>
              <a:buClr>
                <a:srgbClr val="FF0000"/>
              </a:buClr>
            </a:pPr>
            <a:r>
              <a:rPr lang="sv-SE" dirty="0">
                <a:cs typeface="Times New Roman" pitchFamily="18" charset="0"/>
              </a:rPr>
              <a:t>Kursen har anpassat för att även täcka EU:s krav på utbildning av personal.</a:t>
            </a:r>
          </a:p>
          <a:p>
            <a:pPr>
              <a:spcBef>
                <a:spcPct val="0"/>
              </a:spcBef>
              <a:buClr>
                <a:srgbClr val="FF0000"/>
              </a:buClr>
            </a:pPr>
            <a:r>
              <a:rPr lang="sv-SE" dirty="0">
                <a:cs typeface="Times New Roman" pitchFamily="18" charset="0"/>
              </a:rPr>
              <a:t>EU har tre nivåer på utbildningskrav. </a:t>
            </a:r>
          </a:p>
          <a:p>
            <a:pPr>
              <a:spcBef>
                <a:spcPct val="0"/>
              </a:spcBef>
              <a:buClr>
                <a:srgbClr val="FF0000"/>
              </a:buClr>
            </a:pPr>
            <a:r>
              <a:rPr lang="sv-SE" dirty="0">
                <a:cs typeface="Times New Roman" pitchFamily="18" charset="0"/>
              </a:rPr>
              <a:t>Använder du detta material så omfattar det den högsta kravnivån.</a:t>
            </a:r>
          </a:p>
          <a:p>
            <a:pPr marL="457200" lvl="1" indent="0">
              <a:spcBef>
                <a:spcPct val="0"/>
              </a:spcBef>
              <a:buClr>
                <a:srgbClr val="FF0000"/>
              </a:buClr>
              <a:buNone/>
            </a:pPr>
            <a:endParaRPr lang="sv-SE" dirty="0">
              <a:cs typeface="Times New Roman" pitchFamily="18" charset="0"/>
            </a:endParaRPr>
          </a:p>
          <a:p>
            <a:pPr marL="0" indent="0" eaLnBrk="1" hangingPunct="1">
              <a:spcBef>
                <a:spcPct val="0"/>
              </a:spcBef>
              <a:buClr>
                <a:srgbClr val="FF0000"/>
              </a:buClr>
              <a:buNone/>
            </a:pPr>
            <a:endParaRPr lang="sv-SE" dirty="0">
              <a:cs typeface="Times New Roman" pitchFamily="18" charset="0"/>
            </a:endParaRPr>
          </a:p>
          <a:p>
            <a:pPr marL="0" indent="0" eaLnBrk="1" hangingPunct="1">
              <a:spcBef>
                <a:spcPct val="0"/>
              </a:spcBef>
              <a:buClr>
                <a:srgbClr val="FF0000"/>
              </a:buClr>
              <a:buNone/>
            </a:pPr>
            <a:endParaRPr lang="sv-SE" dirty="0">
              <a:latin typeface="+mn-lt"/>
              <a:cs typeface="Times New Roman" pitchFamily="18" charset="0"/>
            </a:endParaRPr>
          </a:p>
        </p:txBody>
      </p:sp>
      <p:sp>
        <p:nvSpPr>
          <p:cNvPr id="8199" name="Rectangle 9"/>
          <p:cNvSpPr>
            <a:spLocks noGrp="1" noChangeArrowheads="1"/>
          </p:cNvSpPr>
          <p:nvPr>
            <p:ph type="body" sz="half" idx="2"/>
          </p:nvPr>
        </p:nvSpPr>
        <p:spPr/>
        <p:txBody>
          <a:bodyPr>
            <a:normAutofit/>
          </a:bodyPr>
          <a:lstStyle/>
          <a:p>
            <a:pPr>
              <a:spcBef>
                <a:spcPct val="0"/>
              </a:spcBef>
              <a:buClr>
                <a:srgbClr val="FF0000"/>
              </a:buClr>
            </a:pPr>
            <a:r>
              <a:rPr lang="sv-SE" dirty="0">
                <a:latin typeface="+mn-lt"/>
                <a:cs typeface="Times New Roman" pitchFamily="18" charset="0"/>
              </a:rPr>
              <a:t>Stycket om </a:t>
            </a:r>
            <a:r>
              <a:rPr lang="sv-SE" dirty="0" err="1">
                <a:latin typeface="+mn-lt"/>
                <a:cs typeface="Times New Roman" pitchFamily="18" charset="0"/>
              </a:rPr>
              <a:t>isocyanater</a:t>
            </a:r>
            <a:r>
              <a:rPr lang="sv-SE" dirty="0">
                <a:latin typeface="+mn-lt"/>
                <a:cs typeface="Times New Roman" pitchFamily="18" charset="0"/>
              </a:rPr>
              <a:t> har </a:t>
            </a:r>
            <a:r>
              <a:rPr lang="sv-SE" dirty="0">
                <a:cs typeface="Times New Roman" pitchFamily="18" charset="0"/>
              </a:rPr>
              <a:t>lyfts ut</a:t>
            </a:r>
          </a:p>
          <a:p>
            <a:pPr marL="0" indent="0">
              <a:spcBef>
                <a:spcPct val="0"/>
              </a:spcBef>
              <a:buClr>
                <a:srgbClr val="FF0000"/>
              </a:buClr>
              <a:buNone/>
            </a:pPr>
            <a:endParaRPr lang="sv-SE" dirty="0">
              <a:latin typeface="+mn-lt"/>
              <a:cs typeface="Times New Roman" pitchFamily="18" charset="0"/>
            </a:endParaRPr>
          </a:p>
        </p:txBody>
      </p:sp>
      <p:sp>
        <p:nvSpPr>
          <p:cNvPr id="3" name="Platshållare för sidfot 2">
            <a:extLst>
              <a:ext uri="{FF2B5EF4-FFF2-40B4-BE49-F238E27FC236}">
                <a16:creationId xmlns:a16="http://schemas.microsoft.com/office/drawing/2014/main" id="{D655A65C-E401-4298-99BC-BFB1B2E5D821}"/>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33AF8B7E-BA8E-456D-84D1-8D413B93DD74}"/>
              </a:ext>
            </a:extLst>
          </p:cNvPr>
          <p:cNvSpPr>
            <a:spLocks noGrp="1"/>
          </p:cNvSpPr>
          <p:nvPr>
            <p:ph type="sldNum" sz="quarter" idx="12"/>
          </p:nvPr>
        </p:nvSpPr>
        <p:spPr/>
        <p:txBody>
          <a:bodyPr/>
          <a:lstStyle/>
          <a:p>
            <a:fld id="{24B771AD-66DB-4BE0-9BC9-42B41F4325E8}" type="slidenum">
              <a:rPr lang="sv-SE" smtClean="0"/>
              <a:pPr/>
              <a:t>1</a:t>
            </a:fld>
            <a:endParaRPr lang="sv-SE"/>
          </a:p>
        </p:txBody>
      </p:sp>
      <p:sp>
        <p:nvSpPr>
          <p:cNvPr id="10" name="Platshållare för datum 4">
            <a:extLst>
              <a:ext uri="{FF2B5EF4-FFF2-40B4-BE49-F238E27FC236}">
                <a16:creationId xmlns:a16="http://schemas.microsoft.com/office/drawing/2014/main" id="{39E10B30-58FC-4965-BBB2-508E20ECAEB3}"/>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789807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1027"/>
          <p:cNvSpPr>
            <a:spLocks noChangeArrowheads="1"/>
          </p:cNvSpPr>
          <p:nvPr/>
        </p:nvSpPr>
        <p:spPr bwMode="auto">
          <a:xfrm>
            <a:off x="381000" y="1844675"/>
            <a:ext cx="4191000" cy="2677656"/>
          </a:xfrm>
          <a:prstGeom prst="rect">
            <a:avLst/>
          </a:prstGeom>
          <a:noFill/>
          <a:ln w="9525">
            <a:noFill/>
            <a:miter lim="800000"/>
            <a:headEnd/>
            <a:tailEnd/>
          </a:ln>
        </p:spPr>
        <p:txBody>
          <a:bodyPr>
            <a:spAutoFit/>
          </a:bodyPr>
          <a:lstStyle/>
          <a:p>
            <a:pPr eaLnBrk="0" hangingPunct="0"/>
            <a:r>
              <a:rPr lang="sv-SE" sz="2800" b="1" dirty="0" err="1">
                <a:cs typeface="Times New Roman" pitchFamily="18" charset="0"/>
              </a:rPr>
              <a:t>Överkänslighets-sjukdomar</a:t>
            </a:r>
            <a:endParaRPr lang="sv-SE" sz="2800" dirty="0">
              <a:cs typeface="Times New Roman" pitchFamily="18" charset="0"/>
            </a:endParaRPr>
          </a:p>
          <a:p>
            <a:pPr eaLnBrk="0" hangingPunct="0">
              <a:buClr>
                <a:srgbClr val="FF0000"/>
              </a:buClr>
              <a:buFontTx/>
              <a:buChar char="•"/>
            </a:pPr>
            <a:r>
              <a:rPr lang="sv-SE" sz="2800" dirty="0">
                <a:cs typeface="Times New Roman" pitchFamily="18" charset="0"/>
              </a:rPr>
              <a:t> Hösnuva</a:t>
            </a:r>
          </a:p>
          <a:p>
            <a:pPr eaLnBrk="0" hangingPunct="0">
              <a:buClr>
                <a:srgbClr val="FF0000"/>
              </a:buClr>
              <a:buFontTx/>
              <a:buChar char="•"/>
            </a:pPr>
            <a:r>
              <a:rPr lang="sv-SE" sz="2800" dirty="0">
                <a:cs typeface="Times New Roman" pitchFamily="18" charset="0"/>
              </a:rPr>
              <a:t> Astma</a:t>
            </a:r>
          </a:p>
          <a:p>
            <a:pPr eaLnBrk="0" hangingPunct="0">
              <a:buClr>
                <a:srgbClr val="FF0000"/>
              </a:buClr>
              <a:buFontTx/>
              <a:buChar char="•"/>
            </a:pPr>
            <a:r>
              <a:rPr lang="sv-SE" sz="2800" dirty="0">
                <a:cs typeface="Times New Roman" pitchFamily="18" charset="0"/>
              </a:rPr>
              <a:t> Rinnande ögon</a:t>
            </a:r>
            <a:r>
              <a:rPr lang="sv-SE" sz="2800" dirty="0"/>
              <a:t> </a:t>
            </a:r>
          </a:p>
          <a:p>
            <a:pPr eaLnBrk="0" hangingPunct="0"/>
            <a:endParaRPr lang="sv-SE" sz="2800" dirty="0">
              <a:cs typeface="Times New Roman" pitchFamily="18" charset="0"/>
            </a:endParaRPr>
          </a:p>
        </p:txBody>
      </p:sp>
      <p:sp>
        <p:nvSpPr>
          <p:cNvPr id="27654" name="Rectangle 1028"/>
          <p:cNvSpPr>
            <a:spLocks noGrp="1" noChangeArrowheads="1"/>
          </p:cNvSpPr>
          <p:nvPr>
            <p:ph type="title" idx="4294967295"/>
          </p:nvPr>
        </p:nvSpPr>
        <p:spPr/>
        <p:txBody>
          <a:bodyPr/>
          <a:lstStyle/>
          <a:p>
            <a:pPr eaLnBrk="1" hangingPunct="1"/>
            <a:r>
              <a:rPr lang="sv-SE" sz="4800" dirty="0">
                <a:solidFill>
                  <a:schemeClr val="tx1"/>
                </a:solidFill>
                <a:latin typeface="+mn-lt"/>
                <a:cs typeface="Times New Roman" pitchFamily="18" charset="0"/>
              </a:rPr>
              <a:t>Hur vi kan påverkas</a:t>
            </a:r>
            <a:endParaRPr lang="sv-SE" dirty="0">
              <a:latin typeface="+mn-lt"/>
            </a:endParaRPr>
          </a:p>
        </p:txBody>
      </p:sp>
      <p:pic>
        <p:nvPicPr>
          <p:cNvPr id="27655" name="Picture 1029" descr="C:\Documents and Settings\Håkan\Skrivbord\GOLVANALYS Sverige AB\SVEFF\PREVENT\Bild17.jpg"/>
          <p:cNvPicPr>
            <a:picLocks noChangeAspect="1" noChangeArrowheads="1"/>
          </p:cNvPicPr>
          <p:nvPr/>
        </p:nvPicPr>
        <p:blipFill>
          <a:blip r:embed="rId3"/>
          <a:srcRect/>
          <a:stretch>
            <a:fillRect/>
          </a:stretch>
        </p:blipFill>
        <p:spPr bwMode="auto">
          <a:xfrm>
            <a:off x="3357563" y="1524000"/>
            <a:ext cx="4567237" cy="4724400"/>
          </a:xfrm>
          <a:prstGeom prst="rect">
            <a:avLst/>
          </a:prstGeom>
          <a:noFill/>
          <a:ln w="9525">
            <a:noFill/>
            <a:miter lim="800000"/>
            <a:headEnd/>
            <a:tailEnd/>
          </a:ln>
        </p:spPr>
      </p:pic>
      <p:sp>
        <p:nvSpPr>
          <p:cNvPr id="3" name="Platshållare för sidfot 2">
            <a:extLst>
              <a:ext uri="{FF2B5EF4-FFF2-40B4-BE49-F238E27FC236}">
                <a16:creationId xmlns:a16="http://schemas.microsoft.com/office/drawing/2014/main" id="{3F13D3F6-8D56-4A40-ABFF-11C6CA1F254D}"/>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DB0005D5-49B9-45CE-98E8-EF39C4DDACA7}"/>
              </a:ext>
            </a:extLst>
          </p:cNvPr>
          <p:cNvSpPr>
            <a:spLocks noGrp="1"/>
          </p:cNvSpPr>
          <p:nvPr>
            <p:ph type="sldNum" sz="quarter" idx="12"/>
          </p:nvPr>
        </p:nvSpPr>
        <p:spPr/>
        <p:txBody>
          <a:bodyPr/>
          <a:lstStyle/>
          <a:p>
            <a:fld id="{24B771AD-66DB-4BE0-9BC9-42B41F4325E8}" type="slidenum">
              <a:rPr lang="sv-SE" smtClean="0"/>
              <a:pPr/>
              <a:t>10</a:t>
            </a:fld>
            <a:endParaRPr lang="sv-SE"/>
          </a:p>
        </p:txBody>
      </p:sp>
      <p:sp>
        <p:nvSpPr>
          <p:cNvPr id="8" name="Platshållare för datum 4">
            <a:extLst>
              <a:ext uri="{FF2B5EF4-FFF2-40B4-BE49-F238E27FC236}">
                <a16:creationId xmlns:a16="http://schemas.microsoft.com/office/drawing/2014/main" id="{E3B8F809-583D-4614-9A63-D1FD2EA78138}"/>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38179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10"/>
          <p:cNvSpPr>
            <a:spLocks noGrp="1" noChangeArrowheads="1"/>
          </p:cNvSpPr>
          <p:nvPr>
            <p:ph type="title" idx="4294967295"/>
          </p:nvPr>
        </p:nvSpPr>
        <p:spPr>
          <a:xfrm>
            <a:off x="0" y="274638"/>
            <a:ext cx="8229600" cy="1143000"/>
          </a:xfrm>
        </p:spPr>
        <p:txBody>
          <a:bodyPr>
            <a:normAutofit/>
          </a:bodyPr>
          <a:lstStyle/>
          <a:p>
            <a:pPr eaLnBrk="1" hangingPunct="1"/>
            <a:r>
              <a:rPr lang="sv-SE" dirty="0">
                <a:solidFill>
                  <a:schemeClr val="tx1"/>
                </a:solidFill>
                <a:latin typeface="+mn-lt"/>
                <a:cs typeface="Times New Roman" pitchFamily="18" charset="0"/>
              </a:rPr>
              <a:t>Hur vi påverkas</a:t>
            </a:r>
            <a:r>
              <a:rPr lang="sv-SE" dirty="0">
                <a:solidFill>
                  <a:schemeClr val="tx1"/>
                </a:solidFill>
                <a:latin typeface="+mn-lt"/>
              </a:rPr>
              <a:t> – på huden</a:t>
            </a:r>
            <a:endParaRPr lang="sv-SE" sz="4000" dirty="0">
              <a:latin typeface="+mn-lt"/>
            </a:endParaRPr>
          </a:p>
        </p:txBody>
      </p:sp>
      <p:sp>
        <p:nvSpPr>
          <p:cNvPr id="28677" name="Rectangle 3"/>
          <p:cNvSpPr>
            <a:spLocks noChangeArrowheads="1"/>
          </p:cNvSpPr>
          <p:nvPr/>
        </p:nvSpPr>
        <p:spPr bwMode="auto">
          <a:xfrm>
            <a:off x="381000" y="1676400"/>
            <a:ext cx="8382000" cy="523220"/>
          </a:xfrm>
          <a:prstGeom prst="rect">
            <a:avLst/>
          </a:prstGeom>
          <a:noFill/>
          <a:ln w="9525">
            <a:noFill/>
            <a:miter lim="800000"/>
            <a:headEnd/>
            <a:tailEnd/>
          </a:ln>
        </p:spPr>
        <p:txBody>
          <a:bodyPr>
            <a:spAutoFit/>
          </a:bodyPr>
          <a:lstStyle/>
          <a:p>
            <a:pPr algn="ctr" eaLnBrk="0" hangingPunct="0">
              <a:tabLst>
                <a:tab pos="1892300" algn="l"/>
              </a:tabLst>
            </a:pPr>
            <a:r>
              <a:rPr lang="sv-SE" sz="2800">
                <a:cs typeface="Times New Roman" pitchFamily="18" charset="0"/>
              </a:rPr>
              <a:t>Kemiska ämnen kan skada hudens fettskikt</a:t>
            </a:r>
          </a:p>
        </p:txBody>
      </p:sp>
      <p:sp>
        <p:nvSpPr>
          <p:cNvPr id="2867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endParaRPr lang="sv-SE" sz="4800" b="1">
              <a:solidFill>
                <a:schemeClr val="tx2"/>
              </a:solidFill>
              <a:latin typeface="Garamond" pitchFamily="18" charset="0"/>
              <a:cs typeface="Times New Roman" pitchFamily="18" charset="0"/>
            </a:endParaRPr>
          </a:p>
        </p:txBody>
      </p:sp>
      <p:pic>
        <p:nvPicPr>
          <p:cNvPr id="28679" name="Picture 9" descr="C:\Documents and Settings\Håkan\Skrivbord\GOLVANALYS Sverige AB\SVEFF\PREVENT\Bild5.jpg"/>
          <p:cNvPicPr>
            <a:picLocks noChangeAspect="1" noChangeArrowheads="1"/>
          </p:cNvPicPr>
          <p:nvPr/>
        </p:nvPicPr>
        <p:blipFill>
          <a:blip r:embed="rId3"/>
          <a:srcRect/>
          <a:stretch>
            <a:fillRect/>
          </a:stretch>
        </p:blipFill>
        <p:spPr bwMode="auto">
          <a:xfrm>
            <a:off x="442913" y="2362200"/>
            <a:ext cx="8258175" cy="3810000"/>
          </a:xfrm>
          <a:prstGeom prst="rect">
            <a:avLst/>
          </a:prstGeom>
          <a:noFill/>
          <a:ln w="9525">
            <a:noFill/>
            <a:miter lim="800000"/>
            <a:headEnd/>
            <a:tailEnd/>
          </a:ln>
        </p:spPr>
      </p:pic>
      <p:sp>
        <p:nvSpPr>
          <p:cNvPr id="6" name="Platshållare för sidfot 5">
            <a:extLst>
              <a:ext uri="{FF2B5EF4-FFF2-40B4-BE49-F238E27FC236}">
                <a16:creationId xmlns:a16="http://schemas.microsoft.com/office/drawing/2014/main" id="{876E9487-C580-4071-BA5E-D18D0A796029}"/>
              </a:ext>
            </a:extLst>
          </p:cNvPr>
          <p:cNvSpPr>
            <a:spLocks noGrp="1"/>
          </p:cNvSpPr>
          <p:nvPr>
            <p:ph type="ftr" sz="quarter" idx="11"/>
          </p:nvPr>
        </p:nvSpPr>
        <p:spPr/>
        <p:txBody>
          <a:bodyPr/>
          <a:lstStyle/>
          <a:p>
            <a:r>
              <a:rPr lang="sv-SE"/>
              <a:t>Kemiska arbetsmiljörisker - Industri</a:t>
            </a:r>
          </a:p>
        </p:txBody>
      </p:sp>
      <p:sp>
        <p:nvSpPr>
          <p:cNvPr id="7" name="Platshållare för bildnummer 6">
            <a:extLst>
              <a:ext uri="{FF2B5EF4-FFF2-40B4-BE49-F238E27FC236}">
                <a16:creationId xmlns:a16="http://schemas.microsoft.com/office/drawing/2014/main" id="{3268658E-9091-4B40-AE03-99F5C946E4E3}"/>
              </a:ext>
            </a:extLst>
          </p:cNvPr>
          <p:cNvSpPr>
            <a:spLocks noGrp="1"/>
          </p:cNvSpPr>
          <p:nvPr>
            <p:ph type="sldNum" sz="quarter" idx="12"/>
          </p:nvPr>
        </p:nvSpPr>
        <p:spPr/>
        <p:txBody>
          <a:bodyPr/>
          <a:lstStyle/>
          <a:p>
            <a:fld id="{24B771AD-66DB-4BE0-9BC9-42B41F4325E8}" type="slidenum">
              <a:rPr lang="sv-SE" smtClean="0"/>
              <a:pPr/>
              <a:t>11</a:t>
            </a:fld>
            <a:endParaRPr lang="sv-SE"/>
          </a:p>
        </p:txBody>
      </p:sp>
      <p:sp>
        <p:nvSpPr>
          <p:cNvPr id="9" name="Platshållare för datum 4">
            <a:extLst>
              <a:ext uri="{FF2B5EF4-FFF2-40B4-BE49-F238E27FC236}">
                <a16:creationId xmlns:a16="http://schemas.microsoft.com/office/drawing/2014/main" id="{09FD5E52-CD06-459C-A3C9-F9D461BF226F}"/>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352863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idx="4294967295"/>
          </p:nvPr>
        </p:nvSpPr>
        <p:spPr/>
        <p:txBody>
          <a:bodyPr/>
          <a:lstStyle/>
          <a:p>
            <a:pPr eaLnBrk="1" hangingPunct="1"/>
            <a:r>
              <a:rPr lang="sv-SE" sz="4800" dirty="0">
                <a:solidFill>
                  <a:schemeClr val="tx1"/>
                </a:solidFill>
                <a:latin typeface="+mn-lt"/>
                <a:cs typeface="Times New Roman" pitchFamily="18" charset="0"/>
              </a:rPr>
              <a:t>Hur vi påverkas i</a:t>
            </a:r>
            <a:endParaRPr lang="sv-SE" dirty="0">
              <a:latin typeface="+mn-lt"/>
            </a:endParaRPr>
          </a:p>
        </p:txBody>
      </p:sp>
      <p:pic>
        <p:nvPicPr>
          <p:cNvPr id="26630" name="Picture 6" descr="C:\Documents and Settings\Håkan\Skrivbord\GOLVANALYS Sverige AB\SVEFF\PREVENT\Bild6.jpg"/>
          <p:cNvPicPr>
            <a:picLocks noChangeAspect="1" noChangeArrowheads="1"/>
          </p:cNvPicPr>
          <p:nvPr/>
        </p:nvPicPr>
        <p:blipFill>
          <a:blip r:embed="rId2"/>
          <a:srcRect/>
          <a:stretch>
            <a:fillRect/>
          </a:stretch>
        </p:blipFill>
        <p:spPr bwMode="auto">
          <a:xfrm>
            <a:off x="1466850" y="1609725"/>
            <a:ext cx="6762750" cy="4402138"/>
          </a:xfrm>
          <a:prstGeom prst="rect">
            <a:avLst/>
          </a:prstGeom>
          <a:noFill/>
          <a:ln w="9525">
            <a:noFill/>
            <a:miter lim="800000"/>
            <a:headEnd/>
            <a:tailEnd/>
          </a:ln>
        </p:spPr>
      </p:pic>
      <p:sp>
        <p:nvSpPr>
          <p:cNvPr id="3" name="Platshållare för sidfot 2">
            <a:extLst>
              <a:ext uri="{FF2B5EF4-FFF2-40B4-BE49-F238E27FC236}">
                <a16:creationId xmlns:a16="http://schemas.microsoft.com/office/drawing/2014/main" id="{B4B4C21B-14F5-4003-A333-25736328042F}"/>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9B1DABAC-982D-4C56-A361-27D8166CA603}"/>
              </a:ext>
            </a:extLst>
          </p:cNvPr>
          <p:cNvSpPr>
            <a:spLocks noGrp="1"/>
          </p:cNvSpPr>
          <p:nvPr>
            <p:ph type="sldNum" sz="quarter" idx="12"/>
          </p:nvPr>
        </p:nvSpPr>
        <p:spPr/>
        <p:txBody>
          <a:bodyPr/>
          <a:lstStyle/>
          <a:p>
            <a:fld id="{24B771AD-66DB-4BE0-9BC9-42B41F4325E8}" type="slidenum">
              <a:rPr lang="sv-SE" smtClean="0"/>
              <a:pPr/>
              <a:t>12</a:t>
            </a:fld>
            <a:endParaRPr lang="sv-SE"/>
          </a:p>
        </p:txBody>
      </p:sp>
      <p:sp>
        <p:nvSpPr>
          <p:cNvPr id="7" name="Platshållare för datum 4">
            <a:extLst>
              <a:ext uri="{FF2B5EF4-FFF2-40B4-BE49-F238E27FC236}">
                <a16:creationId xmlns:a16="http://schemas.microsoft.com/office/drawing/2014/main" id="{34E0D869-BAE0-4968-B7D6-A9F741B6807D}"/>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340027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91440" tIns="45720" rIns="91440" bIns="45720" rtlCol="0" anchor="ctr">
            <a:normAutofit fontScale="90000"/>
          </a:bodyPr>
          <a:lstStyle/>
          <a:p>
            <a:r>
              <a:rPr lang="sv-SE" dirty="0">
                <a:latin typeface="+mn-lt"/>
              </a:rPr>
              <a:t>Tecken på utveckling av överkänslighet</a:t>
            </a:r>
          </a:p>
        </p:txBody>
      </p:sp>
      <p:sp>
        <p:nvSpPr>
          <p:cNvPr id="3" name="Platshållare för innehåll 2"/>
          <p:cNvSpPr>
            <a:spLocks noGrp="1"/>
          </p:cNvSpPr>
          <p:nvPr>
            <p:ph idx="1"/>
          </p:nvPr>
        </p:nvSpPr>
        <p:spPr/>
        <p:txBody>
          <a:bodyPr>
            <a:normAutofit/>
          </a:bodyPr>
          <a:lstStyle/>
          <a:p>
            <a:pPr marL="514350" indent="-514350">
              <a:buAutoNum type="arabicPeriod"/>
            </a:pPr>
            <a:r>
              <a:rPr lang="sv-SE" dirty="0">
                <a:latin typeface="+mn-lt"/>
              </a:rPr>
              <a:t>Första tecknet att man reagerar vid exponering via inandning eller kontaminering av hud.</a:t>
            </a:r>
          </a:p>
          <a:p>
            <a:pPr marL="514350" indent="-514350">
              <a:buAutoNum type="arabicPeriod"/>
            </a:pPr>
            <a:r>
              <a:rPr lang="sv-SE" dirty="0">
                <a:latin typeface="+mn-lt"/>
              </a:rPr>
              <a:t>Allergiska symptom uppstår vid förnyad kontakt</a:t>
            </a:r>
          </a:p>
          <a:p>
            <a:pPr marL="514350" indent="-514350">
              <a:buAutoNum type="arabicPeriod"/>
            </a:pPr>
            <a:r>
              <a:rPr lang="sv-SE" dirty="0"/>
              <a:t>Överkänslighet som triggas vid mycket små nivåer.</a:t>
            </a:r>
            <a:endParaRPr lang="sv-SE" dirty="0">
              <a:latin typeface="+mn-lt"/>
            </a:endParaRPr>
          </a:p>
        </p:txBody>
      </p:sp>
      <p:sp>
        <p:nvSpPr>
          <p:cNvPr id="6" name="Platshållare för sidfot 5">
            <a:extLst>
              <a:ext uri="{FF2B5EF4-FFF2-40B4-BE49-F238E27FC236}">
                <a16:creationId xmlns:a16="http://schemas.microsoft.com/office/drawing/2014/main" id="{0AA0560D-13F3-498D-9941-200CA5B02116}"/>
              </a:ext>
            </a:extLst>
          </p:cNvPr>
          <p:cNvSpPr>
            <a:spLocks noGrp="1"/>
          </p:cNvSpPr>
          <p:nvPr>
            <p:ph type="ftr" sz="quarter" idx="11"/>
          </p:nvPr>
        </p:nvSpPr>
        <p:spPr/>
        <p:txBody>
          <a:bodyPr/>
          <a:lstStyle/>
          <a:p>
            <a:r>
              <a:rPr lang="sv-SE"/>
              <a:t>Kemiska arbetsmiljörisker - Industri</a:t>
            </a:r>
            <a:endParaRPr lang="sv-SE" dirty="0"/>
          </a:p>
        </p:txBody>
      </p:sp>
      <p:sp>
        <p:nvSpPr>
          <p:cNvPr id="7" name="Platshållare för bildnummer 6">
            <a:extLst>
              <a:ext uri="{FF2B5EF4-FFF2-40B4-BE49-F238E27FC236}">
                <a16:creationId xmlns:a16="http://schemas.microsoft.com/office/drawing/2014/main" id="{F93C6E2E-41A0-48B5-8AAD-9BB630D896D4}"/>
              </a:ext>
            </a:extLst>
          </p:cNvPr>
          <p:cNvSpPr>
            <a:spLocks noGrp="1"/>
          </p:cNvSpPr>
          <p:nvPr>
            <p:ph type="sldNum" sz="quarter" idx="12"/>
          </p:nvPr>
        </p:nvSpPr>
        <p:spPr/>
        <p:txBody>
          <a:bodyPr/>
          <a:lstStyle/>
          <a:p>
            <a:fld id="{24B771AD-66DB-4BE0-9BC9-42B41F4325E8}" type="slidenum">
              <a:rPr lang="sv-SE" smtClean="0"/>
              <a:pPr/>
              <a:t>13</a:t>
            </a:fld>
            <a:endParaRPr lang="sv-SE"/>
          </a:p>
        </p:txBody>
      </p:sp>
      <p:sp>
        <p:nvSpPr>
          <p:cNvPr id="8" name="Platshållare för datum 4">
            <a:extLst>
              <a:ext uri="{FF2B5EF4-FFF2-40B4-BE49-F238E27FC236}">
                <a16:creationId xmlns:a16="http://schemas.microsoft.com/office/drawing/2014/main" id="{F2178F08-56FF-4AD8-ACDF-FCAEE44AFCC5}"/>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368316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D55CCA-1E0E-4F55-B4C0-19E4A4435F78}"/>
              </a:ext>
            </a:extLst>
          </p:cNvPr>
          <p:cNvSpPr>
            <a:spLocks noGrp="1"/>
          </p:cNvSpPr>
          <p:nvPr>
            <p:ph type="title"/>
          </p:nvPr>
        </p:nvSpPr>
        <p:spPr/>
        <p:txBody>
          <a:bodyPr/>
          <a:lstStyle/>
          <a:p>
            <a:r>
              <a:rPr lang="sv-SE" dirty="0"/>
              <a:t>Allergi</a:t>
            </a:r>
          </a:p>
        </p:txBody>
      </p:sp>
      <p:sp>
        <p:nvSpPr>
          <p:cNvPr id="3" name="Platshållare för innehåll 2">
            <a:extLst>
              <a:ext uri="{FF2B5EF4-FFF2-40B4-BE49-F238E27FC236}">
                <a16:creationId xmlns:a16="http://schemas.microsoft.com/office/drawing/2014/main" id="{74E49B3F-A29F-473B-8D71-E57C071C5719}"/>
              </a:ext>
            </a:extLst>
          </p:cNvPr>
          <p:cNvSpPr>
            <a:spLocks noGrp="1"/>
          </p:cNvSpPr>
          <p:nvPr>
            <p:ph sz="half" idx="1"/>
          </p:nvPr>
        </p:nvSpPr>
        <p:spPr/>
        <p:txBody>
          <a:bodyPr>
            <a:normAutofit fontScale="92500"/>
          </a:bodyPr>
          <a:lstStyle/>
          <a:p>
            <a:r>
              <a:rPr lang="sv-SE" dirty="0"/>
              <a:t>Även om du inte fått allergi efter 20 år så kan du få det imorgon</a:t>
            </a:r>
          </a:p>
          <a:p>
            <a:endParaRPr lang="sv-SE" dirty="0"/>
          </a:p>
        </p:txBody>
      </p:sp>
      <p:sp>
        <p:nvSpPr>
          <p:cNvPr id="4" name="Platshållare för innehåll 3">
            <a:extLst>
              <a:ext uri="{FF2B5EF4-FFF2-40B4-BE49-F238E27FC236}">
                <a16:creationId xmlns:a16="http://schemas.microsoft.com/office/drawing/2014/main" id="{B754F1D6-1C57-47AE-826D-A692865337AD}"/>
              </a:ext>
            </a:extLst>
          </p:cNvPr>
          <p:cNvSpPr>
            <a:spLocks noGrp="1"/>
          </p:cNvSpPr>
          <p:nvPr>
            <p:ph sz="half" idx="2"/>
          </p:nvPr>
        </p:nvSpPr>
        <p:spPr>
          <a:xfrm>
            <a:off x="4355976" y="1600200"/>
            <a:ext cx="4330824" cy="2394459"/>
          </a:xfrm>
        </p:spPr>
        <p:txBody>
          <a:bodyPr>
            <a:normAutofit fontScale="92500"/>
          </a:bodyPr>
          <a:lstStyle/>
          <a:p>
            <a:r>
              <a:rPr lang="sv-SE" dirty="0"/>
              <a:t>Vid kontaktallergi är det ofta händer underarmar som drabbas</a:t>
            </a:r>
          </a:p>
          <a:p>
            <a:r>
              <a:rPr lang="sv-SE" dirty="0"/>
              <a:t>Tyg skyddar inte, det ser till att exponeringen fortgår</a:t>
            </a:r>
          </a:p>
        </p:txBody>
      </p:sp>
      <p:pic>
        <p:nvPicPr>
          <p:cNvPr id="5" name="Bildobjekt 4">
            <a:extLst>
              <a:ext uri="{FF2B5EF4-FFF2-40B4-BE49-F238E27FC236}">
                <a16:creationId xmlns:a16="http://schemas.microsoft.com/office/drawing/2014/main" id="{ADC6733F-61AF-410C-ADA4-EC5B692812E9}"/>
              </a:ext>
            </a:extLst>
          </p:cNvPr>
          <p:cNvPicPr>
            <a:picLocks noChangeAspect="1"/>
          </p:cNvPicPr>
          <p:nvPr/>
        </p:nvPicPr>
        <p:blipFill>
          <a:blip r:embed="rId3"/>
          <a:stretch>
            <a:fillRect/>
          </a:stretch>
        </p:blipFill>
        <p:spPr>
          <a:xfrm>
            <a:off x="1898154" y="3994659"/>
            <a:ext cx="5195292" cy="2526282"/>
          </a:xfrm>
          <a:prstGeom prst="rect">
            <a:avLst/>
          </a:prstGeom>
        </p:spPr>
      </p:pic>
      <p:sp>
        <p:nvSpPr>
          <p:cNvPr id="6" name="textruta 5">
            <a:extLst>
              <a:ext uri="{FF2B5EF4-FFF2-40B4-BE49-F238E27FC236}">
                <a16:creationId xmlns:a16="http://schemas.microsoft.com/office/drawing/2014/main" id="{67EAF3E9-4CAE-4B1D-A802-C86A10EDA358}"/>
              </a:ext>
            </a:extLst>
          </p:cNvPr>
          <p:cNvSpPr txBox="1"/>
          <p:nvPr/>
        </p:nvSpPr>
        <p:spPr>
          <a:xfrm>
            <a:off x="1835696" y="6479758"/>
            <a:ext cx="2880320" cy="261610"/>
          </a:xfrm>
          <a:prstGeom prst="rect">
            <a:avLst/>
          </a:prstGeom>
          <a:noFill/>
        </p:spPr>
        <p:txBody>
          <a:bodyPr wrap="square" rtlCol="0">
            <a:spAutoFit/>
          </a:bodyPr>
          <a:lstStyle/>
          <a:p>
            <a:r>
              <a:rPr lang="sv-SE" sz="1050" dirty="0"/>
              <a:t>Bildkälla: Arbetsmiljöverket</a:t>
            </a:r>
          </a:p>
        </p:txBody>
      </p:sp>
      <p:sp>
        <p:nvSpPr>
          <p:cNvPr id="8" name="Platshållare för sidfot 7">
            <a:extLst>
              <a:ext uri="{FF2B5EF4-FFF2-40B4-BE49-F238E27FC236}">
                <a16:creationId xmlns:a16="http://schemas.microsoft.com/office/drawing/2014/main" id="{04C8DC62-80C1-4B42-AE0A-871760DEF9D4}"/>
              </a:ext>
            </a:extLst>
          </p:cNvPr>
          <p:cNvSpPr>
            <a:spLocks noGrp="1"/>
          </p:cNvSpPr>
          <p:nvPr>
            <p:ph type="ftr" sz="quarter" idx="11"/>
          </p:nvPr>
        </p:nvSpPr>
        <p:spPr/>
        <p:txBody>
          <a:bodyPr/>
          <a:lstStyle/>
          <a:p>
            <a:r>
              <a:rPr lang="sv-SE"/>
              <a:t>Kemiska arbetsmiljörisker - Industri</a:t>
            </a:r>
          </a:p>
        </p:txBody>
      </p:sp>
      <p:sp>
        <p:nvSpPr>
          <p:cNvPr id="9" name="Platshållare för bildnummer 8">
            <a:extLst>
              <a:ext uri="{FF2B5EF4-FFF2-40B4-BE49-F238E27FC236}">
                <a16:creationId xmlns:a16="http://schemas.microsoft.com/office/drawing/2014/main" id="{AF060406-70B3-4E3F-AE94-898951FFBFCC}"/>
              </a:ext>
            </a:extLst>
          </p:cNvPr>
          <p:cNvSpPr>
            <a:spLocks noGrp="1"/>
          </p:cNvSpPr>
          <p:nvPr>
            <p:ph type="sldNum" sz="quarter" idx="12"/>
          </p:nvPr>
        </p:nvSpPr>
        <p:spPr/>
        <p:txBody>
          <a:bodyPr/>
          <a:lstStyle/>
          <a:p>
            <a:fld id="{24B771AD-66DB-4BE0-9BC9-42B41F4325E8}" type="slidenum">
              <a:rPr lang="sv-SE" smtClean="0"/>
              <a:pPr/>
              <a:t>14</a:t>
            </a:fld>
            <a:endParaRPr lang="sv-SE"/>
          </a:p>
        </p:txBody>
      </p:sp>
      <p:sp>
        <p:nvSpPr>
          <p:cNvPr id="10" name="Platshållare för datum 4">
            <a:extLst>
              <a:ext uri="{FF2B5EF4-FFF2-40B4-BE49-F238E27FC236}">
                <a16:creationId xmlns:a16="http://schemas.microsoft.com/office/drawing/2014/main" id="{3548384B-BD82-4EF5-B60F-472F6FB63B2D}"/>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67061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97966A-FB6D-48CA-9EC3-009791CC5E8E}"/>
              </a:ext>
            </a:extLst>
          </p:cNvPr>
          <p:cNvSpPr>
            <a:spLocks noGrp="1"/>
          </p:cNvSpPr>
          <p:nvPr>
            <p:ph type="title"/>
          </p:nvPr>
        </p:nvSpPr>
        <p:spPr/>
        <p:txBody>
          <a:bodyPr>
            <a:normAutofit fontScale="90000"/>
          </a:bodyPr>
          <a:lstStyle/>
          <a:p>
            <a:r>
              <a:rPr lang="sv-SE" dirty="0"/>
              <a:t>Information om produkternas kemiska egenskaper</a:t>
            </a:r>
          </a:p>
        </p:txBody>
      </p:sp>
      <p:sp>
        <p:nvSpPr>
          <p:cNvPr id="3" name="Platshållare för text 2">
            <a:extLst>
              <a:ext uri="{FF2B5EF4-FFF2-40B4-BE49-F238E27FC236}">
                <a16:creationId xmlns:a16="http://schemas.microsoft.com/office/drawing/2014/main" id="{575D123C-BD1C-4E67-89FC-3B491DDE233A}"/>
              </a:ext>
            </a:extLst>
          </p:cNvPr>
          <p:cNvSpPr>
            <a:spLocks noGrp="1"/>
          </p:cNvSpPr>
          <p:nvPr>
            <p:ph type="body" idx="1"/>
          </p:nvPr>
        </p:nvSpPr>
        <p:spPr/>
        <p:txBody>
          <a:bodyPr/>
          <a:lstStyle/>
          <a:p>
            <a:endParaRPr lang="en-GB"/>
          </a:p>
        </p:txBody>
      </p:sp>
      <p:sp>
        <p:nvSpPr>
          <p:cNvPr id="7" name="Platshållare för datum 4">
            <a:extLst>
              <a:ext uri="{FF2B5EF4-FFF2-40B4-BE49-F238E27FC236}">
                <a16:creationId xmlns:a16="http://schemas.microsoft.com/office/drawing/2014/main" id="{2B0156C2-F976-4E51-B23D-C313BDA67CD4}"/>
              </a:ext>
            </a:extLst>
          </p:cNvPr>
          <p:cNvSpPr>
            <a:spLocks noGrp="1"/>
          </p:cNvSpPr>
          <p:nvPr>
            <p:ph type="dt" sz="half" idx="10"/>
          </p:nvPr>
        </p:nvSpPr>
        <p:spPr/>
        <p:txBody>
          <a:bodyPr/>
          <a:lstStyle/>
          <a:p>
            <a:r>
              <a:rPr lang="sv-SE"/>
              <a:t>2022</a:t>
            </a:r>
            <a:endParaRPr lang="sv-SE" dirty="0"/>
          </a:p>
        </p:txBody>
      </p:sp>
      <p:sp>
        <p:nvSpPr>
          <p:cNvPr id="5" name="Platshållare för sidfot 4">
            <a:extLst>
              <a:ext uri="{FF2B5EF4-FFF2-40B4-BE49-F238E27FC236}">
                <a16:creationId xmlns:a16="http://schemas.microsoft.com/office/drawing/2014/main" id="{8323BF84-2EA2-4592-A3C1-A6FF4E5FFA9F}"/>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F96C53F5-6185-40B2-BD44-887757A269B9}"/>
              </a:ext>
            </a:extLst>
          </p:cNvPr>
          <p:cNvSpPr>
            <a:spLocks noGrp="1"/>
          </p:cNvSpPr>
          <p:nvPr>
            <p:ph type="sldNum" sz="quarter" idx="12"/>
          </p:nvPr>
        </p:nvSpPr>
        <p:spPr/>
        <p:txBody>
          <a:bodyPr/>
          <a:lstStyle/>
          <a:p>
            <a:fld id="{24B771AD-66DB-4BE0-9BC9-42B41F4325E8}" type="slidenum">
              <a:rPr lang="sv-SE" smtClean="0"/>
              <a:pPr/>
              <a:t>15</a:t>
            </a:fld>
            <a:endParaRPr lang="sv-SE"/>
          </a:p>
        </p:txBody>
      </p:sp>
    </p:spTree>
    <p:extLst>
      <p:ext uri="{BB962C8B-B14F-4D97-AF65-F5344CB8AC3E}">
        <p14:creationId xmlns:p14="http://schemas.microsoft.com/office/powerpoint/2010/main" val="1358030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3"/>
          <p:cNvSpPr>
            <a:spLocks noChangeArrowheads="1"/>
          </p:cNvSpPr>
          <p:nvPr/>
        </p:nvSpPr>
        <p:spPr bwMode="auto">
          <a:xfrm>
            <a:off x="381000" y="1622425"/>
            <a:ext cx="5181600" cy="2677656"/>
          </a:xfrm>
          <a:prstGeom prst="rect">
            <a:avLst/>
          </a:prstGeom>
          <a:noFill/>
          <a:ln w="9525">
            <a:noFill/>
            <a:miter lim="800000"/>
            <a:headEnd/>
            <a:tailEnd/>
          </a:ln>
        </p:spPr>
        <p:txBody>
          <a:bodyPr>
            <a:spAutoFit/>
          </a:bodyPr>
          <a:lstStyle/>
          <a:p>
            <a:pPr eaLnBrk="0" hangingPunct="0"/>
            <a:r>
              <a:rPr lang="sv-SE" sz="2400" dirty="0">
                <a:cs typeface="Times New Roman" pitchFamily="18" charset="0"/>
              </a:rPr>
              <a:t>1. handelsnamn</a:t>
            </a:r>
          </a:p>
          <a:p>
            <a:pPr eaLnBrk="0" hangingPunct="0"/>
            <a:r>
              <a:rPr lang="sv-SE" sz="2400" dirty="0">
                <a:cs typeface="Times New Roman" pitchFamily="18" charset="0"/>
              </a:rPr>
              <a:t>2. de ingående ämnenas kemiska namn</a:t>
            </a:r>
          </a:p>
          <a:p>
            <a:pPr eaLnBrk="0" hangingPunct="0"/>
            <a:r>
              <a:rPr lang="sv-SE" sz="2400" dirty="0">
                <a:cs typeface="Times New Roman" pitchFamily="18" charset="0"/>
              </a:rPr>
              <a:t>3. faropiktogram med </a:t>
            </a:r>
            <a:r>
              <a:rPr lang="sv-SE" sz="2400" dirty="0" err="1">
                <a:cs typeface="Times New Roman" pitchFamily="18" charset="0"/>
              </a:rPr>
              <a:t>signalord</a:t>
            </a:r>
            <a:endParaRPr lang="sv-SE" sz="2400" dirty="0">
              <a:cs typeface="Times New Roman" pitchFamily="18" charset="0"/>
            </a:endParaRPr>
          </a:p>
          <a:p>
            <a:pPr eaLnBrk="0" hangingPunct="0"/>
            <a:r>
              <a:rPr lang="sv-SE" sz="2400" dirty="0">
                <a:cs typeface="Times New Roman" pitchFamily="18" charset="0"/>
              </a:rPr>
              <a:t>4. faroangivelser</a:t>
            </a:r>
          </a:p>
          <a:p>
            <a:pPr eaLnBrk="0" hangingPunct="0"/>
            <a:r>
              <a:rPr lang="sv-SE" sz="2400" dirty="0">
                <a:cs typeface="Times New Roman" pitchFamily="18" charset="0"/>
              </a:rPr>
              <a:t>5. skyddsangivelser</a:t>
            </a:r>
          </a:p>
          <a:p>
            <a:pPr eaLnBrk="0" hangingPunct="0"/>
            <a:r>
              <a:rPr lang="sv-SE" sz="2400" dirty="0">
                <a:cs typeface="Times New Roman" pitchFamily="18" charset="0"/>
              </a:rPr>
              <a:t>6. namn, adress och telefonnummer</a:t>
            </a:r>
          </a:p>
          <a:p>
            <a:pPr eaLnBrk="0" hangingPunct="0"/>
            <a:r>
              <a:rPr lang="sv-SE" sz="2400" dirty="0">
                <a:cs typeface="Times New Roman" pitchFamily="18" charset="0"/>
              </a:rPr>
              <a:t>till tillverkare, importör o/e distributör</a:t>
            </a:r>
          </a:p>
        </p:txBody>
      </p:sp>
      <p:sp>
        <p:nvSpPr>
          <p:cNvPr id="36870" name="Rectangle 4"/>
          <p:cNvSpPr>
            <a:spLocks noGrp="1" noChangeArrowheads="1"/>
          </p:cNvSpPr>
          <p:nvPr>
            <p:ph type="title" idx="4294967295"/>
          </p:nvPr>
        </p:nvSpPr>
        <p:spPr/>
        <p:txBody>
          <a:bodyPr/>
          <a:lstStyle/>
          <a:p>
            <a:pPr eaLnBrk="1" hangingPunct="1"/>
            <a:r>
              <a:rPr lang="sv-SE" sz="4800" dirty="0">
                <a:solidFill>
                  <a:schemeClr val="tx1"/>
                </a:solidFill>
                <a:latin typeface="+mn-lt"/>
                <a:cs typeface="Times New Roman" pitchFamily="18" charset="0"/>
              </a:rPr>
              <a:t>Krav på märkning</a:t>
            </a:r>
            <a:endParaRPr lang="sv-SE" sz="4800" dirty="0">
              <a:latin typeface="+mn-lt"/>
            </a:endParaRPr>
          </a:p>
        </p:txBody>
      </p:sp>
      <p:grpSp>
        <p:nvGrpSpPr>
          <p:cNvPr id="11" name="Grupp 10"/>
          <p:cNvGrpSpPr/>
          <p:nvPr/>
        </p:nvGrpSpPr>
        <p:grpSpPr>
          <a:xfrm>
            <a:off x="5408964" y="1676400"/>
            <a:ext cx="3448050" cy="4538663"/>
            <a:chOff x="5408964" y="1676400"/>
            <a:chExt cx="3448050" cy="4538663"/>
          </a:xfrm>
        </p:grpSpPr>
        <p:pic>
          <p:nvPicPr>
            <p:cNvPr id="36871" name="Picture 5" descr="C:\Documents and Settings\Håkan\Skrivbord\GOLVANALYS Sverige AB\SVEFF\PREVENT\Bild12.jpg"/>
            <p:cNvPicPr>
              <a:picLocks noChangeAspect="1" noChangeArrowheads="1"/>
            </p:cNvPicPr>
            <p:nvPr/>
          </p:nvPicPr>
          <p:blipFill>
            <a:blip r:embed="rId3"/>
            <a:srcRect/>
            <a:stretch>
              <a:fillRect/>
            </a:stretch>
          </p:blipFill>
          <p:spPr bwMode="auto">
            <a:xfrm>
              <a:off x="5408964" y="1676400"/>
              <a:ext cx="3448050" cy="4538663"/>
            </a:xfrm>
            <a:prstGeom prst="rect">
              <a:avLst/>
            </a:prstGeom>
            <a:noFill/>
            <a:ln w="9525">
              <a:noFill/>
              <a:miter lim="800000"/>
              <a:headEnd/>
              <a:tailEnd/>
            </a:ln>
          </p:spPr>
        </p:pic>
        <p:pic>
          <p:nvPicPr>
            <p:cNvPr id="47105" name="Picture 1"/>
            <p:cNvPicPr>
              <a:picLocks noChangeAspect="1" noChangeArrowheads="1"/>
            </p:cNvPicPr>
            <p:nvPr/>
          </p:nvPicPr>
          <p:blipFill>
            <a:blip r:embed="rId4" cstate="print"/>
            <a:srcRect/>
            <a:stretch>
              <a:fillRect/>
            </a:stretch>
          </p:blipFill>
          <p:spPr bwMode="auto">
            <a:xfrm rot="187721">
              <a:off x="7074466" y="2327592"/>
              <a:ext cx="345265" cy="360040"/>
            </a:xfrm>
            <a:prstGeom prst="rect">
              <a:avLst/>
            </a:prstGeom>
            <a:noFill/>
            <a:ln w="9525">
              <a:noFill/>
              <a:miter lim="800000"/>
              <a:headEnd/>
              <a:tailEnd/>
            </a:ln>
            <a:effectLst/>
          </p:spPr>
        </p:pic>
        <p:pic>
          <p:nvPicPr>
            <p:cNvPr id="10" name="Picture 1"/>
            <p:cNvPicPr>
              <a:picLocks noChangeAspect="1" noChangeArrowheads="1"/>
            </p:cNvPicPr>
            <p:nvPr/>
          </p:nvPicPr>
          <p:blipFill>
            <a:blip r:embed="rId5"/>
            <a:srcRect/>
            <a:stretch>
              <a:fillRect/>
            </a:stretch>
          </p:blipFill>
          <p:spPr bwMode="auto">
            <a:xfrm>
              <a:off x="5480107" y="3959276"/>
              <a:ext cx="621477" cy="707508"/>
            </a:xfrm>
            <a:prstGeom prst="rect">
              <a:avLst/>
            </a:prstGeom>
            <a:noFill/>
            <a:ln w="9525">
              <a:noFill/>
              <a:miter lim="800000"/>
              <a:headEnd/>
              <a:tailEnd/>
            </a:ln>
            <a:effectLst/>
          </p:spPr>
        </p:pic>
      </p:grpSp>
      <p:sp>
        <p:nvSpPr>
          <p:cNvPr id="3" name="Platshållare för sidfot 2">
            <a:extLst>
              <a:ext uri="{FF2B5EF4-FFF2-40B4-BE49-F238E27FC236}">
                <a16:creationId xmlns:a16="http://schemas.microsoft.com/office/drawing/2014/main" id="{96291BBC-04C2-4459-A4BE-B040CB7FF06A}"/>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A6DD83F2-4B2A-4548-AA06-E03B6C3CFBA5}"/>
              </a:ext>
            </a:extLst>
          </p:cNvPr>
          <p:cNvSpPr>
            <a:spLocks noGrp="1"/>
          </p:cNvSpPr>
          <p:nvPr>
            <p:ph type="sldNum" sz="quarter" idx="12"/>
          </p:nvPr>
        </p:nvSpPr>
        <p:spPr/>
        <p:txBody>
          <a:bodyPr/>
          <a:lstStyle/>
          <a:p>
            <a:fld id="{24B771AD-66DB-4BE0-9BC9-42B41F4325E8}" type="slidenum">
              <a:rPr lang="sv-SE" smtClean="0"/>
              <a:pPr/>
              <a:t>16</a:t>
            </a:fld>
            <a:endParaRPr lang="sv-SE"/>
          </a:p>
        </p:txBody>
      </p:sp>
      <p:sp>
        <p:nvSpPr>
          <p:cNvPr id="12" name="Platshållare för datum 4">
            <a:extLst>
              <a:ext uri="{FF2B5EF4-FFF2-40B4-BE49-F238E27FC236}">
                <a16:creationId xmlns:a16="http://schemas.microsoft.com/office/drawing/2014/main" id="{2CC73F84-25FB-45D1-B40D-9B18A4F7F450}"/>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65425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685800" y="609600"/>
            <a:ext cx="7772400" cy="762000"/>
          </a:xfrm>
          <a:prstGeom prst="rect">
            <a:avLst/>
          </a:prstGeom>
          <a:noFill/>
          <a:ln w="9525">
            <a:noFill/>
            <a:miter lim="800000"/>
            <a:headEnd/>
            <a:tailEnd/>
          </a:ln>
        </p:spPr>
        <p:txBody>
          <a:bodyPr anchor="ctr"/>
          <a:lstStyle/>
          <a:p>
            <a:pPr algn="ctr">
              <a:defRPr/>
            </a:pPr>
            <a:r>
              <a:rPr lang="sv-SE" sz="4800" kern="0" dirty="0">
                <a:latin typeface="+mj-lt"/>
                <a:ea typeface="+mj-ea"/>
                <a:cs typeface="Times New Roman" pitchFamily="18" charset="0"/>
              </a:rPr>
              <a:t>Faropiktogram</a:t>
            </a:r>
            <a:endParaRPr lang="sv-SE" sz="4800" kern="0" dirty="0">
              <a:solidFill>
                <a:schemeClr val="tx2"/>
              </a:solidFill>
              <a:latin typeface="+mj-lt"/>
              <a:ea typeface="+mj-ea"/>
              <a:cs typeface="+mj-cs"/>
            </a:endParaRPr>
          </a:p>
        </p:txBody>
      </p:sp>
      <p:sp>
        <p:nvSpPr>
          <p:cNvPr id="5130" name="Platshållare för sidfot 2"/>
          <p:cNvSpPr txBox="1">
            <a:spLocks/>
          </p:cNvSpPr>
          <p:nvPr/>
        </p:nvSpPr>
        <p:spPr bwMode="auto">
          <a:xfrm>
            <a:off x="2714625" y="6954838"/>
            <a:ext cx="3529013" cy="411162"/>
          </a:xfrm>
          <a:prstGeom prst="rect">
            <a:avLst/>
          </a:prstGeom>
          <a:noFill/>
          <a:ln w="9525">
            <a:noFill/>
            <a:miter lim="800000"/>
            <a:headEnd/>
            <a:tailEnd/>
          </a:ln>
        </p:spPr>
        <p:txBody>
          <a:bodyPr/>
          <a:lstStyle/>
          <a:p>
            <a:pPr algn="ctr"/>
            <a:endParaRPr lang="sv-SE" sz="1000"/>
          </a:p>
        </p:txBody>
      </p:sp>
      <p:sp>
        <p:nvSpPr>
          <p:cNvPr id="5131" name="AutoShape 5"/>
          <p:cNvSpPr>
            <a:spLocks noChangeArrowheads="1"/>
          </p:cNvSpPr>
          <p:nvPr/>
        </p:nvSpPr>
        <p:spPr bwMode="auto">
          <a:xfrm>
            <a:off x="3143250" y="4311650"/>
            <a:ext cx="1143000" cy="1168400"/>
          </a:xfrm>
          <a:prstGeom prst="diamond">
            <a:avLst/>
          </a:prstGeom>
          <a:solidFill>
            <a:srgbClr val="FFFFFF"/>
          </a:solidFill>
          <a:ln w="76200">
            <a:solidFill>
              <a:srgbClr val="FF0000"/>
            </a:solidFill>
            <a:miter lim="800000"/>
            <a:headEnd/>
            <a:tailEnd/>
          </a:ln>
        </p:spPr>
        <p:txBody>
          <a:bodyPr wrap="none" anchor="ctr"/>
          <a:lstStyle/>
          <a:p>
            <a:pPr algn="ctr" eaLnBrk="0" hangingPunct="0"/>
            <a:r>
              <a:rPr lang="de-DE" sz="7200" b="1" dirty="0">
                <a:solidFill>
                  <a:srgbClr val="000000"/>
                </a:solidFill>
              </a:rPr>
              <a:t>!</a:t>
            </a:r>
            <a:endParaRPr lang="de-DE" b="1" dirty="0">
              <a:solidFill>
                <a:srgbClr val="000000"/>
              </a:solidFill>
            </a:endParaRPr>
          </a:p>
        </p:txBody>
      </p:sp>
      <p:grpSp>
        <p:nvGrpSpPr>
          <p:cNvPr id="2" name="Group 6"/>
          <p:cNvGrpSpPr>
            <a:grpSpLocks/>
          </p:cNvGrpSpPr>
          <p:nvPr/>
        </p:nvGrpSpPr>
        <p:grpSpPr bwMode="auto">
          <a:xfrm>
            <a:off x="1357313" y="4311650"/>
            <a:ext cx="1187450" cy="1212850"/>
            <a:chOff x="672" y="3120"/>
            <a:chExt cx="864" cy="864"/>
          </a:xfrm>
        </p:grpSpPr>
        <p:sp>
          <p:nvSpPr>
            <p:cNvPr id="5156" name="AutoShape 7"/>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a:solidFill>
                  <a:srgbClr val="000000"/>
                </a:solidFill>
              </a:endParaRPr>
            </a:p>
          </p:txBody>
        </p:sp>
        <p:pic>
          <p:nvPicPr>
            <p:cNvPr id="5157" name="Picture 8"/>
            <p:cNvPicPr>
              <a:picLocks noChangeAspect="1" noChangeArrowheads="1"/>
            </p:cNvPicPr>
            <p:nvPr/>
          </p:nvPicPr>
          <p:blipFill>
            <a:blip r:embed="rId3"/>
            <a:srcRect/>
            <a:stretch>
              <a:fillRect/>
            </a:stretch>
          </p:blipFill>
          <p:spPr bwMode="auto">
            <a:xfrm>
              <a:off x="919" y="3367"/>
              <a:ext cx="370" cy="312"/>
            </a:xfrm>
            <a:prstGeom prst="rect">
              <a:avLst/>
            </a:prstGeom>
            <a:noFill/>
            <a:ln w="9525">
              <a:noFill/>
              <a:miter lim="800000"/>
              <a:headEnd/>
              <a:tailEnd/>
            </a:ln>
          </p:spPr>
        </p:pic>
      </p:grpSp>
      <p:grpSp>
        <p:nvGrpSpPr>
          <p:cNvPr id="3" name="Group 9"/>
          <p:cNvGrpSpPr>
            <a:grpSpLocks/>
          </p:cNvGrpSpPr>
          <p:nvPr/>
        </p:nvGrpSpPr>
        <p:grpSpPr bwMode="auto">
          <a:xfrm>
            <a:off x="7394575" y="2271713"/>
            <a:ext cx="1187450" cy="1212850"/>
            <a:chOff x="1824" y="3120"/>
            <a:chExt cx="864" cy="864"/>
          </a:xfrm>
        </p:grpSpPr>
        <p:sp>
          <p:nvSpPr>
            <p:cNvPr id="5155" name="AutoShape 10"/>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a:solidFill>
                  <a:srgbClr val="000000"/>
                </a:solidFill>
              </a:endParaRPr>
            </a:p>
          </p:txBody>
        </p:sp>
        <p:graphicFrame>
          <p:nvGraphicFramePr>
            <p:cNvPr id="5125" name="Object 11"/>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name="Paintbrush Picture" r:id="rId4" imgW="1381151" imgH="1400000" progId="PBrush">
                    <p:embed/>
                  </p:oleObj>
                </mc:Choice>
                <mc:Fallback>
                  <p:oleObj name="Paintbrush Picture" r:id="rId4" imgW="1381151" imgH="1400000" progId="PBrush">
                    <p:embed/>
                    <p:pic>
                      <p:nvPicPr>
                        <p:cNvPr id="5125"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2"/>
          <p:cNvGrpSpPr>
            <a:grpSpLocks/>
          </p:cNvGrpSpPr>
          <p:nvPr/>
        </p:nvGrpSpPr>
        <p:grpSpPr bwMode="auto">
          <a:xfrm>
            <a:off x="6643688" y="4240213"/>
            <a:ext cx="1225550" cy="1223962"/>
            <a:chOff x="4368" y="3072"/>
            <a:chExt cx="816" cy="816"/>
          </a:xfrm>
        </p:grpSpPr>
        <p:sp>
          <p:nvSpPr>
            <p:cNvPr id="5154" name="AutoShape 13"/>
            <p:cNvSpPr>
              <a:spLocks noChangeArrowheads="1"/>
            </p:cNvSpPr>
            <p:nvPr/>
          </p:nvSpPr>
          <p:spPr bwMode="auto">
            <a:xfrm>
              <a:off x="4368" y="3072"/>
              <a:ext cx="816" cy="816"/>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graphicFrame>
          <p:nvGraphicFramePr>
            <p:cNvPr id="5124" name="Object 14"/>
            <p:cNvGraphicFramePr>
              <a:graphicFrameLocks noChangeAspect="1"/>
            </p:cNvGraphicFramePr>
            <p:nvPr/>
          </p:nvGraphicFramePr>
          <p:xfrm>
            <a:off x="4603" y="3312"/>
            <a:ext cx="368" cy="370"/>
          </p:xfrm>
          <a:graphic>
            <a:graphicData uri="http://schemas.openxmlformats.org/presentationml/2006/ole">
              <mc:AlternateContent xmlns:mc="http://schemas.openxmlformats.org/markup-compatibility/2006">
                <mc:Choice xmlns:v="urn:schemas-microsoft-com:vml" Requires="v">
                  <p:oleObj name="Paintbrush Picture" r:id="rId6" imgW="3514563" imgH="3562146" progId="PBrush">
                    <p:embed/>
                  </p:oleObj>
                </mc:Choice>
                <mc:Fallback>
                  <p:oleObj name="Paintbrush Picture" r:id="rId6" imgW="3514563" imgH="3562146" progId="PBrush">
                    <p:embed/>
                    <p:pic>
                      <p:nvPicPr>
                        <p:cNvPr id="5124"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 y="3312"/>
                          <a:ext cx="368" cy="37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pSp>
      <p:grpSp>
        <p:nvGrpSpPr>
          <p:cNvPr id="6" name="Group 15"/>
          <p:cNvGrpSpPr>
            <a:grpSpLocks/>
          </p:cNvGrpSpPr>
          <p:nvPr/>
        </p:nvGrpSpPr>
        <p:grpSpPr bwMode="auto">
          <a:xfrm>
            <a:off x="2357438" y="2311400"/>
            <a:ext cx="1143000" cy="1168400"/>
            <a:chOff x="2208" y="1248"/>
            <a:chExt cx="832" cy="832"/>
          </a:xfrm>
        </p:grpSpPr>
        <p:sp>
          <p:nvSpPr>
            <p:cNvPr id="5152" name="AutoShape 16"/>
            <p:cNvSpPr>
              <a:spLocks noChangeArrowheads="1"/>
            </p:cNvSpPr>
            <p:nvPr/>
          </p:nvSpPr>
          <p:spPr bwMode="auto">
            <a:xfrm>
              <a:off x="2208" y="1248"/>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pic>
          <p:nvPicPr>
            <p:cNvPr id="5153" name="Picture 17"/>
            <p:cNvPicPr>
              <a:picLocks noChangeAspect="1" noChangeArrowheads="1"/>
            </p:cNvPicPr>
            <p:nvPr/>
          </p:nvPicPr>
          <p:blipFill>
            <a:blip r:embed="rId8"/>
            <a:srcRect/>
            <a:stretch>
              <a:fillRect/>
            </a:stretch>
          </p:blipFill>
          <p:spPr bwMode="auto">
            <a:xfrm>
              <a:off x="2496" y="1440"/>
              <a:ext cx="280" cy="396"/>
            </a:xfrm>
            <a:prstGeom prst="rect">
              <a:avLst/>
            </a:prstGeom>
            <a:noFill/>
            <a:ln w="9525">
              <a:noFill/>
              <a:miter lim="800000"/>
              <a:headEnd/>
              <a:tailEnd/>
            </a:ln>
          </p:spPr>
        </p:pic>
      </p:grpSp>
      <p:grpSp>
        <p:nvGrpSpPr>
          <p:cNvPr id="7" name="Group 18"/>
          <p:cNvGrpSpPr>
            <a:grpSpLocks/>
          </p:cNvGrpSpPr>
          <p:nvPr/>
        </p:nvGrpSpPr>
        <p:grpSpPr bwMode="auto">
          <a:xfrm>
            <a:off x="714375" y="2239963"/>
            <a:ext cx="1143000" cy="1168400"/>
            <a:chOff x="720" y="240"/>
            <a:chExt cx="832" cy="832"/>
          </a:xfrm>
        </p:grpSpPr>
        <p:sp>
          <p:nvSpPr>
            <p:cNvPr id="5151" name="AutoShape 19"/>
            <p:cNvSpPr>
              <a:spLocks noChangeArrowheads="1"/>
            </p:cNvSpPr>
            <p:nvPr/>
          </p:nvSpPr>
          <p:spPr bwMode="auto">
            <a:xfrm>
              <a:off x="720" y="240"/>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graphicFrame>
          <p:nvGraphicFramePr>
            <p:cNvPr id="5123" name="Object 20"/>
            <p:cNvGraphicFramePr>
              <a:graphicFrameLocks noChangeAspect="1"/>
            </p:cNvGraphicFramePr>
            <p:nvPr/>
          </p:nvGraphicFramePr>
          <p:xfrm>
            <a:off x="960" y="528"/>
            <a:ext cx="400" cy="293"/>
          </p:xfrm>
          <a:graphic>
            <a:graphicData uri="http://schemas.openxmlformats.org/presentationml/2006/ole">
              <mc:AlternateContent xmlns:mc="http://schemas.openxmlformats.org/markup-compatibility/2006">
                <mc:Choice xmlns:v="urn:schemas-microsoft-com:vml" Requires="v">
                  <p:oleObj name="Paintbrush Picture" r:id="rId9" imgW="923867" imgH="695143" progId="PBrush">
                    <p:embed/>
                  </p:oleObj>
                </mc:Choice>
                <mc:Fallback>
                  <p:oleObj name="Paintbrush Picture" r:id="rId9" imgW="923867" imgH="695143" progId="PBrush">
                    <p:embed/>
                    <p:pic>
                      <p:nvPicPr>
                        <p:cNvPr id="5123"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0" y="528"/>
                          <a:ext cx="400"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1"/>
          <p:cNvGrpSpPr>
            <a:grpSpLocks/>
          </p:cNvGrpSpPr>
          <p:nvPr/>
        </p:nvGrpSpPr>
        <p:grpSpPr bwMode="auto">
          <a:xfrm>
            <a:off x="4143375" y="2311400"/>
            <a:ext cx="1143000" cy="1168400"/>
            <a:chOff x="384" y="2544"/>
            <a:chExt cx="832" cy="832"/>
          </a:xfrm>
        </p:grpSpPr>
        <p:sp>
          <p:nvSpPr>
            <p:cNvPr id="5150" name="AutoShape 22"/>
            <p:cNvSpPr>
              <a:spLocks noChangeArrowheads="1"/>
            </p:cNvSpPr>
            <p:nvPr/>
          </p:nvSpPr>
          <p:spPr bwMode="auto">
            <a:xfrm>
              <a:off x="384" y="2544"/>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graphicFrame>
          <p:nvGraphicFramePr>
            <p:cNvPr id="5122" name="Object 23"/>
            <p:cNvGraphicFramePr>
              <a:graphicFrameLocks noChangeAspect="1"/>
            </p:cNvGraphicFramePr>
            <p:nvPr/>
          </p:nvGraphicFramePr>
          <p:xfrm>
            <a:off x="672" y="2736"/>
            <a:ext cx="272" cy="440"/>
          </p:xfrm>
          <a:graphic>
            <a:graphicData uri="http://schemas.openxmlformats.org/presentationml/2006/ole">
              <mc:AlternateContent xmlns:mc="http://schemas.openxmlformats.org/markup-compatibility/2006">
                <mc:Choice xmlns:v="urn:schemas-microsoft-com:vml" Requires="v">
                  <p:oleObj name="Paintbrush Picture" r:id="rId11" imgW="523810" imgH="847843" progId="PBrush">
                    <p:embed/>
                  </p:oleObj>
                </mc:Choice>
                <mc:Fallback>
                  <p:oleObj name="Paintbrush Picture" r:id="rId11" imgW="523810" imgH="847843" progId="PBrush">
                    <p:embed/>
                    <p:pic>
                      <p:nvPicPr>
                        <p:cNvPr id="5122"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 y="2736"/>
                          <a:ext cx="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5138" name="Picture 24"/>
          <p:cNvPicPr>
            <a:picLocks noChangeAspect="1" noChangeArrowheads="1"/>
          </p:cNvPicPr>
          <p:nvPr/>
        </p:nvPicPr>
        <p:blipFill>
          <a:blip r:embed="rId13"/>
          <a:srcRect/>
          <a:stretch>
            <a:fillRect/>
          </a:stretch>
        </p:blipFill>
        <p:spPr bwMode="auto">
          <a:xfrm>
            <a:off x="4857750" y="4240213"/>
            <a:ext cx="1368425" cy="1270000"/>
          </a:xfrm>
          <a:prstGeom prst="rect">
            <a:avLst/>
          </a:prstGeom>
          <a:noFill/>
          <a:ln w="9525">
            <a:noFill/>
            <a:miter lim="800000"/>
            <a:headEnd/>
            <a:tailEnd/>
          </a:ln>
        </p:spPr>
      </p:pic>
      <p:pic>
        <p:nvPicPr>
          <p:cNvPr id="5139" name="Picture 25"/>
          <p:cNvPicPr>
            <a:picLocks noChangeAspect="1" noChangeArrowheads="1"/>
          </p:cNvPicPr>
          <p:nvPr/>
        </p:nvPicPr>
        <p:blipFill>
          <a:blip r:embed="rId14"/>
          <a:srcRect/>
          <a:stretch>
            <a:fillRect/>
          </a:stretch>
        </p:blipFill>
        <p:spPr bwMode="auto">
          <a:xfrm>
            <a:off x="5857875" y="2239963"/>
            <a:ext cx="1281113" cy="1281112"/>
          </a:xfrm>
          <a:prstGeom prst="rect">
            <a:avLst/>
          </a:prstGeom>
          <a:noFill/>
          <a:ln w="9525">
            <a:noFill/>
            <a:miter lim="800000"/>
            <a:headEnd/>
            <a:tailEnd/>
          </a:ln>
        </p:spPr>
      </p:pic>
      <p:sp>
        <p:nvSpPr>
          <p:cNvPr id="5140" name="Text Box 26"/>
          <p:cNvSpPr txBox="1">
            <a:spLocks noChangeArrowheads="1"/>
          </p:cNvSpPr>
          <p:nvPr/>
        </p:nvSpPr>
        <p:spPr bwMode="auto">
          <a:xfrm>
            <a:off x="642938" y="3597275"/>
            <a:ext cx="1651000" cy="457200"/>
          </a:xfrm>
          <a:prstGeom prst="rect">
            <a:avLst/>
          </a:prstGeom>
          <a:noFill/>
          <a:ln w="9525">
            <a:noFill/>
            <a:miter lim="800000"/>
            <a:headEnd/>
            <a:tailEnd/>
          </a:ln>
        </p:spPr>
        <p:txBody>
          <a:bodyPr wrap="none">
            <a:spAutoFit/>
          </a:bodyPr>
          <a:lstStyle/>
          <a:p>
            <a:r>
              <a:rPr lang="sv-SE" sz="1200" b="1"/>
              <a:t>GHS01 </a:t>
            </a:r>
            <a:br>
              <a:rPr lang="sv-SE" sz="1200" b="1"/>
            </a:br>
            <a:r>
              <a:rPr lang="sv-SE" sz="1200" b="1"/>
              <a:t>Exploderande bomb</a:t>
            </a:r>
          </a:p>
        </p:txBody>
      </p:sp>
      <p:sp>
        <p:nvSpPr>
          <p:cNvPr id="5141" name="Text Box 27"/>
          <p:cNvSpPr txBox="1">
            <a:spLocks noChangeArrowheads="1"/>
          </p:cNvSpPr>
          <p:nvPr/>
        </p:nvSpPr>
        <p:spPr bwMode="auto">
          <a:xfrm>
            <a:off x="2643188" y="3597275"/>
            <a:ext cx="758825" cy="457200"/>
          </a:xfrm>
          <a:prstGeom prst="rect">
            <a:avLst/>
          </a:prstGeom>
          <a:noFill/>
          <a:ln w="9525">
            <a:noFill/>
            <a:miter lim="800000"/>
            <a:headEnd/>
            <a:tailEnd/>
          </a:ln>
        </p:spPr>
        <p:txBody>
          <a:bodyPr wrap="none">
            <a:spAutoFit/>
          </a:bodyPr>
          <a:lstStyle/>
          <a:p>
            <a:r>
              <a:rPr lang="sv-SE" sz="1200" b="1"/>
              <a:t>GHS02</a:t>
            </a:r>
          </a:p>
          <a:p>
            <a:r>
              <a:rPr lang="sv-SE" sz="1200" b="1"/>
              <a:t>Flamma</a:t>
            </a:r>
          </a:p>
        </p:txBody>
      </p:sp>
      <p:sp>
        <p:nvSpPr>
          <p:cNvPr id="5142" name="Text Box 28"/>
          <p:cNvSpPr txBox="1">
            <a:spLocks noChangeArrowheads="1"/>
          </p:cNvSpPr>
          <p:nvPr/>
        </p:nvSpPr>
        <p:spPr bwMode="auto">
          <a:xfrm>
            <a:off x="4143375" y="3597275"/>
            <a:ext cx="1562100" cy="457200"/>
          </a:xfrm>
          <a:prstGeom prst="rect">
            <a:avLst/>
          </a:prstGeom>
          <a:noFill/>
          <a:ln w="9525">
            <a:noFill/>
            <a:miter lim="800000"/>
            <a:headEnd/>
            <a:tailEnd/>
          </a:ln>
        </p:spPr>
        <p:txBody>
          <a:bodyPr wrap="none">
            <a:spAutoFit/>
          </a:bodyPr>
          <a:lstStyle/>
          <a:p>
            <a:r>
              <a:rPr lang="sv-SE" sz="1200" b="1"/>
              <a:t>GHS03</a:t>
            </a:r>
          </a:p>
          <a:p>
            <a:r>
              <a:rPr lang="sv-SE" sz="1200" b="1"/>
              <a:t>Flamma över cirkel</a:t>
            </a:r>
          </a:p>
        </p:txBody>
      </p:sp>
      <p:sp>
        <p:nvSpPr>
          <p:cNvPr id="5143" name="Text Box 29"/>
          <p:cNvSpPr txBox="1">
            <a:spLocks noChangeArrowheads="1"/>
          </p:cNvSpPr>
          <p:nvPr/>
        </p:nvSpPr>
        <p:spPr bwMode="auto">
          <a:xfrm>
            <a:off x="5929313" y="3597275"/>
            <a:ext cx="1139825" cy="457200"/>
          </a:xfrm>
          <a:prstGeom prst="rect">
            <a:avLst/>
          </a:prstGeom>
          <a:noFill/>
          <a:ln w="9525">
            <a:noFill/>
            <a:miter lim="800000"/>
            <a:headEnd/>
            <a:tailEnd/>
          </a:ln>
        </p:spPr>
        <p:txBody>
          <a:bodyPr wrap="none">
            <a:spAutoFit/>
          </a:bodyPr>
          <a:lstStyle/>
          <a:p>
            <a:r>
              <a:rPr lang="sv-SE" sz="1200" b="1"/>
              <a:t>GHS04</a:t>
            </a:r>
          </a:p>
          <a:p>
            <a:r>
              <a:rPr lang="sv-SE" sz="1200" b="1"/>
              <a:t>Gasbehållare</a:t>
            </a:r>
          </a:p>
        </p:txBody>
      </p:sp>
      <p:sp>
        <p:nvSpPr>
          <p:cNvPr id="5144" name="Text Box 30"/>
          <p:cNvSpPr txBox="1">
            <a:spLocks noChangeArrowheads="1"/>
          </p:cNvSpPr>
          <p:nvPr/>
        </p:nvSpPr>
        <p:spPr bwMode="auto">
          <a:xfrm>
            <a:off x="1357313" y="5668963"/>
            <a:ext cx="1301750" cy="639762"/>
          </a:xfrm>
          <a:prstGeom prst="rect">
            <a:avLst/>
          </a:prstGeom>
          <a:noFill/>
          <a:ln w="9525">
            <a:noFill/>
            <a:miter lim="800000"/>
            <a:headEnd/>
            <a:tailEnd/>
          </a:ln>
        </p:spPr>
        <p:txBody>
          <a:bodyPr wrap="none">
            <a:spAutoFit/>
          </a:bodyPr>
          <a:lstStyle/>
          <a:p>
            <a:r>
              <a:rPr lang="sv-SE" sz="1200" b="1"/>
              <a:t>GHS06</a:t>
            </a:r>
          </a:p>
          <a:p>
            <a:r>
              <a:rPr lang="sv-SE" sz="1200" b="1"/>
              <a:t>Dödskalle med </a:t>
            </a:r>
            <a:br>
              <a:rPr lang="sv-SE" sz="1200" b="1"/>
            </a:br>
            <a:r>
              <a:rPr lang="sv-SE" sz="1200" b="1"/>
              <a:t>korsande ben </a:t>
            </a:r>
          </a:p>
        </p:txBody>
      </p:sp>
      <p:sp>
        <p:nvSpPr>
          <p:cNvPr id="5145" name="Text Box 31"/>
          <p:cNvSpPr txBox="1">
            <a:spLocks noChangeArrowheads="1"/>
          </p:cNvSpPr>
          <p:nvPr/>
        </p:nvSpPr>
        <p:spPr bwMode="auto">
          <a:xfrm>
            <a:off x="7591425" y="3589338"/>
            <a:ext cx="827088" cy="457200"/>
          </a:xfrm>
          <a:prstGeom prst="rect">
            <a:avLst/>
          </a:prstGeom>
          <a:noFill/>
          <a:ln w="9525">
            <a:noFill/>
            <a:miter lim="800000"/>
            <a:headEnd/>
            <a:tailEnd/>
          </a:ln>
        </p:spPr>
        <p:txBody>
          <a:bodyPr wrap="none">
            <a:spAutoFit/>
          </a:bodyPr>
          <a:lstStyle/>
          <a:p>
            <a:r>
              <a:rPr lang="sv-SE" sz="1200" b="1"/>
              <a:t>GHS05</a:t>
            </a:r>
          </a:p>
          <a:p>
            <a:r>
              <a:rPr lang="sv-SE" sz="1200" b="1"/>
              <a:t>Frätande</a:t>
            </a:r>
          </a:p>
        </p:txBody>
      </p:sp>
      <p:sp>
        <p:nvSpPr>
          <p:cNvPr id="5146" name="Text Box 32"/>
          <p:cNvSpPr txBox="1">
            <a:spLocks noChangeArrowheads="1"/>
          </p:cNvSpPr>
          <p:nvPr/>
        </p:nvSpPr>
        <p:spPr bwMode="auto">
          <a:xfrm>
            <a:off x="5214938" y="5668963"/>
            <a:ext cx="876300" cy="457200"/>
          </a:xfrm>
          <a:prstGeom prst="rect">
            <a:avLst/>
          </a:prstGeom>
          <a:noFill/>
          <a:ln w="9525">
            <a:noFill/>
            <a:miter lim="800000"/>
            <a:headEnd/>
            <a:tailEnd/>
          </a:ln>
        </p:spPr>
        <p:txBody>
          <a:bodyPr wrap="none">
            <a:spAutoFit/>
          </a:bodyPr>
          <a:lstStyle/>
          <a:p>
            <a:r>
              <a:rPr lang="sv-SE" sz="1200" b="1"/>
              <a:t>GHS08</a:t>
            </a:r>
            <a:br>
              <a:rPr lang="sv-SE" sz="1200" b="1"/>
            </a:br>
            <a:r>
              <a:rPr lang="sv-SE" sz="1200" b="1"/>
              <a:t>Hälsofara</a:t>
            </a:r>
          </a:p>
        </p:txBody>
      </p:sp>
      <p:sp>
        <p:nvSpPr>
          <p:cNvPr id="5147" name="Text Box 33"/>
          <p:cNvSpPr txBox="1">
            <a:spLocks noChangeArrowheads="1"/>
          </p:cNvSpPr>
          <p:nvPr/>
        </p:nvSpPr>
        <p:spPr bwMode="auto">
          <a:xfrm>
            <a:off x="3214688" y="5668963"/>
            <a:ext cx="1155700" cy="457200"/>
          </a:xfrm>
          <a:prstGeom prst="rect">
            <a:avLst/>
          </a:prstGeom>
          <a:noFill/>
          <a:ln w="9525">
            <a:noFill/>
            <a:miter lim="800000"/>
            <a:headEnd/>
            <a:tailEnd/>
          </a:ln>
        </p:spPr>
        <p:txBody>
          <a:bodyPr>
            <a:spAutoFit/>
          </a:bodyPr>
          <a:lstStyle/>
          <a:p>
            <a:r>
              <a:rPr lang="sv-SE" sz="1200" b="1"/>
              <a:t>GHS07</a:t>
            </a:r>
          </a:p>
          <a:p>
            <a:r>
              <a:rPr lang="sv-SE" sz="1200" b="1"/>
              <a:t>Utropstecken</a:t>
            </a:r>
          </a:p>
        </p:txBody>
      </p:sp>
      <p:sp>
        <p:nvSpPr>
          <p:cNvPr id="5148" name="Text Box 34"/>
          <p:cNvSpPr txBox="1">
            <a:spLocks noChangeArrowheads="1"/>
          </p:cNvSpPr>
          <p:nvPr/>
        </p:nvSpPr>
        <p:spPr bwMode="auto">
          <a:xfrm>
            <a:off x="6858000" y="5668963"/>
            <a:ext cx="957263" cy="457200"/>
          </a:xfrm>
          <a:prstGeom prst="rect">
            <a:avLst/>
          </a:prstGeom>
          <a:noFill/>
          <a:ln w="9525">
            <a:noFill/>
            <a:miter lim="800000"/>
            <a:headEnd/>
            <a:tailEnd/>
          </a:ln>
        </p:spPr>
        <p:txBody>
          <a:bodyPr wrap="none">
            <a:spAutoFit/>
          </a:bodyPr>
          <a:lstStyle/>
          <a:p>
            <a:r>
              <a:rPr lang="sv-SE" sz="1200" b="1"/>
              <a:t>GHS0</a:t>
            </a:r>
            <a:r>
              <a:rPr lang="sv-SE" sz="1200"/>
              <a:t>9</a:t>
            </a:r>
          </a:p>
          <a:p>
            <a:r>
              <a:rPr lang="sv-SE" sz="1200" b="1"/>
              <a:t>Miljöfarligt</a:t>
            </a:r>
          </a:p>
        </p:txBody>
      </p:sp>
      <p:sp>
        <p:nvSpPr>
          <p:cNvPr id="5149" name="textruta 39"/>
          <p:cNvSpPr txBox="1">
            <a:spLocks noChangeArrowheads="1"/>
          </p:cNvSpPr>
          <p:nvPr/>
        </p:nvSpPr>
        <p:spPr bwMode="auto">
          <a:xfrm>
            <a:off x="395288" y="1412875"/>
            <a:ext cx="8280400" cy="446276"/>
          </a:xfrm>
          <a:prstGeom prst="rect">
            <a:avLst/>
          </a:prstGeom>
          <a:noFill/>
          <a:ln w="9525">
            <a:noFill/>
            <a:miter lim="800000"/>
            <a:headEnd/>
            <a:tailEnd/>
          </a:ln>
        </p:spPr>
        <p:txBody>
          <a:bodyPr>
            <a:spAutoFit/>
          </a:bodyPr>
          <a:lstStyle/>
          <a:p>
            <a:r>
              <a:rPr lang="sv-SE" sz="2300" dirty="0"/>
              <a:t>CLP (klassificering, märkning och förpackning av kemiska produkter)</a:t>
            </a:r>
          </a:p>
        </p:txBody>
      </p:sp>
      <p:sp>
        <p:nvSpPr>
          <p:cNvPr id="10" name="Platshållare för sidfot 9">
            <a:extLst>
              <a:ext uri="{FF2B5EF4-FFF2-40B4-BE49-F238E27FC236}">
                <a16:creationId xmlns:a16="http://schemas.microsoft.com/office/drawing/2014/main" id="{7BA17E38-7A75-4975-B00A-182F1994548C}"/>
              </a:ext>
            </a:extLst>
          </p:cNvPr>
          <p:cNvSpPr>
            <a:spLocks noGrp="1"/>
          </p:cNvSpPr>
          <p:nvPr>
            <p:ph type="ftr" sz="quarter" idx="11"/>
          </p:nvPr>
        </p:nvSpPr>
        <p:spPr/>
        <p:txBody>
          <a:bodyPr/>
          <a:lstStyle/>
          <a:p>
            <a:r>
              <a:rPr lang="sv-SE"/>
              <a:t>Kemiska arbetsmiljörisker - Industri</a:t>
            </a:r>
          </a:p>
        </p:txBody>
      </p:sp>
      <p:sp>
        <p:nvSpPr>
          <p:cNvPr id="11" name="Platshållare för bildnummer 10">
            <a:extLst>
              <a:ext uri="{FF2B5EF4-FFF2-40B4-BE49-F238E27FC236}">
                <a16:creationId xmlns:a16="http://schemas.microsoft.com/office/drawing/2014/main" id="{9EF8DEC8-0641-4F55-AEF2-36F89DAB9DA2}"/>
              </a:ext>
            </a:extLst>
          </p:cNvPr>
          <p:cNvSpPr>
            <a:spLocks noGrp="1"/>
          </p:cNvSpPr>
          <p:nvPr>
            <p:ph type="sldNum" sz="quarter" idx="12"/>
          </p:nvPr>
        </p:nvSpPr>
        <p:spPr/>
        <p:txBody>
          <a:bodyPr/>
          <a:lstStyle/>
          <a:p>
            <a:fld id="{24B771AD-66DB-4BE0-9BC9-42B41F4325E8}" type="slidenum">
              <a:rPr lang="sv-SE" smtClean="0"/>
              <a:pPr/>
              <a:t>17</a:t>
            </a:fld>
            <a:endParaRPr lang="sv-SE"/>
          </a:p>
        </p:txBody>
      </p:sp>
      <p:sp>
        <p:nvSpPr>
          <p:cNvPr id="38" name="Platshållare för datum 4">
            <a:extLst>
              <a:ext uri="{FF2B5EF4-FFF2-40B4-BE49-F238E27FC236}">
                <a16:creationId xmlns:a16="http://schemas.microsoft.com/office/drawing/2014/main" id="{05C52167-6E2F-4592-9E00-DA1610C95B90}"/>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3803797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6246BC79-2165-4103-BC90-D8C619EE1A40}"/>
              </a:ext>
            </a:extLst>
          </p:cNvPr>
          <p:cNvGraphicFramePr>
            <a:graphicFrameLocks noGrp="1"/>
          </p:cNvGraphicFramePr>
          <p:nvPr>
            <p:extLst>
              <p:ext uri="{D42A27DB-BD31-4B8C-83A1-F6EECF244321}">
                <p14:modId xmlns:p14="http://schemas.microsoft.com/office/powerpoint/2010/main" val="915192911"/>
              </p:ext>
            </p:extLst>
          </p:nvPr>
        </p:nvGraphicFramePr>
        <p:xfrm>
          <a:off x="1473085" y="2154718"/>
          <a:ext cx="6096000" cy="3941064"/>
        </p:xfrm>
        <a:graphic>
          <a:graphicData uri="http://schemas.openxmlformats.org/drawingml/2006/table">
            <a:tbl>
              <a:tblPr>
                <a:tableStyleId>{5C22544A-7EE6-4342-B048-85BDC9FD1C3A}</a:tableStyleId>
              </a:tblPr>
              <a:tblGrid>
                <a:gridCol w="1298715">
                  <a:extLst>
                    <a:ext uri="{9D8B030D-6E8A-4147-A177-3AD203B41FA5}">
                      <a16:colId xmlns:a16="http://schemas.microsoft.com/office/drawing/2014/main" val="2762295141"/>
                    </a:ext>
                  </a:extLst>
                </a:gridCol>
                <a:gridCol w="4797285">
                  <a:extLst>
                    <a:ext uri="{9D8B030D-6E8A-4147-A177-3AD203B41FA5}">
                      <a16:colId xmlns:a16="http://schemas.microsoft.com/office/drawing/2014/main" val="348084852"/>
                    </a:ext>
                  </a:extLst>
                </a:gridCol>
              </a:tblGrid>
              <a:tr h="370840">
                <a:tc>
                  <a:txBody>
                    <a:bodyPr/>
                    <a:lstStyle/>
                    <a:p>
                      <a:endParaRPr lang="sv-SE" dirty="0"/>
                    </a:p>
                    <a:p>
                      <a:endParaRPr lang="sv-SE" dirty="0"/>
                    </a:p>
                    <a:p>
                      <a:endParaRPr lang="sv-SE" dirty="0"/>
                    </a:p>
                    <a:p>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latin typeface="+mn-lt"/>
                          <a:cs typeface="Times New Roman" pitchFamily="18" charset="0"/>
                        </a:rPr>
                        <a:t>H225 Mycket brandfarlig vätska och ånga</a:t>
                      </a:r>
                    </a:p>
                    <a:p>
                      <a:endParaRPr lang="sv-SE" dirty="0"/>
                    </a:p>
                  </a:txBody>
                  <a:tcPr/>
                </a:tc>
                <a:extLst>
                  <a:ext uri="{0D108BD9-81ED-4DB2-BD59-A6C34878D82A}">
                    <a16:rowId xmlns:a16="http://schemas.microsoft.com/office/drawing/2014/main" val="3738439423"/>
                  </a:ext>
                </a:extLst>
              </a:tr>
              <a:tr h="370840">
                <a:tc>
                  <a:txBody>
                    <a:bodyPr/>
                    <a:lstStyle/>
                    <a:p>
                      <a:endParaRPr lang="sv-SE" dirty="0"/>
                    </a:p>
                  </a:txBody>
                  <a:tcPr/>
                </a:tc>
                <a:tc>
                  <a:txBody>
                    <a:bodyPr/>
                    <a:lstStyle/>
                    <a:p>
                      <a:pPr eaLnBrk="1" hangingPunct="1">
                        <a:lnSpc>
                          <a:spcPct val="90000"/>
                        </a:lnSpc>
                        <a:spcBef>
                          <a:spcPct val="0"/>
                        </a:spcBef>
                        <a:buClr>
                          <a:srgbClr val="FF0000"/>
                        </a:buClr>
                      </a:pPr>
                      <a:r>
                        <a:rPr lang="sv-SE" sz="1800" b="1" dirty="0">
                          <a:latin typeface="+mn-lt"/>
                          <a:cs typeface="Times New Roman" pitchFamily="18" charset="0"/>
                        </a:rPr>
                        <a:t>H314 Orsakar allvarliga frätskador på hud och ögon</a:t>
                      </a:r>
                    </a:p>
                    <a:p>
                      <a:pPr eaLnBrk="1" hangingPunct="1">
                        <a:lnSpc>
                          <a:spcPct val="90000"/>
                        </a:lnSpc>
                        <a:spcBef>
                          <a:spcPct val="0"/>
                        </a:spcBef>
                        <a:buClr>
                          <a:srgbClr val="FF0000"/>
                        </a:buClr>
                      </a:pPr>
                      <a:endParaRPr lang="sv-SE" sz="1800" b="1" dirty="0">
                        <a:latin typeface="+mn-lt"/>
                        <a:cs typeface="Times New Roman" pitchFamily="18" charset="0"/>
                      </a:endParaRPr>
                    </a:p>
                    <a:p>
                      <a:endParaRPr lang="sv-SE" dirty="0"/>
                    </a:p>
                  </a:txBody>
                  <a:tcPr/>
                </a:tc>
                <a:extLst>
                  <a:ext uri="{0D108BD9-81ED-4DB2-BD59-A6C34878D82A}">
                    <a16:rowId xmlns:a16="http://schemas.microsoft.com/office/drawing/2014/main" val="3506940849"/>
                  </a:ext>
                </a:extLst>
              </a:tr>
              <a:tr h="370840">
                <a:tc>
                  <a:txBody>
                    <a:bodyPr/>
                    <a:lstStyle/>
                    <a:p>
                      <a:endParaRPr lang="sv-S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latin typeface="+mn-lt"/>
                          <a:cs typeface="Times New Roman" pitchFamily="18" charset="0"/>
                        </a:rPr>
                        <a:t>H334 Kan orsaka allergi- eller astmasymtom eller andningssvårigheter vid inandning</a:t>
                      </a:r>
                    </a:p>
                  </a:txBody>
                  <a:tcPr/>
                </a:tc>
                <a:extLst>
                  <a:ext uri="{0D108BD9-81ED-4DB2-BD59-A6C34878D82A}">
                    <a16:rowId xmlns:a16="http://schemas.microsoft.com/office/drawing/2014/main" val="2329024174"/>
                  </a:ext>
                </a:extLst>
              </a:tr>
              <a:tr h="370840">
                <a:tc>
                  <a:txBody>
                    <a:bodyPr/>
                    <a:lstStyle/>
                    <a:p>
                      <a:endParaRPr lang="sv-SE" sz="1400" dirty="0"/>
                    </a:p>
                    <a:p>
                      <a:endParaRPr lang="sv-SE" sz="1400" dirty="0"/>
                    </a:p>
                    <a:p>
                      <a:endParaRPr lang="sv-SE" sz="1400" dirty="0"/>
                    </a:p>
                    <a:p>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latin typeface="+mn-lt"/>
                          <a:cs typeface="Times New Roman" pitchFamily="18" charset="0"/>
                        </a:rPr>
                        <a:t>H411 Giftigt för vattenlevande organismer med långtidseffekter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b="1" dirty="0">
                        <a:latin typeface="+mn-lt"/>
                        <a:cs typeface="Times New Roman" pitchFamily="18" charset="0"/>
                      </a:endParaRPr>
                    </a:p>
                  </a:txBody>
                  <a:tcPr/>
                </a:tc>
                <a:extLst>
                  <a:ext uri="{0D108BD9-81ED-4DB2-BD59-A6C34878D82A}">
                    <a16:rowId xmlns:a16="http://schemas.microsoft.com/office/drawing/2014/main" val="3129852969"/>
                  </a:ext>
                </a:extLst>
              </a:tr>
            </a:tbl>
          </a:graphicData>
        </a:graphic>
      </p:graphicFrame>
      <p:sp>
        <p:nvSpPr>
          <p:cNvPr id="43013" name="Rectangle 1027"/>
          <p:cNvSpPr>
            <a:spLocks noGrp="1" noChangeArrowheads="1"/>
          </p:cNvSpPr>
          <p:nvPr>
            <p:ph type="title"/>
          </p:nvPr>
        </p:nvSpPr>
        <p:spPr>
          <a:xfrm>
            <a:off x="685800" y="533400"/>
            <a:ext cx="7772400" cy="990600"/>
          </a:xfrm>
        </p:spPr>
        <p:txBody>
          <a:bodyPr>
            <a:noAutofit/>
          </a:bodyPr>
          <a:lstStyle/>
          <a:p>
            <a:pPr eaLnBrk="1" hangingPunct="1"/>
            <a:r>
              <a:rPr lang="sv-SE" dirty="0">
                <a:solidFill>
                  <a:schemeClr val="tx1"/>
                </a:solidFill>
                <a:cs typeface="Times New Roman" pitchFamily="18" charset="0"/>
              </a:rPr>
              <a:t>Exempel på faro</a:t>
            </a:r>
            <a:r>
              <a:rPr lang="sv-SE" dirty="0">
                <a:cs typeface="Times New Roman" pitchFamily="18" charset="0"/>
              </a:rPr>
              <a:t>angivelser som kan gälla härdplast</a:t>
            </a:r>
          </a:p>
        </p:txBody>
      </p:sp>
      <p:grpSp>
        <p:nvGrpSpPr>
          <p:cNvPr id="10" name="Group 9">
            <a:extLst>
              <a:ext uri="{FF2B5EF4-FFF2-40B4-BE49-F238E27FC236}">
                <a16:creationId xmlns:a16="http://schemas.microsoft.com/office/drawing/2014/main" id="{325DBE7C-DFA8-4224-AF15-C1D6DBAADE44}"/>
              </a:ext>
            </a:extLst>
          </p:cNvPr>
          <p:cNvGrpSpPr>
            <a:grpSpLocks/>
          </p:cNvGrpSpPr>
          <p:nvPr/>
        </p:nvGrpSpPr>
        <p:grpSpPr bwMode="auto">
          <a:xfrm>
            <a:off x="1720022" y="3439473"/>
            <a:ext cx="829605" cy="879166"/>
            <a:chOff x="1824" y="3120"/>
            <a:chExt cx="864" cy="864"/>
          </a:xfrm>
        </p:grpSpPr>
        <p:sp>
          <p:nvSpPr>
            <p:cNvPr id="11" name="AutoShape 10">
              <a:extLst>
                <a:ext uri="{FF2B5EF4-FFF2-40B4-BE49-F238E27FC236}">
                  <a16:creationId xmlns:a16="http://schemas.microsoft.com/office/drawing/2014/main" id="{B3E532E8-318E-4334-879F-A29D049DDE3C}"/>
                </a:ext>
              </a:extLst>
            </p:cNvPr>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dirty="0">
                <a:solidFill>
                  <a:srgbClr val="000000"/>
                </a:solidFill>
              </a:endParaRPr>
            </a:p>
          </p:txBody>
        </p:sp>
        <p:graphicFrame>
          <p:nvGraphicFramePr>
            <p:cNvPr id="12" name="Object 11">
              <a:extLst>
                <a:ext uri="{FF2B5EF4-FFF2-40B4-BE49-F238E27FC236}">
                  <a16:creationId xmlns:a16="http://schemas.microsoft.com/office/drawing/2014/main" id="{A9BA0B76-6093-41B9-93FC-C4060F2B8743}"/>
                </a:ext>
              </a:extLst>
            </p:cNvPr>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name="Paintbrush Picture" r:id="rId3" imgW="1381151" imgH="1400000" progId="PBrush">
                    <p:embed/>
                  </p:oleObj>
                </mc:Choice>
                <mc:Fallback>
                  <p:oleObj name="Paintbrush Picture" r:id="rId3" imgW="1381151" imgH="1400000" progId="PBrush">
                    <p:embed/>
                    <p:pic>
                      <p:nvPicPr>
                        <p:cNvPr id="12" name="Object 11">
                          <a:extLst>
                            <a:ext uri="{FF2B5EF4-FFF2-40B4-BE49-F238E27FC236}">
                              <a16:creationId xmlns:a16="http://schemas.microsoft.com/office/drawing/2014/main" id="{A9BA0B76-6093-41B9-93FC-C4060F2B87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p:spPr>
                    </p:pic>
                  </p:oleObj>
                </mc:Fallback>
              </mc:AlternateContent>
            </a:graphicData>
          </a:graphic>
        </p:graphicFrame>
      </p:grpSp>
      <p:pic>
        <p:nvPicPr>
          <p:cNvPr id="13" name="Picture 24">
            <a:extLst>
              <a:ext uri="{FF2B5EF4-FFF2-40B4-BE49-F238E27FC236}">
                <a16:creationId xmlns:a16="http://schemas.microsoft.com/office/drawing/2014/main" id="{EF4C7F8B-F9ED-464E-BEA2-9640F2AECC31}"/>
              </a:ext>
            </a:extLst>
          </p:cNvPr>
          <p:cNvPicPr>
            <a:picLocks noChangeAspect="1" noChangeArrowheads="1"/>
          </p:cNvPicPr>
          <p:nvPr/>
        </p:nvPicPr>
        <p:blipFill>
          <a:blip r:embed="rId5"/>
          <a:srcRect/>
          <a:stretch>
            <a:fillRect/>
          </a:stretch>
        </p:blipFill>
        <p:spPr bwMode="auto">
          <a:xfrm>
            <a:off x="1702345" y="4500304"/>
            <a:ext cx="947301" cy="879166"/>
          </a:xfrm>
          <a:prstGeom prst="rect">
            <a:avLst/>
          </a:prstGeom>
          <a:noFill/>
          <a:ln w="9525">
            <a:noFill/>
            <a:miter lim="800000"/>
            <a:headEnd/>
            <a:tailEnd/>
          </a:ln>
        </p:spPr>
      </p:pic>
      <p:grpSp>
        <p:nvGrpSpPr>
          <p:cNvPr id="7" name="Group 15">
            <a:extLst>
              <a:ext uri="{FF2B5EF4-FFF2-40B4-BE49-F238E27FC236}">
                <a16:creationId xmlns:a16="http://schemas.microsoft.com/office/drawing/2014/main" id="{E585CFC6-D8BC-47B3-9F95-F5159D3A4BFF}"/>
              </a:ext>
            </a:extLst>
          </p:cNvPr>
          <p:cNvGrpSpPr>
            <a:grpSpLocks/>
          </p:cNvGrpSpPr>
          <p:nvPr/>
        </p:nvGrpSpPr>
        <p:grpSpPr bwMode="auto">
          <a:xfrm>
            <a:off x="1761194" y="2230345"/>
            <a:ext cx="829605" cy="824880"/>
            <a:chOff x="2208" y="1248"/>
            <a:chExt cx="832" cy="832"/>
          </a:xfrm>
        </p:grpSpPr>
        <p:sp>
          <p:nvSpPr>
            <p:cNvPr id="8" name="AutoShape 16">
              <a:extLst>
                <a:ext uri="{FF2B5EF4-FFF2-40B4-BE49-F238E27FC236}">
                  <a16:creationId xmlns:a16="http://schemas.microsoft.com/office/drawing/2014/main" id="{5AE81B76-D5D9-4323-B3ED-1A6FD91DC839}"/>
                </a:ext>
              </a:extLst>
            </p:cNvPr>
            <p:cNvSpPr>
              <a:spLocks noChangeArrowheads="1"/>
            </p:cNvSpPr>
            <p:nvPr/>
          </p:nvSpPr>
          <p:spPr bwMode="auto">
            <a:xfrm>
              <a:off x="2208" y="1248"/>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pic>
          <p:nvPicPr>
            <p:cNvPr id="9" name="Picture 17">
              <a:extLst>
                <a:ext uri="{FF2B5EF4-FFF2-40B4-BE49-F238E27FC236}">
                  <a16:creationId xmlns:a16="http://schemas.microsoft.com/office/drawing/2014/main" id="{CD9EDCCD-8A16-4B04-8B1B-243B0A9CC24F}"/>
                </a:ext>
              </a:extLst>
            </p:cNvPr>
            <p:cNvPicPr>
              <a:picLocks noChangeAspect="1" noChangeArrowheads="1"/>
            </p:cNvPicPr>
            <p:nvPr/>
          </p:nvPicPr>
          <p:blipFill>
            <a:blip r:embed="rId6"/>
            <a:srcRect/>
            <a:stretch>
              <a:fillRect/>
            </a:stretch>
          </p:blipFill>
          <p:spPr bwMode="auto">
            <a:xfrm>
              <a:off x="2496" y="1440"/>
              <a:ext cx="280" cy="396"/>
            </a:xfrm>
            <a:prstGeom prst="rect">
              <a:avLst/>
            </a:prstGeom>
            <a:noFill/>
            <a:ln w="9525">
              <a:noFill/>
              <a:miter lim="800000"/>
              <a:headEnd/>
              <a:tailEnd/>
            </a:ln>
          </p:spPr>
        </p:pic>
      </p:grpSp>
      <p:grpSp>
        <p:nvGrpSpPr>
          <p:cNvPr id="16" name="Group 12">
            <a:extLst>
              <a:ext uri="{FF2B5EF4-FFF2-40B4-BE49-F238E27FC236}">
                <a16:creationId xmlns:a16="http://schemas.microsoft.com/office/drawing/2014/main" id="{BD86D3E8-4975-43F4-977D-E0F97BB10E85}"/>
              </a:ext>
            </a:extLst>
          </p:cNvPr>
          <p:cNvGrpSpPr>
            <a:grpSpLocks/>
          </p:cNvGrpSpPr>
          <p:nvPr/>
        </p:nvGrpSpPr>
        <p:grpSpPr bwMode="auto">
          <a:xfrm>
            <a:off x="1777011" y="5444967"/>
            <a:ext cx="797967" cy="811039"/>
            <a:chOff x="4368" y="3072"/>
            <a:chExt cx="816" cy="816"/>
          </a:xfrm>
        </p:grpSpPr>
        <p:sp>
          <p:nvSpPr>
            <p:cNvPr id="17" name="AutoShape 13">
              <a:extLst>
                <a:ext uri="{FF2B5EF4-FFF2-40B4-BE49-F238E27FC236}">
                  <a16:creationId xmlns:a16="http://schemas.microsoft.com/office/drawing/2014/main" id="{EB6D6ECC-FD68-4054-BDD0-DBF8BDBB4078}"/>
                </a:ext>
              </a:extLst>
            </p:cNvPr>
            <p:cNvSpPr>
              <a:spLocks noChangeArrowheads="1"/>
            </p:cNvSpPr>
            <p:nvPr/>
          </p:nvSpPr>
          <p:spPr bwMode="auto">
            <a:xfrm>
              <a:off x="4368" y="3072"/>
              <a:ext cx="816" cy="816"/>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graphicFrame>
          <p:nvGraphicFramePr>
            <p:cNvPr id="18" name="Object 14">
              <a:extLst>
                <a:ext uri="{FF2B5EF4-FFF2-40B4-BE49-F238E27FC236}">
                  <a16:creationId xmlns:a16="http://schemas.microsoft.com/office/drawing/2014/main" id="{C36FD1E9-7E3D-4AD9-BE36-FC879E9E1968}"/>
                </a:ext>
              </a:extLst>
            </p:cNvPr>
            <p:cNvGraphicFramePr>
              <a:graphicFrameLocks noChangeAspect="1"/>
            </p:cNvGraphicFramePr>
            <p:nvPr/>
          </p:nvGraphicFramePr>
          <p:xfrm>
            <a:off x="4603" y="3312"/>
            <a:ext cx="368" cy="370"/>
          </p:xfrm>
          <a:graphic>
            <a:graphicData uri="http://schemas.openxmlformats.org/presentationml/2006/ole">
              <mc:AlternateContent xmlns:mc="http://schemas.openxmlformats.org/markup-compatibility/2006">
                <mc:Choice xmlns:v="urn:schemas-microsoft-com:vml" Requires="v">
                  <p:oleObj name="Paintbrush Picture" r:id="rId7" imgW="3514563" imgH="3562146" progId="PBrush">
                    <p:embed/>
                  </p:oleObj>
                </mc:Choice>
                <mc:Fallback>
                  <p:oleObj name="Paintbrush Picture" r:id="rId7" imgW="3514563" imgH="3562146" progId="PBrush">
                    <p:embed/>
                    <p:pic>
                      <p:nvPicPr>
                        <p:cNvPr id="18" name="Object 14">
                          <a:extLst>
                            <a:ext uri="{FF2B5EF4-FFF2-40B4-BE49-F238E27FC236}">
                              <a16:creationId xmlns:a16="http://schemas.microsoft.com/office/drawing/2014/main" id="{C36FD1E9-7E3D-4AD9-BE36-FC879E9E19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 y="3312"/>
                          <a:ext cx="368" cy="37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pSp>
      <p:sp>
        <p:nvSpPr>
          <p:cNvPr id="4" name="Platshållare för sidfot 3">
            <a:extLst>
              <a:ext uri="{FF2B5EF4-FFF2-40B4-BE49-F238E27FC236}">
                <a16:creationId xmlns:a16="http://schemas.microsoft.com/office/drawing/2014/main" id="{0E344676-0126-4CE0-A44C-AE6AC9D9FBFB}"/>
              </a:ext>
            </a:extLst>
          </p:cNvPr>
          <p:cNvSpPr>
            <a:spLocks noGrp="1"/>
          </p:cNvSpPr>
          <p:nvPr>
            <p:ph type="ftr" sz="quarter" idx="11"/>
          </p:nvPr>
        </p:nvSpPr>
        <p:spPr/>
        <p:txBody>
          <a:bodyPr/>
          <a:lstStyle/>
          <a:p>
            <a:pPr>
              <a:defRPr/>
            </a:pPr>
            <a:r>
              <a:rPr lang="sv-SE"/>
              <a:t>Kemiska arbetsmiljörisker - Industri</a:t>
            </a:r>
          </a:p>
        </p:txBody>
      </p:sp>
      <p:sp>
        <p:nvSpPr>
          <p:cNvPr id="5" name="Platshållare för bildnummer 4">
            <a:extLst>
              <a:ext uri="{FF2B5EF4-FFF2-40B4-BE49-F238E27FC236}">
                <a16:creationId xmlns:a16="http://schemas.microsoft.com/office/drawing/2014/main" id="{EDB5871B-ACA6-4757-B40B-732099F9A630}"/>
              </a:ext>
            </a:extLst>
          </p:cNvPr>
          <p:cNvSpPr>
            <a:spLocks noGrp="1"/>
          </p:cNvSpPr>
          <p:nvPr>
            <p:ph type="sldNum" sz="quarter" idx="12"/>
          </p:nvPr>
        </p:nvSpPr>
        <p:spPr/>
        <p:txBody>
          <a:bodyPr/>
          <a:lstStyle/>
          <a:p>
            <a:pPr>
              <a:defRPr/>
            </a:pPr>
            <a:fld id="{E30E1A87-9C08-43FF-997B-D91EBC2E86FD}" type="slidenum">
              <a:rPr lang="sv-SE" smtClean="0"/>
              <a:pPr>
                <a:defRPr/>
              </a:pPr>
              <a:t>18</a:t>
            </a:fld>
            <a:endParaRPr lang="sv-SE"/>
          </a:p>
        </p:txBody>
      </p:sp>
      <p:sp>
        <p:nvSpPr>
          <p:cNvPr id="19" name="Platshållare för datum 4">
            <a:extLst>
              <a:ext uri="{FF2B5EF4-FFF2-40B4-BE49-F238E27FC236}">
                <a16:creationId xmlns:a16="http://schemas.microsoft.com/office/drawing/2014/main" id="{CFD1392C-2910-4C32-B1AF-D55232108F0A}"/>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68360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1027"/>
          <p:cNvSpPr>
            <a:spLocks noChangeArrowheads="1"/>
          </p:cNvSpPr>
          <p:nvPr/>
        </p:nvSpPr>
        <p:spPr bwMode="auto">
          <a:xfrm>
            <a:off x="381000" y="1622425"/>
            <a:ext cx="8382000" cy="3416320"/>
          </a:xfrm>
          <a:prstGeom prst="rect">
            <a:avLst/>
          </a:prstGeom>
          <a:solidFill>
            <a:schemeClr val="accent5">
              <a:lumMod val="40000"/>
              <a:lumOff val="60000"/>
            </a:schemeClr>
          </a:solidFill>
          <a:ln w="9525">
            <a:solidFill>
              <a:schemeClr val="accent2"/>
            </a:solidFill>
            <a:miter lim="800000"/>
            <a:headEnd/>
            <a:tailEnd/>
          </a:ln>
        </p:spPr>
        <p:txBody>
          <a:bodyPr>
            <a:spAutoFit/>
          </a:bodyPr>
          <a:lstStyle/>
          <a:p>
            <a:pPr algn="ctr" eaLnBrk="0" hangingPunct="0"/>
            <a:r>
              <a:rPr lang="sv-SE" b="1" dirty="0" err="1">
                <a:cs typeface="Times New Roman" pitchFamily="18" charset="0"/>
              </a:rPr>
              <a:t>Cyanoepox</a:t>
            </a:r>
            <a:r>
              <a:rPr lang="sv-SE" b="1" dirty="0">
                <a:cs typeface="Times New Roman" pitchFamily="18" charset="0"/>
              </a:rPr>
              <a:t> 2000</a:t>
            </a:r>
            <a:endParaRPr lang="sv-SE" dirty="0">
              <a:cs typeface="Times New Roman" pitchFamily="18" charset="0"/>
            </a:endParaRPr>
          </a:p>
          <a:p>
            <a:pPr algn="ctr" eaLnBrk="0" hangingPunct="0"/>
            <a:r>
              <a:rPr lang="sv-SE" b="1" dirty="0">
                <a:cs typeface="Times New Roman" pitchFamily="18" charset="0"/>
              </a:rPr>
              <a:t>Varning</a:t>
            </a:r>
            <a:r>
              <a:rPr lang="sv-SE" dirty="0">
                <a:cs typeface="Times New Roman" pitchFamily="18" charset="0"/>
              </a:rPr>
              <a:t>. Farligt vid inandning, hudkontakt och förtäring. Irriterar ögonen. Kan orsaka allergisk hudreaktion. </a:t>
            </a:r>
          </a:p>
          <a:p>
            <a:pPr algn="ctr" eaLnBrk="0" hangingPunct="0"/>
            <a:r>
              <a:rPr lang="sv-SE" dirty="0">
                <a:cs typeface="Times New Roman" pitchFamily="18" charset="0"/>
              </a:rPr>
              <a:t>Vid kontakt med ögonen spola genast med mycket vatten och kontakta läkare. Vid kontakt med huden tvätta genast med tvål och vatten. Använd lämpligt andningsskydd vid otillräcklig ventilation.</a:t>
            </a:r>
          </a:p>
          <a:p>
            <a:pPr algn="ctr" eaLnBrk="0" hangingPunct="0"/>
            <a:r>
              <a:rPr lang="sv-SE" dirty="0">
                <a:cs typeface="Times New Roman" pitchFamily="18" charset="0"/>
              </a:rPr>
              <a:t>Innehåller </a:t>
            </a:r>
            <a:r>
              <a:rPr lang="sv-SE" dirty="0" err="1">
                <a:cs typeface="Times New Roman" pitchFamily="18" charset="0"/>
              </a:rPr>
              <a:t>isocyanater</a:t>
            </a:r>
            <a:r>
              <a:rPr lang="sv-SE" dirty="0">
                <a:cs typeface="Times New Roman" pitchFamily="18" charset="0"/>
              </a:rPr>
              <a:t> och epoxiförening. </a:t>
            </a:r>
          </a:p>
          <a:p>
            <a:pPr algn="ctr" eaLnBrk="0" hangingPunct="0"/>
            <a:r>
              <a:rPr lang="sv-SE" dirty="0">
                <a:cs typeface="Times New Roman" pitchFamily="18" charset="0"/>
              </a:rPr>
              <a:t>Se information från tillverkaren.</a:t>
            </a:r>
          </a:p>
          <a:p>
            <a:pPr algn="ctr" eaLnBrk="0" hangingPunct="0"/>
            <a:r>
              <a:rPr lang="sv-SE" dirty="0">
                <a:cs typeface="Times New Roman" pitchFamily="18" charset="0"/>
              </a:rPr>
              <a:t>Innehåll: 2-metyl-2, 4-pentadiol, 1,6-hexametylendiisocyanat, 2,3-epoximetylmetakrylat.</a:t>
            </a:r>
          </a:p>
          <a:p>
            <a:pPr algn="ctr" eaLnBrk="0" hangingPunct="0"/>
            <a:r>
              <a:rPr lang="sv-SE" dirty="0">
                <a:cs typeface="Times New Roman" pitchFamily="18" charset="0"/>
              </a:rPr>
              <a:t>Leverantör AB, Box 1234, 123 45 Ortsnamn. Tel: 012-34 56 78</a:t>
            </a:r>
          </a:p>
          <a:p>
            <a:pPr algn="ctr" eaLnBrk="0" hangingPunct="0"/>
            <a:endParaRPr lang="sv-SE" dirty="0"/>
          </a:p>
        </p:txBody>
      </p:sp>
      <p:sp>
        <p:nvSpPr>
          <p:cNvPr id="37894" name="Rectangle 1028"/>
          <p:cNvSpPr>
            <a:spLocks noGrp="1" noChangeArrowheads="1"/>
          </p:cNvSpPr>
          <p:nvPr>
            <p:ph type="title" idx="4294967295"/>
          </p:nvPr>
        </p:nvSpPr>
        <p:spPr/>
        <p:txBody>
          <a:bodyPr/>
          <a:lstStyle/>
          <a:p>
            <a:pPr eaLnBrk="1" hangingPunct="1"/>
            <a:r>
              <a:rPr lang="sv-SE" sz="4800" dirty="0">
                <a:solidFill>
                  <a:schemeClr val="tx1"/>
                </a:solidFill>
                <a:latin typeface="+mn-lt"/>
                <a:cs typeface="Times New Roman" pitchFamily="18" charset="0"/>
              </a:rPr>
              <a:t>Vad står det på etiketten?</a:t>
            </a:r>
            <a:endParaRPr lang="sv-SE" sz="4800" dirty="0">
              <a:latin typeface="+mn-lt"/>
            </a:endParaRPr>
          </a:p>
        </p:txBody>
      </p:sp>
      <p:sp>
        <p:nvSpPr>
          <p:cNvPr id="3" name="Platshållare för sidfot 2">
            <a:extLst>
              <a:ext uri="{FF2B5EF4-FFF2-40B4-BE49-F238E27FC236}">
                <a16:creationId xmlns:a16="http://schemas.microsoft.com/office/drawing/2014/main" id="{65C96DB2-011B-4BE3-8A28-5827CE94A3F6}"/>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4E5B0052-007F-40EE-9A20-A16C30B3FD02}"/>
              </a:ext>
            </a:extLst>
          </p:cNvPr>
          <p:cNvSpPr>
            <a:spLocks noGrp="1"/>
          </p:cNvSpPr>
          <p:nvPr>
            <p:ph type="sldNum" sz="quarter" idx="12"/>
          </p:nvPr>
        </p:nvSpPr>
        <p:spPr/>
        <p:txBody>
          <a:bodyPr/>
          <a:lstStyle/>
          <a:p>
            <a:fld id="{24B771AD-66DB-4BE0-9BC9-42B41F4325E8}" type="slidenum">
              <a:rPr lang="sv-SE" smtClean="0"/>
              <a:pPr/>
              <a:t>19</a:t>
            </a:fld>
            <a:endParaRPr lang="sv-SE"/>
          </a:p>
        </p:txBody>
      </p:sp>
      <p:sp>
        <p:nvSpPr>
          <p:cNvPr id="7" name="Platshållare för datum 4">
            <a:extLst>
              <a:ext uri="{FF2B5EF4-FFF2-40B4-BE49-F238E27FC236}">
                <a16:creationId xmlns:a16="http://schemas.microsoft.com/office/drawing/2014/main" id="{3C0F1526-38EB-4C6B-AFF0-B3E654A422F3}"/>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58925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00BFF3-7F31-66A9-2C91-6D1BAA1A58FB}"/>
              </a:ext>
            </a:extLst>
          </p:cNvPr>
          <p:cNvSpPr>
            <a:spLocks noGrp="1"/>
          </p:cNvSpPr>
          <p:nvPr>
            <p:ph type="title"/>
          </p:nvPr>
        </p:nvSpPr>
        <p:spPr/>
        <p:txBody>
          <a:bodyPr/>
          <a:lstStyle/>
          <a:p>
            <a:r>
              <a:rPr lang="sv-SE" dirty="0"/>
              <a:t>Till dig som ska hålla kursen</a:t>
            </a:r>
          </a:p>
        </p:txBody>
      </p:sp>
      <p:sp>
        <p:nvSpPr>
          <p:cNvPr id="8" name="Platshållare för innehåll 7">
            <a:extLst>
              <a:ext uri="{FF2B5EF4-FFF2-40B4-BE49-F238E27FC236}">
                <a16:creationId xmlns:a16="http://schemas.microsoft.com/office/drawing/2014/main" id="{E86E5CC1-1334-623C-4D5B-FF97B55B9D22}"/>
              </a:ext>
            </a:extLst>
          </p:cNvPr>
          <p:cNvSpPr>
            <a:spLocks noGrp="1"/>
          </p:cNvSpPr>
          <p:nvPr>
            <p:ph idx="1"/>
          </p:nvPr>
        </p:nvSpPr>
        <p:spPr/>
        <p:txBody>
          <a:bodyPr>
            <a:normAutofit fontScale="70000" lnSpcReduction="20000"/>
          </a:bodyPr>
          <a:lstStyle/>
          <a:p>
            <a:r>
              <a:rPr lang="sv-SE" dirty="0"/>
              <a:t>Det är krav på att man ska ha ett kunskapstest (prov) med godkänt resultat.</a:t>
            </a:r>
          </a:p>
          <a:p>
            <a:r>
              <a:rPr lang="sv-SE" dirty="0"/>
              <a:t>På intyget ska det stå vilken typ av appliceringsmetoder som man har gått igenom (ECHA-krav)</a:t>
            </a:r>
          </a:p>
          <a:p>
            <a:r>
              <a:rPr lang="sv-SE" dirty="0"/>
              <a:t>Du som föreläsare måste anpassa detta material mot den inriktning du har på dina produkter och/eller mot den användning som dina kunder (kursdeltagare har).</a:t>
            </a:r>
          </a:p>
          <a:p>
            <a:r>
              <a:rPr lang="sv-SE" dirty="0"/>
              <a:t>Detta utbildningsmaterial får endast användas av företag som är medlemmar i SVEFF.</a:t>
            </a:r>
          </a:p>
          <a:p>
            <a:r>
              <a:rPr lang="sv-SE" dirty="0"/>
              <a:t>För att hålla kursen måste du ha goda kunskaper om härdplaster, REACH förordningen och Arbetsmiljöverkets regler.</a:t>
            </a:r>
          </a:p>
          <a:p>
            <a:r>
              <a:rPr lang="sv-SE" dirty="0"/>
              <a:t>Har du funderingar kring materialet så kontakta info@sveff.se</a:t>
            </a:r>
          </a:p>
          <a:p>
            <a:endParaRPr lang="sv-SE" dirty="0"/>
          </a:p>
          <a:p>
            <a:endParaRPr lang="sv-SE" dirty="0"/>
          </a:p>
        </p:txBody>
      </p:sp>
      <p:sp>
        <p:nvSpPr>
          <p:cNvPr id="5" name="Platshållare för datum 4">
            <a:extLst>
              <a:ext uri="{FF2B5EF4-FFF2-40B4-BE49-F238E27FC236}">
                <a16:creationId xmlns:a16="http://schemas.microsoft.com/office/drawing/2014/main" id="{F685DA81-8CC0-A3FD-D5AC-CAB0186AF3FE}"/>
              </a:ext>
            </a:extLst>
          </p:cNvPr>
          <p:cNvSpPr>
            <a:spLocks noGrp="1"/>
          </p:cNvSpPr>
          <p:nvPr>
            <p:ph type="dt" sz="half" idx="10"/>
          </p:nvPr>
        </p:nvSpPr>
        <p:spPr/>
        <p:txBody>
          <a:bodyPr/>
          <a:lstStyle/>
          <a:p>
            <a:r>
              <a:rPr lang="sv-SE"/>
              <a:t>2022</a:t>
            </a:r>
            <a:endParaRPr lang="sv-SE" dirty="0"/>
          </a:p>
        </p:txBody>
      </p:sp>
      <p:sp>
        <p:nvSpPr>
          <p:cNvPr id="6" name="Platshållare för sidfot 5">
            <a:extLst>
              <a:ext uri="{FF2B5EF4-FFF2-40B4-BE49-F238E27FC236}">
                <a16:creationId xmlns:a16="http://schemas.microsoft.com/office/drawing/2014/main" id="{A210348F-EBC2-4ED9-A96C-CCF942C2FDC4}"/>
              </a:ext>
            </a:extLst>
          </p:cNvPr>
          <p:cNvSpPr>
            <a:spLocks noGrp="1"/>
          </p:cNvSpPr>
          <p:nvPr>
            <p:ph type="ftr" sz="quarter" idx="11"/>
          </p:nvPr>
        </p:nvSpPr>
        <p:spPr/>
        <p:txBody>
          <a:bodyPr/>
          <a:lstStyle/>
          <a:p>
            <a:r>
              <a:rPr lang="sv-SE"/>
              <a:t>Kemiska arbetsmiljörisker - Industri</a:t>
            </a:r>
          </a:p>
        </p:txBody>
      </p:sp>
      <p:sp>
        <p:nvSpPr>
          <p:cNvPr id="7" name="Platshållare för bildnummer 6">
            <a:extLst>
              <a:ext uri="{FF2B5EF4-FFF2-40B4-BE49-F238E27FC236}">
                <a16:creationId xmlns:a16="http://schemas.microsoft.com/office/drawing/2014/main" id="{656184B7-EA9A-6DFC-D19A-3FBE543C12E7}"/>
              </a:ext>
            </a:extLst>
          </p:cNvPr>
          <p:cNvSpPr>
            <a:spLocks noGrp="1"/>
          </p:cNvSpPr>
          <p:nvPr>
            <p:ph type="sldNum" sz="quarter" idx="12"/>
          </p:nvPr>
        </p:nvSpPr>
        <p:spPr/>
        <p:txBody>
          <a:bodyPr/>
          <a:lstStyle/>
          <a:p>
            <a:fld id="{24B771AD-66DB-4BE0-9BC9-42B41F4325E8}" type="slidenum">
              <a:rPr lang="sv-SE" smtClean="0"/>
              <a:pPr/>
              <a:t>2</a:t>
            </a:fld>
            <a:endParaRPr lang="sv-SE"/>
          </a:p>
        </p:txBody>
      </p:sp>
    </p:spTree>
    <p:extLst>
      <p:ext uri="{BB962C8B-B14F-4D97-AF65-F5344CB8AC3E}">
        <p14:creationId xmlns:p14="http://schemas.microsoft.com/office/powerpoint/2010/main" val="2844385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590222-FAAE-8ADE-6E18-785DF794B8F0}"/>
              </a:ext>
            </a:extLst>
          </p:cNvPr>
          <p:cNvSpPr>
            <a:spLocks noGrp="1"/>
          </p:cNvSpPr>
          <p:nvPr>
            <p:ph type="title"/>
          </p:nvPr>
        </p:nvSpPr>
        <p:spPr/>
        <p:txBody>
          <a:bodyPr/>
          <a:lstStyle/>
          <a:p>
            <a:r>
              <a:rPr lang="sv-SE" dirty="0"/>
              <a:t>Här kan du lägga in en egen etikett</a:t>
            </a:r>
          </a:p>
        </p:txBody>
      </p:sp>
      <p:sp>
        <p:nvSpPr>
          <p:cNvPr id="3" name="Platshållare för innehåll 2">
            <a:extLst>
              <a:ext uri="{FF2B5EF4-FFF2-40B4-BE49-F238E27FC236}">
                <a16:creationId xmlns:a16="http://schemas.microsoft.com/office/drawing/2014/main" id="{CB3E7CE0-9786-7333-FF8B-74D888401F7A}"/>
              </a:ext>
            </a:extLst>
          </p:cNvPr>
          <p:cNvSpPr>
            <a:spLocks noGrp="1"/>
          </p:cNvSpPr>
          <p:nvPr>
            <p:ph idx="1"/>
          </p:nvPr>
        </p:nvSpPr>
        <p:spPr/>
        <p:txBody>
          <a:bodyPr/>
          <a:lstStyle/>
          <a:p>
            <a:endParaRPr lang="sv-SE"/>
          </a:p>
        </p:txBody>
      </p:sp>
      <p:sp>
        <p:nvSpPr>
          <p:cNvPr id="4" name="Platshållare för datum 3">
            <a:extLst>
              <a:ext uri="{FF2B5EF4-FFF2-40B4-BE49-F238E27FC236}">
                <a16:creationId xmlns:a16="http://schemas.microsoft.com/office/drawing/2014/main" id="{9E993EE9-81AF-C31B-FC53-F2132C52CB3B}"/>
              </a:ext>
            </a:extLst>
          </p:cNvPr>
          <p:cNvSpPr>
            <a:spLocks noGrp="1"/>
          </p:cNvSpPr>
          <p:nvPr>
            <p:ph type="dt" sz="half" idx="10"/>
          </p:nvPr>
        </p:nvSpPr>
        <p:spPr/>
        <p:txBody>
          <a:bodyPr/>
          <a:lstStyle/>
          <a:p>
            <a:r>
              <a:rPr lang="sv-SE"/>
              <a:t>2022</a:t>
            </a:r>
            <a:endParaRPr lang="sv-SE" dirty="0"/>
          </a:p>
        </p:txBody>
      </p:sp>
      <p:sp>
        <p:nvSpPr>
          <p:cNvPr id="5" name="Platshållare för sidfot 4">
            <a:extLst>
              <a:ext uri="{FF2B5EF4-FFF2-40B4-BE49-F238E27FC236}">
                <a16:creationId xmlns:a16="http://schemas.microsoft.com/office/drawing/2014/main" id="{AD035882-B4E7-9D67-D11B-BA71F8BA7E06}"/>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A20CECC9-CE7F-88D4-9514-818E6D2F04D1}"/>
              </a:ext>
            </a:extLst>
          </p:cNvPr>
          <p:cNvSpPr>
            <a:spLocks noGrp="1"/>
          </p:cNvSpPr>
          <p:nvPr>
            <p:ph type="sldNum" sz="quarter" idx="12"/>
          </p:nvPr>
        </p:nvSpPr>
        <p:spPr/>
        <p:txBody>
          <a:bodyPr/>
          <a:lstStyle/>
          <a:p>
            <a:fld id="{24B771AD-66DB-4BE0-9BC9-42B41F4325E8}" type="slidenum">
              <a:rPr lang="sv-SE" smtClean="0"/>
              <a:pPr/>
              <a:t>20</a:t>
            </a:fld>
            <a:endParaRPr lang="sv-SE"/>
          </a:p>
        </p:txBody>
      </p:sp>
    </p:spTree>
    <p:extLst>
      <p:ext uri="{BB962C8B-B14F-4D97-AF65-F5344CB8AC3E}">
        <p14:creationId xmlns:p14="http://schemas.microsoft.com/office/powerpoint/2010/main" val="2440890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D8CB96-7255-4879-A136-0896D9DD0353}"/>
              </a:ext>
            </a:extLst>
          </p:cNvPr>
          <p:cNvSpPr>
            <a:spLocks noGrp="1"/>
          </p:cNvSpPr>
          <p:nvPr>
            <p:ph type="title"/>
          </p:nvPr>
        </p:nvSpPr>
        <p:spPr/>
        <p:txBody>
          <a:bodyPr/>
          <a:lstStyle/>
          <a:p>
            <a:r>
              <a:rPr lang="sv-SE" dirty="0">
                <a:latin typeface="+mn-lt"/>
              </a:rPr>
              <a:t>Säkerhetsdatablad</a:t>
            </a:r>
          </a:p>
        </p:txBody>
      </p:sp>
      <p:sp>
        <p:nvSpPr>
          <p:cNvPr id="3" name="Platshållare för innehåll 2">
            <a:extLst>
              <a:ext uri="{FF2B5EF4-FFF2-40B4-BE49-F238E27FC236}">
                <a16:creationId xmlns:a16="http://schemas.microsoft.com/office/drawing/2014/main" id="{A5B79F24-7396-48DF-B272-2D088F03D82B}"/>
              </a:ext>
            </a:extLst>
          </p:cNvPr>
          <p:cNvSpPr>
            <a:spLocks noGrp="1"/>
          </p:cNvSpPr>
          <p:nvPr>
            <p:ph idx="1"/>
          </p:nvPr>
        </p:nvSpPr>
        <p:spPr/>
        <p:txBody>
          <a:bodyPr>
            <a:normAutofit lnSpcReduction="10000"/>
          </a:bodyPr>
          <a:lstStyle/>
          <a:p>
            <a:r>
              <a:rPr lang="sv-SE" dirty="0">
                <a:latin typeface="+mn-lt"/>
              </a:rPr>
              <a:t>16 lagstadgade punkter</a:t>
            </a:r>
          </a:p>
          <a:p>
            <a:r>
              <a:rPr lang="sv-SE" dirty="0">
                <a:latin typeface="+mn-lt"/>
              </a:rPr>
              <a:t>Här ska stå:</a:t>
            </a:r>
          </a:p>
          <a:p>
            <a:pPr lvl="1"/>
            <a:r>
              <a:rPr lang="sv-SE" dirty="0">
                <a:latin typeface="+mn-lt"/>
              </a:rPr>
              <a:t>Personligt skydd som ska användas (punkt 8)</a:t>
            </a:r>
          </a:p>
          <a:p>
            <a:pPr lvl="1"/>
            <a:r>
              <a:rPr lang="sv-SE" dirty="0"/>
              <a:t>Hygieniska gränsvärden  (punkt 8)</a:t>
            </a:r>
            <a:endParaRPr lang="sv-SE" dirty="0">
              <a:latin typeface="+mn-lt"/>
            </a:endParaRPr>
          </a:p>
          <a:p>
            <a:pPr lvl="1"/>
            <a:r>
              <a:rPr lang="sv-SE" dirty="0"/>
              <a:t>Vad man ska göra vid spill eller olyckor (punkt 6)</a:t>
            </a:r>
          </a:p>
          <a:p>
            <a:pPr lvl="1"/>
            <a:r>
              <a:rPr lang="sv-SE" dirty="0">
                <a:latin typeface="+mn-lt"/>
              </a:rPr>
              <a:t>Mer om produktens innehåll (punkt 3)</a:t>
            </a:r>
          </a:p>
          <a:p>
            <a:r>
              <a:rPr lang="sv-SE" dirty="0">
                <a:latin typeface="+mn-lt"/>
              </a:rPr>
              <a:t>Ska finnas tillgängliga på plats!</a:t>
            </a:r>
          </a:p>
          <a:p>
            <a:r>
              <a:rPr lang="sv-SE" dirty="0">
                <a:latin typeface="+mn-lt"/>
              </a:rPr>
              <a:t>Leverantören kan ge på papper eller elektroniskt.</a:t>
            </a:r>
          </a:p>
        </p:txBody>
      </p:sp>
      <p:sp>
        <p:nvSpPr>
          <p:cNvPr id="5" name="Platshållare för sidfot 4">
            <a:extLst>
              <a:ext uri="{FF2B5EF4-FFF2-40B4-BE49-F238E27FC236}">
                <a16:creationId xmlns:a16="http://schemas.microsoft.com/office/drawing/2014/main" id="{B0F023C9-57B1-4809-A654-B494B468DBF8}"/>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63A76584-5840-424D-A962-1392CBD821BD}"/>
              </a:ext>
            </a:extLst>
          </p:cNvPr>
          <p:cNvSpPr>
            <a:spLocks noGrp="1"/>
          </p:cNvSpPr>
          <p:nvPr>
            <p:ph type="sldNum" sz="quarter" idx="12"/>
          </p:nvPr>
        </p:nvSpPr>
        <p:spPr/>
        <p:txBody>
          <a:bodyPr/>
          <a:lstStyle/>
          <a:p>
            <a:fld id="{24B771AD-66DB-4BE0-9BC9-42B41F4325E8}" type="slidenum">
              <a:rPr lang="sv-SE" smtClean="0"/>
              <a:pPr/>
              <a:t>21</a:t>
            </a:fld>
            <a:endParaRPr lang="sv-SE"/>
          </a:p>
        </p:txBody>
      </p:sp>
      <p:sp>
        <p:nvSpPr>
          <p:cNvPr id="7" name="Platshållare för datum 4">
            <a:extLst>
              <a:ext uri="{FF2B5EF4-FFF2-40B4-BE49-F238E27FC236}">
                <a16:creationId xmlns:a16="http://schemas.microsoft.com/office/drawing/2014/main" id="{BD1A6604-B771-497C-A7E5-AE59A87362A2}"/>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731491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4"/>
          <p:cNvSpPr>
            <a:spLocks noGrp="1" noChangeArrowheads="1"/>
          </p:cNvSpPr>
          <p:nvPr>
            <p:ph type="title"/>
          </p:nvPr>
        </p:nvSpPr>
        <p:spPr/>
        <p:txBody>
          <a:bodyPr/>
          <a:lstStyle/>
          <a:p>
            <a:pPr eaLnBrk="1" hangingPunct="1"/>
            <a:r>
              <a:rPr lang="sv-SE" sz="4800" dirty="0">
                <a:solidFill>
                  <a:schemeClr val="tx1"/>
                </a:solidFill>
                <a:latin typeface="+mn-lt"/>
                <a:cs typeface="Times New Roman" pitchFamily="18" charset="0"/>
              </a:rPr>
              <a:t>Säkerhetsdatablad informerar:</a:t>
            </a:r>
          </a:p>
        </p:txBody>
      </p:sp>
      <p:sp>
        <p:nvSpPr>
          <p:cNvPr id="39942" name="Rectangle 5"/>
          <p:cNvSpPr>
            <a:spLocks noGrp="1" noChangeArrowheads="1"/>
          </p:cNvSpPr>
          <p:nvPr>
            <p:ph type="body" sz="half" idx="1"/>
          </p:nvPr>
        </p:nvSpPr>
        <p:spPr>
          <a:xfrm>
            <a:off x="533400" y="1981200"/>
            <a:ext cx="3962400" cy="4114800"/>
          </a:xfrm>
        </p:spPr>
        <p:txBody>
          <a:bodyPr>
            <a:normAutofit/>
          </a:bodyPr>
          <a:lstStyle/>
          <a:p>
            <a:pPr eaLnBrk="1" hangingPunct="1">
              <a:spcBef>
                <a:spcPct val="0"/>
              </a:spcBef>
              <a:buFontTx/>
              <a:buNone/>
            </a:pPr>
            <a:r>
              <a:rPr lang="sv-SE" sz="2400" dirty="0">
                <a:latin typeface="+mn-lt"/>
                <a:cs typeface="Times New Roman" pitchFamily="18" charset="0"/>
              </a:rPr>
              <a:t>1. Namn på produkt och tillverkare</a:t>
            </a:r>
          </a:p>
          <a:p>
            <a:pPr>
              <a:spcBef>
                <a:spcPct val="0"/>
              </a:spcBef>
              <a:buFontTx/>
              <a:buNone/>
            </a:pPr>
            <a:r>
              <a:rPr lang="sv-SE" sz="2400" dirty="0">
                <a:latin typeface="+mn-lt"/>
                <a:cs typeface="Times New Roman" pitchFamily="18" charset="0"/>
              </a:rPr>
              <a:t>2. Farliga egenskaper</a:t>
            </a:r>
          </a:p>
          <a:p>
            <a:pPr>
              <a:spcBef>
                <a:spcPct val="0"/>
              </a:spcBef>
              <a:buFontTx/>
              <a:buNone/>
            </a:pPr>
            <a:r>
              <a:rPr lang="sv-SE" sz="2400" dirty="0">
                <a:latin typeface="+mn-lt"/>
                <a:cs typeface="Times New Roman" pitchFamily="18" charset="0"/>
              </a:rPr>
              <a:t>3. Sammansättning</a:t>
            </a:r>
          </a:p>
          <a:p>
            <a:pPr>
              <a:spcBef>
                <a:spcPct val="0"/>
              </a:spcBef>
              <a:buFontTx/>
              <a:buNone/>
            </a:pPr>
            <a:r>
              <a:rPr lang="sv-SE" sz="2400" dirty="0">
                <a:latin typeface="+mn-lt"/>
                <a:cs typeface="Times New Roman" pitchFamily="18" charset="0"/>
              </a:rPr>
              <a:t>4. Första hjälpen</a:t>
            </a:r>
          </a:p>
          <a:p>
            <a:pPr>
              <a:spcBef>
                <a:spcPct val="0"/>
              </a:spcBef>
              <a:buFontTx/>
              <a:buNone/>
            </a:pPr>
            <a:r>
              <a:rPr lang="sv-SE" sz="2400" dirty="0">
                <a:latin typeface="+mn-lt"/>
                <a:cs typeface="Times New Roman" pitchFamily="18" charset="0"/>
              </a:rPr>
              <a:t>5. Åtgärder vid brand</a:t>
            </a:r>
          </a:p>
          <a:p>
            <a:pPr>
              <a:spcBef>
                <a:spcPct val="0"/>
              </a:spcBef>
              <a:buFontTx/>
              <a:buNone/>
            </a:pPr>
            <a:r>
              <a:rPr lang="sv-SE" sz="2400" dirty="0">
                <a:latin typeface="+mn-lt"/>
                <a:cs typeface="Times New Roman" pitchFamily="18" charset="0"/>
              </a:rPr>
              <a:t>6. Åtgärder vid spill</a:t>
            </a:r>
          </a:p>
          <a:p>
            <a:pPr>
              <a:spcBef>
                <a:spcPct val="0"/>
              </a:spcBef>
              <a:buFontTx/>
              <a:buNone/>
            </a:pPr>
            <a:r>
              <a:rPr lang="sv-SE" sz="2400" dirty="0">
                <a:latin typeface="+mn-lt"/>
                <a:cs typeface="Times New Roman" pitchFamily="18" charset="0"/>
              </a:rPr>
              <a:t>7. Hantering och lagring</a:t>
            </a:r>
          </a:p>
          <a:p>
            <a:pPr>
              <a:spcBef>
                <a:spcPct val="0"/>
              </a:spcBef>
              <a:buFontTx/>
              <a:buNone/>
            </a:pPr>
            <a:r>
              <a:rPr lang="sv-SE" sz="2400" dirty="0">
                <a:latin typeface="+mn-lt"/>
                <a:cs typeface="Times New Roman" pitchFamily="18" charset="0"/>
              </a:rPr>
              <a:t>8. Personligt skydd</a:t>
            </a:r>
          </a:p>
          <a:p>
            <a:pPr eaLnBrk="1" hangingPunct="1">
              <a:buFontTx/>
              <a:buNone/>
            </a:pPr>
            <a:endParaRPr lang="sv-SE" sz="2000" dirty="0">
              <a:latin typeface="+mn-lt"/>
            </a:endParaRPr>
          </a:p>
        </p:txBody>
      </p:sp>
      <p:sp>
        <p:nvSpPr>
          <p:cNvPr id="39943" name="Rectangle 6"/>
          <p:cNvSpPr>
            <a:spLocks noGrp="1" noChangeArrowheads="1"/>
          </p:cNvSpPr>
          <p:nvPr>
            <p:ph type="body" sz="half" idx="2"/>
          </p:nvPr>
        </p:nvSpPr>
        <p:spPr>
          <a:xfrm>
            <a:off x="4648200" y="1981200"/>
            <a:ext cx="4114800" cy="4114800"/>
          </a:xfrm>
        </p:spPr>
        <p:txBody>
          <a:bodyPr>
            <a:normAutofit/>
          </a:bodyPr>
          <a:lstStyle/>
          <a:p>
            <a:pPr>
              <a:lnSpc>
                <a:spcPct val="90000"/>
              </a:lnSpc>
              <a:spcBef>
                <a:spcPct val="0"/>
              </a:spcBef>
              <a:buFontTx/>
              <a:buNone/>
            </a:pPr>
            <a:r>
              <a:rPr lang="sv-SE" sz="2400" dirty="0">
                <a:latin typeface="+mn-lt"/>
                <a:cs typeface="Times New Roman" pitchFamily="18" charset="0"/>
              </a:rPr>
              <a:t>9. Fysikalisk-kemiska egenskaper</a:t>
            </a:r>
          </a:p>
          <a:p>
            <a:pPr>
              <a:lnSpc>
                <a:spcPct val="90000"/>
              </a:lnSpc>
              <a:spcBef>
                <a:spcPct val="0"/>
              </a:spcBef>
              <a:buFontTx/>
              <a:buNone/>
            </a:pPr>
            <a:r>
              <a:rPr lang="sv-SE" sz="2400" dirty="0">
                <a:latin typeface="+mn-lt"/>
                <a:cs typeface="Times New Roman" pitchFamily="18" charset="0"/>
              </a:rPr>
              <a:t>10. Stabilitet och reaktivitet</a:t>
            </a:r>
          </a:p>
          <a:p>
            <a:pPr>
              <a:lnSpc>
                <a:spcPct val="90000"/>
              </a:lnSpc>
              <a:spcBef>
                <a:spcPct val="0"/>
              </a:spcBef>
              <a:buFontTx/>
              <a:buNone/>
            </a:pPr>
            <a:r>
              <a:rPr lang="sv-SE" sz="2400" dirty="0">
                <a:latin typeface="+mn-lt"/>
                <a:cs typeface="Times New Roman" pitchFamily="18" charset="0"/>
              </a:rPr>
              <a:t>11. Toxikologisk information</a:t>
            </a:r>
          </a:p>
          <a:p>
            <a:pPr>
              <a:lnSpc>
                <a:spcPct val="90000"/>
              </a:lnSpc>
              <a:spcBef>
                <a:spcPct val="0"/>
              </a:spcBef>
              <a:buFontTx/>
              <a:buNone/>
            </a:pPr>
            <a:r>
              <a:rPr lang="sv-SE" sz="2400" dirty="0">
                <a:latin typeface="+mn-lt"/>
                <a:cs typeface="Times New Roman" pitchFamily="18" charset="0"/>
              </a:rPr>
              <a:t>12. Ekologisk information</a:t>
            </a:r>
          </a:p>
          <a:p>
            <a:pPr>
              <a:lnSpc>
                <a:spcPct val="90000"/>
              </a:lnSpc>
              <a:spcBef>
                <a:spcPct val="0"/>
              </a:spcBef>
              <a:buFontTx/>
              <a:buNone/>
            </a:pPr>
            <a:r>
              <a:rPr lang="sv-SE" sz="2400" dirty="0">
                <a:latin typeface="+mn-lt"/>
                <a:cs typeface="Times New Roman" pitchFamily="18" charset="0"/>
              </a:rPr>
              <a:t>13. Avfallshantering</a:t>
            </a:r>
          </a:p>
          <a:p>
            <a:pPr>
              <a:lnSpc>
                <a:spcPct val="90000"/>
              </a:lnSpc>
              <a:spcBef>
                <a:spcPct val="0"/>
              </a:spcBef>
              <a:buFontTx/>
              <a:buNone/>
            </a:pPr>
            <a:r>
              <a:rPr lang="sv-SE" sz="2400" dirty="0">
                <a:latin typeface="+mn-lt"/>
                <a:cs typeface="Times New Roman" pitchFamily="18" charset="0"/>
              </a:rPr>
              <a:t>14. Transportinformation</a:t>
            </a:r>
          </a:p>
          <a:p>
            <a:pPr>
              <a:lnSpc>
                <a:spcPct val="90000"/>
              </a:lnSpc>
              <a:spcBef>
                <a:spcPct val="0"/>
              </a:spcBef>
              <a:buFontTx/>
              <a:buNone/>
            </a:pPr>
            <a:r>
              <a:rPr lang="sv-SE" sz="2400" dirty="0">
                <a:latin typeface="+mn-lt"/>
                <a:cs typeface="Times New Roman" pitchFamily="18" charset="0"/>
              </a:rPr>
              <a:t>15. Gällande föreskrifter</a:t>
            </a:r>
          </a:p>
          <a:p>
            <a:pPr>
              <a:lnSpc>
                <a:spcPct val="90000"/>
              </a:lnSpc>
              <a:spcBef>
                <a:spcPct val="0"/>
              </a:spcBef>
              <a:buFontTx/>
              <a:buNone/>
            </a:pPr>
            <a:r>
              <a:rPr lang="sv-SE" sz="2400" dirty="0">
                <a:latin typeface="+mn-lt"/>
                <a:cs typeface="Times New Roman" pitchFamily="18" charset="0"/>
              </a:rPr>
              <a:t>16. Annan information</a:t>
            </a:r>
            <a:r>
              <a:rPr lang="sv-SE" sz="2400" dirty="0">
                <a:latin typeface="+mn-lt"/>
              </a:rPr>
              <a:t> </a:t>
            </a:r>
          </a:p>
        </p:txBody>
      </p:sp>
      <p:sp>
        <p:nvSpPr>
          <p:cNvPr id="3" name="Platshållare för sidfot 2">
            <a:extLst>
              <a:ext uri="{FF2B5EF4-FFF2-40B4-BE49-F238E27FC236}">
                <a16:creationId xmlns:a16="http://schemas.microsoft.com/office/drawing/2014/main" id="{E69D31BE-59C6-4AC7-B8C1-FAB325FF8932}"/>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D074F481-2495-412C-B365-7ED1B9B47854}"/>
              </a:ext>
            </a:extLst>
          </p:cNvPr>
          <p:cNvSpPr>
            <a:spLocks noGrp="1"/>
          </p:cNvSpPr>
          <p:nvPr>
            <p:ph type="sldNum" sz="quarter" idx="12"/>
          </p:nvPr>
        </p:nvSpPr>
        <p:spPr/>
        <p:txBody>
          <a:bodyPr/>
          <a:lstStyle/>
          <a:p>
            <a:fld id="{24B771AD-66DB-4BE0-9BC9-42B41F4325E8}" type="slidenum">
              <a:rPr lang="sv-SE" smtClean="0"/>
              <a:pPr/>
              <a:t>22</a:t>
            </a:fld>
            <a:endParaRPr lang="sv-SE"/>
          </a:p>
        </p:txBody>
      </p:sp>
      <p:sp>
        <p:nvSpPr>
          <p:cNvPr id="8" name="Platshållare för datum 4">
            <a:extLst>
              <a:ext uri="{FF2B5EF4-FFF2-40B4-BE49-F238E27FC236}">
                <a16:creationId xmlns:a16="http://schemas.microsoft.com/office/drawing/2014/main" id="{FAC3DC99-CCCC-4E58-91EB-B1BEF3D6D88D}"/>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905632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1027"/>
          <p:cNvSpPr>
            <a:spLocks noGrp="1" noChangeArrowheads="1"/>
          </p:cNvSpPr>
          <p:nvPr>
            <p:ph type="title"/>
          </p:nvPr>
        </p:nvSpPr>
        <p:spPr>
          <a:xfrm>
            <a:off x="685800" y="609600"/>
            <a:ext cx="7772400" cy="990600"/>
          </a:xfrm>
        </p:spPr>
        <p:txBody>
          <a:bodyPr>
            <a:noAutofit/>
          </a:bodyPr>
          <a:lstStyle/>
          <a:p>
            <a:r>
              <a:rPr lang="sv-SE" dirty="0">
                <a:cs typeface="Times New Roman" pitchFamily="18" charset="0"/>
              </a:rPr>
              <a:t>Säkerhetsdatablad informerar:</a:t>
            </a:r>
            <a:endParaRPr lang="sv-SE" dirty="0">
              <a:latin typeface="+mn-lt"/>
              <a:cs typeface="Times New Roman" pitchFamily="18" charset="0"/>
            </a:endParaRPr>
          </a:p>
        </p:txBody>
      </p:sp>
      <p:sp>
        <p:nvSpPr>
          <p:cNvPr id="44038" name="Rectangle 1032"/>
          <p:cNvSpPr>
            <a:spLocks noChangeArrowheads="1"/>
          </p:cNvSpPr>
          <p:nvPr/>
        </p:nvSpPr>
        <p:spPr bwMode="auto">
          <a:xfrm>
            <a:off x="642938" y="1916832"/>
            <a:ext cx="8196262" cy="4331568"/>
          </a:xfrm>
          <a:prstGeom prst="rect">
            <a:avLst/>
          </a:prstGeom>
          <a:noFill/>
          <a:ln w="9525">
            <a:noFill/>
            <a:miter lim="800000"/>
            <a:headEnd/>
            <a:tailEnd/>
          </a:ln>
        </p:spPr>
        <p:txBody>
          <a:bodyPr/>
          <a:lstStyle/>
          <a:p>
            <a:pPr marL="742950" lvl="1" indent="-285750">
              <a:buClr>
                <a:srgbClr val="FF0000"/>
              </a:buClr>
              <a:buFontTx/>
              <a:buChar char="•"/>
            </a:pPr>
            <a:r>
              <a:rPr lang="sv-SE" sz="2400" dirty="0">
                <a:cs typeface="Times New Roman" pitchFamily="18" charset="0"/>
              </a:rPr>
              <a:t>Är det något som du inte förstår? Fråga!</a:t>
            </a:r>
          </a:p>
          <a:p>
            <a:pPr marL="742950" lvl="1" indent="-285750">
              <a:buClr>
                <a:srgbClr val="FF0000"/>
              </a:buClr>
              <a:buFontTx/>
              <a:buChar char="•"/>
            </a:pPr>
            <a:endParaRPr lang="sv-SE" sz="2400" dirty="0">
              <a:cs typeface="Times New Roman" pitchFamily="18" charset="0"/>
            </a:endParaRPr>
          </a:p>
          <a:p>
            <a:pPr marL="742950" lvl="1" indent="-285750">
              <a:buClr>
                <a:srgbClr val="FF0000"/>
              </a:buClr>
              <a:buFontTx/>
              <a:buChar char="•"/>
            </a:pPr>
            <a:r>
              <a:rPr lang="sv-SE" sz="2400" dirty="0">
                <a:cs typeface="Times New Roman" pitchFamily="18" charset="0"/>
              </a:rPr>
              <a:t>Du är själv ditt bästa skyddsombud</a:t>
            </a:r>
          </a:p>
        </p:txBody>
      </p:sp>
      <p:sp>
        <p:nvSpPr>
          <p:cNvPr id="3" name="Platshållare för sidfot 2">
            <a:extLst>
              <a:ext uri="{FF2B5EF4-FFF2-40B4-BE49-F238E27FC236}">
                <a16:creationId xmlns:a16="http://schemas.microsoft.com/office/drawing/2014/main" id="{9CD5D73C-BB5A-4B62-AAF6-256036680377}"/>
              </a:ext>
            </a:extLst>
          </p:cNvPr>
          <p:cNvSpPr>
            <a:spLocks noGrp="1"/>
          </p:cNvSpPr>
          <p:nvPr>
            <p:ph type="ftr" sz="quarter" idx="11"/>
          </p:nvPr>
        </p:nvSpPr>
        <p:spPr/>
        <p:txBody>
          <a:bodyPr/>
          <a:lstStyle/>
          <a:p>
            <a:pPr>
              <a:defRPr/>
            </a:pPr>
            <a:r>
              <a:rPr lang="sv-SE"/>
              <a:t>Kemiska arbetsmiljörisker - Industri</a:t>
            </a:r>
          </a:p>
        </p:txBody>
      </p:sp>
      <p:sp>
        <p:nvSpPr>
          <p:cNvPr id="4" name="Platshållare för bildnummer 3">
            <a:extLst>
              <a:ext uri="{FF2B5EF4-FFF2-40B4-BE49-F238E27FC236}">
                <a16:creationId xmlns:a16="http://schemas.microsoft.com/office/drawing/2014/main" id="{224D5736-D12C-4BA7-91ED-919351A924E7}"/>
              </a:ext>
            </a:extLst>
          </p:cNvPr>
          <p:cNvSpPr>
            <a:spLocks noGrp="1"/>
          </p:cNvSpPr>
          <p:nvPr>
            <p:ph type="sldNum" sz="quarter" idx="12"/>
          </p:nvPr>
        </p:nvSpPr>
        <p:spPr/>
        <p:txBody>
          <a:bodyPr/>
          <a:lstStyle/>
          <a:p>
            <a:pPr>
              <a:defRPr/>
            </a:pPr>
            <a:fld id="{E30E1A87-9C08-43FF-997B-D91EBC2E86FD}" type="slidenum">
              <a:rPr lang="sv-SE" smtClean="0"/>
              <a:pPr>
                <a:defRPr/>
              </a:pPr>
              <a:t>23</a:t>
            </a:fld>
            <a:endParaRPr lang="sv-SE"/>
          </a:p>
        </p:txBody>
      </p:sp>
      <p:sp>
        <p:nvSpPr>
          <p:cNvPr id="7" name="Platshållare för datum 4">
            <a:extLst>
              <a:ext uri="{FF2B5EF4-FFF2-40B4-BE49-F238E27FC236}">
                <a16:creationId xmlns:a16="http://schemas.microsoft.com/office/drawing/2014/main" id="{207B3E94-E476-4C49-8EE9-449C490A2D31}"/>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550113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AF081D2-DEBF-0348-67C6-F5CC6094363B}"/>
              </a:ext>
            </a:extLst>
          </p:cNvPr>
          <p:cNvSpPr>
            <a:spLocks noGrp="1"/>
          </p:cNvSpPr>
          <p:nvPr>
            <p:ph type="ctrTitle"/>
          </p:nvPr>
        </p:nvSpPr>
        <p:spPr>
          <a:xfrm>
            <a:off x="685800" y="692696"/>
            <a:ext cx="7772400" cy="1470025"/>
          </a:xfrm>
        </p:spPr>
        <p:txBody>
          <a:bodyPr/>
          <a:lstStyle/>
          <a:p>
            <a:r>
              <a:rPr lang="sv-SE" dirty="0"/>
              <a:t>Här kan du lägga in ett eget säkerhetsdatablad</a:t>
            </a:r>
          </a:p>
        </p:txBody>
      </p:sp>
      <p:sp>
        <p:nvSpPr>
          <p:cNvPr id="9" name="Underrubrik 8">
            <a:extLst>
              <a:ext uri="{FF2B5EF4-FFF2-40B4-BE49-F238E27FC236}">
                <a16:creationId xmlns:a16="http://schemas.microsoft.com/office/drawing/2014/main" id="{53C07794-B132-7879-EA53-12F7257DBDAF}"/>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832952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ChangeArrowheads="1"/>
          </p:cNvSpPr>
          <p:nvPr/>
        </p:nvSpPr>
        <p:spPr bwMode="auto">
          <a:xfrm>
            <a:off x="381000" y="2317750"/>
            <a:ext cx="8382000" cy="457200"/>
          </a:xfrm>
          <a:prstGeom prst="rect">
            <a:avLst/>
          </a:prstGeom>
          <a:noFill/>
          <a:ln w="9525">
            <a:noFill/>
            <a:miter lim="800000"/>
            <a:headEnd/>
            <a:tailEnd/>
          </a:ln>
        </p:spPr>
        <p:txBody>
          <a:bodyPr>
            <a:spAutoFit/>
          </a:bodyPr>
          <a:lstStyle/>
          <a:p>
            <a:pPr algn="ctr">
              <a:spcBef>
                <a:spcPct val="50000"/>
              </a:spcBef>
            </a:pPr>
            <a:endParaRPr lang="sv-SE">
              <a:latin typeface="Garamond" pitchFamily="18" charset="0"/>
            </a:endParaRPr>
          </a:p>
        </p:txBody>
      </p:sp>
      <p:sp>
        <p:nvSpPr>
          <p:cNvPr id="9222" name="Rectangle 13"/>
          <p:cNvSpPr>
            <a:spLocks noGrp="1" noChangeArrowheads="1"/>
          </p:cNvSpPr>
          <p:nvPr>
            <p:ph type="title"/>
          </p:nvPr>
        </p:nvSpPr>
        <p:spPr/>
        <p:txBody>
          <a:bodyPr/>
          <a:lstStyle/>
          <a:p>
            <a:pPr eaLnBrk="1" hangingPunct="1"/>
            <a:r>
              <a:rPr lang="sv-SE" dirty="0">
                <a:latin typeface="+mn-lt"/>
              </a:rPr>
              <a:t>Vad är härdplast?</a:t>
            </a:r>
          </a:p>
        </p:txBody>
      </p:sp>
      <p:sp>
        <p:nvSpPr>
          <p:cNvPr id="9223" name="Rectangle 14"/>
          <p:cNvSpPr>
            <a:spLocks noGrp="1" noChangeArrowheads="1"/>
          </p:cNvSpPr>
          <p:nvPr>
            <p:ph type="body" sz="half" idx="1"/>
          </p:nvPr>
        </p:nvSpPr>
        <p:spPr>
          <a:xfrm>
            <a:off x="685800" y="1981200"/>
            <a:ext cx="4600575" cy="4114800"/>
          </a:xfrm>
        </p:spPr>
        <p:txBody>
          <a:bodyPr>
            <a:normAutofit/>
          </a:bodyPr>
          <a:lstStyle/>
          <a:p>
            <a:pPr marL="0" indent="0" eaLnBrk="1" hangingPunct="1">
              <a:buFontTx/>
              <a:buNone/>
            </a:pPr>
            <a:r>
              <a:rPr lang="sv-SE" sz="2400" dirty="0">
                <a:latin typeface="+mn-lt"/>
              </a:rPr>
              <a:t>Plast </a:t>
            </a:r>
            <a:r>
              <a:rPr lang="sv-SE" sz="2400" dirty="0"/>
              <a:t>som består av en eller flera komponenter som stelnar, eller härdar till ett fast material.</a:t>
            </a:r>
            <a:endParaRPr lang="sv-SE" sz="2400" dirty="0">
              <a:latin typeface="+mn-lt"/>
            </a:endParaRPr>
          </a:p>
          <a:p>
            <a:pPr marL="0" indent="0" eaLnBrk="1" hangingPunct="1">
              <a:buFontTx/>
              <a:buNone/>
            </a:pPr>
            <a:endParaRPr lang="sv-SE" sz="2400" dirty="0"/>
          </a:p>
          <a:p>
            <a:pPr marL="0" indent="0" eaLnBrk="1" hangingPunct="1">
              <a:buFontTx/>
              <a:buNone/>
            </a:pPr>
            <a:r>
              <a:rPr lang="sv-SE" sz="2400" dirty="0">
                <a:latin typeface="+mn-lt"/>
              </a:rPr>
              <a:t>Härdplast smälter inte vid upphettning, den blir gas</a:t>
            </a:r>
            <a:r>
              <a:rPr lang="sv-SE" sz="2400" dirty="0">
                <a:cs typeface="Times New Roman" pitchFamily="18" charset="0"/>
              </a:rPr>
              <a:t>. </a:t>
            </a:r>
            <a:endParaRPr lang="sv-SE" sz="2400" dirty="0">
              <a:latin typeface="+mn-lt"/>
            </a:endParaRPr>
          </a:p>
        </p:txBody>
      </p:sp>
      <p:pic>
        <p:nvPicPr>
          <p:cNvPr id="10" name="Bildobjekt 9" descr="molek.gif"/>
          <p:cNvPicPr>
            <a:picLocks noChangeAspect="1"/>
          </p:cNvPicPr>
          <p:nvPr/>
        </p:nvPicPr>
        <p:blipFill>
          <a:blip r:embed="rId3"/>
          <a:stretch>
            <a:fillRect/>
          </a:stretch>
        </p:blipFill>
        <p:spPr>
          <a:xfrm>
            <a:off x="5323863" y="2207891"/>
            <a:ext cx="3109316" cy="2897510"/>
          </a:xfrm>
          <a:prstGeom prst="rect">
            <a:avLst/>
          </a:prstGeom>
        </p:spPr>
      </p:pic>
      <p:sp>
        <p:nvSpPr>
          <p:cNvPr id="3" name="Platshållare för sidfot 2">
            <a:extLst>
              <a:ext uri="{FF2B5EF4-FFF2-40B4-BE49-F238E27FC236}">
                <a16:creationId xmlns:a16="http://schemas.microsoft.com/office/drawing/2014/main" id="{E710CDDA-FAAA-461F-A164-84D8DC263F4F}"/>
              </a:ext>
            </a:extLst>
          </p:cNvPr>
          <p:cNvSpPr>
            <a:spLocks noGrp="1"/>
          </p:cNvSpPr>
          <p:nvPr>
            <p:ph type="ftr" sz="quarter" idx="11"/>
          </p:nvPr>
        </p:nvSpPr>
        <p:spPr/>
        <p:txBody>
          <a:bodyPr/>
          <a:lstStyle/>
          <a:p>
            <a:pPr>
              <a:defRPr/>
            </a:pPr>
            <a:r>
              <a:rPr lang="sv-SE"/>
              <a:t>Kemiska arbetsmiljörisker - Industri</a:t>
            </a:r>
          </a:p>
        </p:txBody>
      </p:sp>
      <p:sp>
        <p:nvSpPr>
          <p:cNvPr id="4" name="Platshållare för bildnummer 3">
            <a:extLst>
              <a:ext uri="{FF2B5EF4-FFF2-40B4-BE49-F238E27FC236}">
                <a16:creationId xmlns:a16="http://schemas.microsoft.com/office/drawing/2014/main" id="{D7CEE9AA-7C1B-4D88-A041-34E299EAF59B}"/>
              </a:ext>
            </a:extLst>
          </p:cNvPr>
          <p:cNvSpPr>
            <a:spLocks noGrp="1"/>
          </p:cNvSpPr>
          <p:nvPr>
            <p:ph type="sldNum" sz="quarter" idx="12"/>
          </p:nvPr>
        </p:nvSpPr>
        <p:spPr/>
        <p:txBody>
          <a:bodyPr/>
          <a:lstStyle/>
          <a:p>
            <a:pPr>
              <a:defRPr/>
            </a:pPr>
            <a:fld id="{7C0B081A-A740-4577-9B09-000D1433D666}" type="slidenum">
              <a:rPr lang="sv-SE" smtClean="0"/>
              <a:pPr>
                <a:defRPr/>
              </a:pPr>
              <a:t>25</a:t>
            </a:fld>
            <a:endParaRPr lang="sv-SE"/>
          </a:p>
        </p:txBody>
      </p:sp>
      <p:sp>
        <p:nvSpPr>
          <p:cNvPr id="9" name="Platshållare för datum 4">
            <a:extLst>
              <a:ext uri="{FF2B5EF4-FFF2-40B4-BE49-F238E27FC236}">
                <a16:creationId xmlns:a16="http://schemas.microsoft.com/office/drawing/2014/main" id="{68351A82-1D9A-4658-A600-9897289AE7A0}"/>
              </a:ext>
            </a:extLst>
          </p:cNvPr>
          <p:cNvSpPr>
            <a:spLocks noGrp="1"/>
          </p:cNvSpPr>
          <p:nvPr>
            <p:ph type="dt" sz="half" idx="10"/>
          </p:nvPr>
        </p:nvSpPr>
        <p:spPr>
          <a:xfrm>
            <a:off x="457200" y="6356350"/>
            <a:ext cx="2133600" cy="365125"/>
          </a:xfrm>
        </p:spPr>
        <p:txBody>
          <a:bodyPr/>
          <a:lstStyle/>
          <a:p>
            <a:r>
              <a:rPr lang="sv-SE"/>
              <a:t>2022</a:t>
            </a:r>
            <a:endParaRPr lang="sv-S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Platshållare för sidfot 5"/>
          <p:cNvSpPr>
            <a:spLocks noGrp="1"/>
          </p:cNvSpPr>
          <p:nvPr>
            <p:ph type="ftr" sz="quarter" idx="11"/>
          </p:nvPr>
        </p:nvSpPr>
        <p:spPr>
          <a:noFill/>
        </p:spPr>
        <p:txBody>
          <a:bodyPr/>
          <a:lstStyle/>
          <a:p>
            <a:r>
              <a:rPr lang="sv-SE"/>
              <a:t>Kemiska arbetsmiljörisker - Industri</a:t>
            </a:r>
          </a:p>
        </p:txBody>
      </p:sp>
      <p:sp>
        <p:nvSpPr>
          <p:cNvPr id="11268" name="Platshållare för bildnummer 6"/>
          <p:cNvSpPr>
            <a:spLocks noGrp="1"/>
          </p:cNvSpPr>
          <p:nvPr>
            <p:ph type="sldNum" sz="quarter" idx="12"/>
          </p:nvPr>
        </p:nvSpPr>
        <p:spPr>
          <a:noFill/>
        </p:spPr>
        <p:txBody>
          <a:bodyPr/>
          <a:lstStyle/>
          <a:p>
            <a:fld id="{8486681F-690F-497A-BDAE-B4073235D274}" type="slidenum">
              <a:rPr lang="sv-SE" smtClean="0"/>
              <a:pPr/>
              <a:t>26</a:t>
            </a:fld>
            <a:endParaRPr lang="sv-SE"/>
          </a:p>
        </p:txBody>
      </p:sp>
      <p:sp>
        <p:nvSpPr>
          <p:cNvPr id="11269" name="Rectangle 3"/>
          <p:cNvSpPr>
            <a:spLocks noChangeArrowheads="1"/>
          </p:cNvSpPr>
          <p:nvPr/>
        </p:nvSpPr>
        <p:spPr bwMode="auto">
          <a:xfrm>
            <a:off x="381000" y="1495425"/>
            <a:ext cx="8382000" cy="944563"/>
          </a:xfrm>
          <a:prstGeom prst="rect">
            <a:avLst/>
          </a:prstGeom>
          <a:noFill/>
          <a:ln w="9525">
            <a:noFill/>
            <a:miter lim="800000"/>
            <a:headEnd/>
            <a:tailEnd/>
          </a:ln>
        </p:spPr>
        <p:txBody>
          <a:bodyPr>
            <a:spAutoFit/>
          </a:bodyPr>
          <a:lstStyle/>
          <a:p>
            <a:pPr algn="ctr"/>
            <a:endParaRPr lang="en-US" sz="3200">
              <a:cs typeface="Times New Roman" pitchFamily="18" charset="0"/>
            </a:endParaRPr>
          </a:p>
          <a:p>
            <a:pPr algn="ctr" eaLnBrk="0" hangingPunct="0"/>
            <a:endParaRPr lang="en-US">
              <a:latin typeface="Garamond" pitchFamily="18" charset="0"/>
            </a:endParaRPr>
          </a:p>
        </p:txBody>
      </p:sp>
      <p:sp>
        <p:nvSpPr>
          <p:cNvPr id="11270" name="Rectangle 9"/>
          <p:cNvSpPr>
            <a:spLocks noGrp="1" noChangeArrowheads="1"/>
          </p:cNvSpPr>
          <p:nvPr>
            <p:ph type="title"/>
          </p:nvPr>
        </p:nvSpPr>
        <p:spPr>
          <a:xfrm>
            <a:off x="285750" y="609600"/>
            <a:ext cx="8572500" cy="1143000"/>
          </a:xfrm>
        </p:spPr>
        <p:txBody>
          <a:bodyPr/>
          <a:lstStyle/>
          <a:p>
            <a:pPr eaLnBrk="1" hangingPunct="1">
              <a:lnSpc>
                <a:spcPct val="90000"/>
              </a:lnSpc>
            </a:pPr>
            <a:r>
              <a:rPr lang="sv-SE" sz="4000" b="1">
                <a:solidFill>
                  <a:schemeClr val="tx1"/>
                </a:solidFill>
                <a:latin typeface="+mn-lt"/>
                <a:cs typeface="Times New Roman" pitchFamily="18" charset="0"/>
              </a:rPr>
              <a:t>Vilka är de vanligaste härdplasterna?</a:t>
            </a:r>
          </a:p>
        </p:txBody>
      </p:sp>
      <p:pic>
        <p:nvPicPr>
          <p:cNvPr id="9" name="Bildobjekt 8" descr="Bild5.gif"/>
          <p:cNvPicPr>
            <a:picLocks noChangeAspect="1"/>
          </p:cNvPicPr>
          <p:nvPr/>
        </p:nvPicPr>
        <p:blipFill>
          <a:blip r:embed="rId3"/>
          <a:stretch>
            <a:fillRect/>
          </a:stretch>
        </p:blipFill>
        <p:spPr>
          <a:xfrm>
            <a:off x="588590" y="1628800"/>
            <a:ext cx="7943850" cy="4533900"/>
          </a:xfrm>
          <a:prstGeom prst="rect">
            <a:avLst/>
          </a:prstGeom>
        </p:spPr>
      </p:pic>
      <p:sp>
        <p:nvSpPr>
          <p:cNvPr id="8" name="Platshållare för datum 4">
            <a:extLst>
              <a:ext uri="{FF2B5EF4-FFF2-40B4-BE49-F238E27FC236}">
                <a16:creationId xmlns:a16="http://schemas.microsoft.com/office/drawing/2014/main" id="{080CCC2C-8BDB-4728-9CE9-1A1BC8553EBB}"/>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694050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3ACADD-F4CA-43A8-A6FB-F03F3CE1C8FE}"/>
              </a:ext>
            </a:extLst>
          </p:cNvPr>
          <p:cNvSpPr>
            <a:spLocks noGrp="1"/>
          </p:cNvSpPr>
          <p:nvPr>
            <p:ph type="title"/>
          </p:nvPr>
        </p:nvSpPr>
        <p:spPr/>
        <p:txBody>
          <a:bodyPr/>
          <a:lstStyle/>
          <a:p>
            <a:r>
              <a:rPr lang="sv-SE" dirty="0"/>
              <a:t>Härdplastkomponenterna</a:t>
            </a:r>
          </a:p>
        </p:txBody>
      </p:sp>
      <p:sp>
        <p:nvSpPr>
          <p:cNvPr id="3" name="Platshållare för text 2">
            <a:extLst>
              <a:ext uri="{FF2B5EF4-FFF2-40B4-BE49-F238E27FC236}">
                <a16:creationId xmlns:a16="http://schemas.microsoft.com/office/drawing/2014/main" id="{80C121BE-3A89-4D2B-9FC9-D5F12D405B50}"/>
              </a:ext>
            </a:extLst>
          </p:cNvPr>
          <p:cNvSpPr>
            <a:spLocks noGrp="1"/>
          </p:cNvSpPr>
          <p:nvPr>
            <p:ph type="body" sz="half" idx="1"/>
          </p:nvPr>
        </p:nvSpPr>
        <p:spPr>
          <a:xfrm>
            <a:off x="685800" y="1981200"/>
            <a:ext cx="7198568" cy="4114800"/>
          </a:xfrm>
        </p:spPr>
        <p:txBody>
          <a:bodyPr/>
          <a:lstStyle/>
          <a:p>
            <a:r>
              <a:rPr lang="sv-SE" dirty="0"/>
              <a:t>Allergiframkallande</a:t>
            </a:r>
          </a:p>
          <a:p>
            <a:r>
              <a:rPr lang="sv-SE" dirty="0"/>
              <a:t>Krav på utbildning</a:t>
            </a:r>
          </a:p>
          <a:p>
            <a:pPr lvl="1"/>
            <a:r>
              <a:rPr lang="sv-SE" dirty="0"/>
              <a:t>För att hantera produkten säkert för sig själv och för andra.</a:t>
            </a:r>
          </a:p>
          <a:p>
            <a:r>
              <a:rPr lang="sv-SE" dirty="0"/>
              <a:t>Läkarkontroll</a:t>
            </a:r>
          </a:p>
          <a:p>
            <a:pPr lvl="1"/>
            <a:endParaRPr lang="sv-SE" dirty="0"/>
          </a:p>
        </p:txBody>
      </p:sp>
      <p:sp>
        <p:nvSpPr>
          <p:cNvPr id="6" name="Platshållare för sidfot 5">
            <a:extLst>
              <a:ext uri="{FF2B5EF4-FFF2-40B4-BE49-F238E27FC236}">
                <a16:creationId xmlns:a16="http://schemas.microsoft.com/office/drawing/2014/main" id="{6420D700-3D2C-4FBD-9EDF-869262A5300C}"/>
              </a:ext>
            </a:extLst>
          </p:cNvPr>
          <p:cNvSpPr>
            <a:spLocks noGrp="1"/>
          </p:cNvSpPr>
          <p:nvPr>
            <p:ph type="ftr" sz="quarter" idx="11"/>
          </p:nvPr>
        </p:nvSpPr>
        <p:spPr/>
        <p:txBody>
          <a:bodyPr/>
          <a:lstStyle/>
          <a:p>
            <a:pPr>
              <a:defRPr/>
            </a:pPr>
            <a:r>
              <a:rPr lang="sv-SE"/>
              <a:t>Kemiska arbetsmiljörisker - Industri</a:t>
            </a:r>
          </a:p>
        </p:txBody>
      </p:sp>
      <p:sp>
        <p:nvSpPr>
          <p:cNvPr id="7" name="Platshållare för bildnummer 6">
            <a:extLst>
              <a:ext uri="{FF2B5EF4-FFF2-40B4-BE49-F238E27FC236}">
                <a16:creationId xmlns:a16="http://schemas.microsoft.com/office/drawing/2014/main" id="{596F09E4-66A9-4052-A3FF-0B0F97AF257F}"/>
              </a:ext>
            </a:extLst>
          </p:cNvPr>
          <p:cNvSpPr>
            <a:spLocks noGrp="1"/>
          </p:cNvSpPr>
          <p:nvPr>
            <p:ph type="sldNum" sz="quarter" idx="12"/>
          </p:nvPr>
        </p:nvSpPr>
        <p:spPr/>
        <p:txBody>
          <a:bodyPr/>
          <a:lstStyle/>
          <a:p>
            <a:pPr>
              <a:defRPr/>
            </a:pPr>
            <a:fld id="{7C0B081A-A740-4577-9B09-000D1433D666}" type="slidenum">
              <a:rPr lang="sv-SE" smtClean="0"/>
              <a:pPr>
                <a:defRPr/>
              </a:pPr>
              <a:t>27</a:t>
            </a:fld>
            <a:endParaRPr lang="sv-SE"/>
          </a:p>
        </p:txBody>
      </p:sp>
      <p:sp>
        <p:nvSpPr>
          <p:cNvPr id="8" name="Platshållare för datum 4">
            <a:extLst>
              <a:ext uri="{FF2B5EF4-FFF2-40B4-BE49-F238E27FC236}">
                <a16:creationId xmlns:a16="http://schemas.microsoft.com/office/drawing/2014/main" id="{E44A5CCA-E07E-480E-9384-1F7E7EDF3B3E}"/>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168733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700FB32-86FB-47C7-BFCE-2B65DCFB09AA}"/>
              </a:ext>
            </a:extLst>
          </p:cNvPr>
          <p:cNvSpPr>
            <a:spLocks noGrp="1"/>
          </p:cNvSpPr>
          <p:nvPr>
            <p:ph idx="1"/>
          </p:nvPr>
        </p:nvSpPr>
        <p:spPr>
          <a:xfrm>
            <a:off x="1446213" y="1738313"/>
            <a:ext cx="6899275" cy="2955925"/>
          </a:xfrm>
        </p:spPr>
        <p:txBody>
          <a:bodyPr rtlCol="0">
            <a:normAutofit fontScale="70000" lnSpcReduction="20000"/>
          </a:bodyPr>
          <a:lstStyle/>
          <a:p>
            <a:pPr marL="0" indent="0" eaLnBrk="1" hangingPunct="1">
              <a:buFont typeface="Arial" panose="020B0604020202020204" pitchFamily="34" charset="0"/>
              <a:buNone/>
              <a:defRPr/>
            </a:pPr>
            <a:r>
              <a:rPr lang="sv-SE" sz="2400" dirty="0">
                <a:latin typeface="+mn-lt"/>
              </a:rPr>
              <a:t>Vid exponering för kemiska produkter som är märkta med H317 eller H334 på grund av innehåll av:</a:t>
            </a:r>
          </a:p>
          <a:p>
            <a:pPr>
              <a:lnSpc>
                <a:spcPct val="110000"/>
              </a:lnSpc>
              <a:buFont typeface="+mj-lt"/>
              <a:buAutoNum type="arabicPeriod"/>
              <a:defRPr/>
            </a:pPr>
            <a:r>
              <a:rPr lang="sv-SE" sz="2400" dirty="0"/>
              <a:t>Akrylater</a:t>
            </a:r>
            <a:endParaRPr lang="sv-SE" sz="2400" dirty="0">
              <a:latin typeface="+mn-lt"/>
            </a:endParaRPr>
          </a:p>
          <a:p>
            <a:pPr marL="342900" indent="-342900" eaLnBrk="1" hangingPunct="1">
              <a:lnSpc>
                <a:spcPct val="110000"/>
              </a:lnSpc>
              <a:buFont typeface="+mj-lt"/>
              <a:buAutoNum type="arabicPeriod"/>
              <a:defRPr/>
            </a:pPr>
            <a:r>
              <a:rPr lang="sv-SE" sz="2400" dirty="0">
                <a:latin typeface="+mn-lt"/>
              </a:rPr>
              <a:t>Epoxiplastkomponenter</a:t>
            </a:r>
          </a:p>
          <a:p>
            <a:pPr>
              <a:lnSpc>
                <a:spcPct val="110000"/>
              </a:lnSpc>
              <a:buFont typeface="+mj-lt"/>
              <a:buAutoNum type="arabicPeriod"/>
              <a:defRPr/>
            </a:pPr>
            <a:r>
              <a:rPr lang="sv-SE" sz="2400" dirty="0"/>
              <a:t>Formaldehydhartser</a:t>
            </a:r>
          </a:p>
          <a:p>
            <a:pPr marL="342900" indent="-342900" eaLnBrk="1" hangingPunct="1">
              <a:lnSpc>
                <a:spcPct val="110000"/>
              </a:lnSpc>
              <a:buFont typeface="+mj-lt"/>
              <a:buAutoNum type="arabicPeriod"/>
              <a:defRPr/>
            </a:pPr>
            <a:r>
              <a:rPr lang="sv-SE" sz="2400" dirty="0">
                <a:latin typeface="+mn-lt"/>
              </a:rPr>
              <a:t>Organiska </a:t>
            </a:r>
            <a:r>
              <a:rPr lang="sv-SE" sz="2400" dirty="0" err="1">
                <a:latin typeface="+mn-lt"/>
              </a:rPr>
              <a:t>syraanhydrider</a:t>
            </a:r>
            <a:endParaRPr lang="sv-SE" sz="2400" dirty="0">
              <a:latin typeface="+mn-lt"/>
            </a:endParaRPr>
          </a:p>
          <a:p>
            <a:pPr marL="342900" indent="-342900" eaLnBrk="1" hangingPunct="1">
              <a:lnSpc>
                <a:spcPct val="110000"/>
              </a:lnSpc>
              <a:buFont typeface="+mj-lt"/>
              <a:buAutoNum type="arabicPeriod"/>
              <a:defRPr/>
            </a:pPr>
            <a:r>
              <a:rPr lang="sv-SE" sz="2400" dirty="0" err="1">
                <a:latin typeface="+mn-lt"/>
              </a:rPr>
              <a:t>Diisocyanter</a:t>
            </a:r>
            <a:r>
              <a:rPr lang="sv-SE" sz="2400" dirty="0">
                <a:latin typeface="+mn-lt"/>
              </a:rPr>
              <a:t> som inte omfattas</a:t>
            </a:r>
            <a:br>
              <a:rPr lang="sv-SE" sz="2400" dirty="0">
                <a:latin typeface="+mn-lt"/>
              </a:rPr>
            </a:br>
            <a:r>
              <a:rPr lang="sv-SE" sz="2400" dirty="0">
                <a:latin typeface="+mn-lt"/>
              </a:rPr>
              <a:t>av utbildningskravet</a:t>
            </a:r>
            <a:br>
              <a:rPr lang="sv-SE" sz="2400" dirty="0">
                <a:latin typeface="+mn-lt"/>
              </a:rPr>
            </a:br>
            <a:r>
              <a:rPr lang="sv-SE" sz="2400" dirty="0">
                <a:latin typeface="+mn-lt"/>
              </a:rPr>
              <a:t> i REACH</a:t>
            </a:r>
          </a:p>
          <a:p>
            <a:pPr marL="0" indent="0" eaLnBrk="1" hangingPunct="1">
              <a:lnSpc>
                <a:spcPct val="110000"/>
              </a:lnSpc>
              <a:buNone/>
              <a:defRPr/>
            </a:pPr>
            <a:r>
              <a:rPr lang="sv-SE" sz="2400" dirty="0">
                <a:latin typeface="+mn-lt"/>
              </a:rPr>
              <a:t> </a:t>
            </a:r>
          </a:p>
          <a:p>
            <a:pPr marL="0" indent="0" eaLnBrk="1" hangingPunct="1">
              <a:buFont typeface="Arial" panose="020B0604020202020204" pitchFamily="34" charset="0"/>
              <a:buNone/>
              <a:defRPr/>
            </a:pPr>
            <a:endParaRPr lang="sv-SE" dirty="0">
              <a:latin typeface="+mn-lt"/>
            </a:endParaRPr>
          </a:p>
          <a:p>
            <a:pPr marL="0" indent="0" eaLnBrk="1" hangingPunct="1">
              <a:buFont typeface="Arial" panose="020B0604020202020204" pitchFamily="34" charset="0"/>
              <a:buNone/>
              <a:defRPr/>
            </a:pPr>
            <a:endParaRPr lang="sv-SE" dirty="0">
              <a:latin typeface="+mn-lt"/>
            </a:endParaRPr>
          </a:p>
        </p:txBody>
      </p:sp>
      <p:sp>
        <p:nvSpPr>
          <p:cNvPr id="4" name="Rubrik 3">
            <a:extLst>
              <a:ext uri="{FF2B5EF4-FFF2-40B4-BE49-F238E27FC236}">
                <a16:creationId xmlns:a16="http://schemas.microsoft.com/office/drawing/2014/main" id="{DB4FD455-C508-4450-BE92-63568E72922B}"/>
              </a:ext>
            </a:extLst>
          </p:cNvPr>
          <p:cNvSpPr>
            <a:spLocks noGrp="1"/>
          </p:cNvSpPr>
          <p:nvPr>
            <p:ph type="title"/>
          </p:nvPr>
        </p:nvSpPr>
        <p:spPr/>
        <p:txBody>
          <a:bodyPr vert="horz" lIns="91440" tIns="45720" rIns="91440" bIns="45720" rtlCol="0" anchor="ctr">
            <a:normAutofit/>
          </a:bodyPr>
          <a:lstStyle/>
          <a:p>
            <a:r>
              <a:rPr lang="sv-SE" dirty="0">
                <a:latin typeface="+mn-lt"/>
              </a:rPr>
              <a:t>Svenska Utbildningskrav</a:t>
            </a:r>
          </a:p>
        </p:txBody>
      </p:sp>
      <p:pic>
        <p:nvPicPr>
          <p:cNvPr id="56324" name="Bildobjekt 37">
            <a:extLst>
              <a:ext uri="{FF2B5EF4-FFF2-40B4-BE49-F238E27FC236}">
                <a16:creationId xmlns:a16="http://schemas.microsoft.com/office/drawing/2014/main" id="{85333B3D-7F01-4766-8E36-B2F7CFE0A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400" y="3913188"/>
            <a:ext cx="9636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ktangel 7">
            <a:extLst>
              <a:ext uri="{FF2B5EF4-FFF2-40B4-BE49-F238E27FC236}">
                <a16:creationId xmlns:a16="http://schemas.microsoft.com/office/drawing/2014/main" id="{DD3FCD11-2A31-4457-BD48-80FA69A45DCC}"/>
              </a:ext>
            </a:extLst>
          </p:cNvPr>
          <p:cNvSpPr>
            <a:spLocks noChangeArrowheads="1"/>
          </p:cNvSpPr>
          <p:nvPr/>
        </p:nvSpPr>
        <p:spPr bwMode="auto">
          <a:xfrm>
            <a:off x="5691188" y="3533775"/>
            <a:ext cx="37115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227263" algn="l"/>
              </a:tabLst>
              <a:defRPr>
                <a:solidFill>
                  <a:schemeClr val="tx1"/>
                </a:solidFill>
                <a:latin typeface="Arial" panose="020B0604020202020204" pitchFamily="34" charset="0"/>
              </a:defRPr>
            </a:lvl1pPr>
            <a:lvl2pPr marL="742950" indent="-285750">
              <a:tabLst>
                <a:tab pos="2227263" algn="l"/>
              </a:tabLst>
              <a:defRPr>
                <a:solidFill>
                  <a:schemeClr val="tx1"/>
                </a:solidFill>
                <a:latin typeface="Arial" panose="020B0604020202020204" pitchFamily="34" charset="0"/>
              </a:defRPr>
            </a:lvl2pPr>
            <a:lvl3pPr marL="1143000" indent="-228600">
              <a:tabLst>
                <a:tab pos="2227263" algn="l"/>
              </a:tabLst>
              <a:defRPr>
                <a:solidFill>
                  <a:schemeClr val="tx1"/>
                </a:solidFill>
                <a:latin typeface="Arial" panose="020B0604020202020204" pitchFamily="34" charset="0"/>
              </a:defRPr>
            </a:lvl3pPr>
            <a:lvl4pPr marL="1600200" indent="-228600">
              <a:tabLst>
                <a:tab pos="2227263" algn="l"/>
              </a:tabLst>
              <a:defRPr>
                <a:solidFill>
                  <a:schemeClr val="tx1"/>
                </a:solidFill>
                <a:latin typeface="Arial" panose="020B0604020202020204" pitchFamily="34" charset="0"/>
              </a:defRPr>
            </a:lvl4pPr>
            <a:lvl5pPr marL="2057400" indent="-228600">
              <a:tabLst>
                <a:tab pos="22272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272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272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272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27263" algn="l"/>
              </a:tabLst>
              <a:defRPr>
                <a:solidFill>
                  <a:schemeClr val="tx1"/>
                </a:solidFill>
                <a:latin typeface="Arial" panose="020B0604020202020204" pitchFamily="34" charset="0"/>
              </a:defRPr>
            </a:lvl9pPr>
          </a:lstStyle>
          <a:p>
            <a:pPr>
              <a:lnSpc>
                <a:spcPct val="115000"/>
              </a:lnSpc>
              <a:spcAft>
                <a:spcPts val="450"/>
              </a:spcAft>
            </a:pPr>
            <a:r>
              <a:rPr lang="sv-SE" altLang="sv-SE" b="1">
                <a:ea typeface="Calibri" panose="020F0502020204030204" pitchFamily="34" charset="0"/>
                <a:cs typeface="Arial" panose="020B0604020202020204" pitchFamily="34" charset="0"/>
              </a:rPr>
              <a:t>Fara</a:t>
            </a:r>
          </a:p>
          <a:p>
            <a:pPr>
              <a:lnSpc>
                <a:spcPct val="115000"/>
              </a:lnSpc>
              <a:spcAft>
                <a:spcPts val="750"/>
              </a:spcAft>
            </a:pPr>
            <a:r>
              <a:rPr lang="sv-SE" altLang="sv-SE">
                <a:ea typeface="Calibri" panose="020F0502020204030204" pitchFamily="34" charset="0"/>
                <a:cs typeface="Arial" panose="020B0604020202020204" pitchFamily="34" charset="0"/>
              </a:rPr>
              <a:t>H334: Kan orsaka allergi- eller astmasymtom eller andningssvårigheter vid inandning.</a:t>
            </a:r>
          </a:p>
        </p:txBody>
      </p:sp>
      <p:sp>
        <p:nvSpPr>
          <p:cNvPr id="56326" name="Rektangel 9">
            <a:extLst>
              <a:ext uri="{FF2B5EF4-FFF2-40B4-BE49-F238E27FC236}">
                <a16:creationId xmlns:a16="http://schemas.microsoft.com/office/drawing/2014/main" id="{866FFA3A-4EF9-48B6-B6B7-B3827DC766C6}"/>
              </a:ext>
            </a:extLst>
          </p:cNvPr>
          <p:cNvSpPr>
            <a:spLocks noChangeArrowheads="1"/>
          </p:cNvSpPr>
          <p:nvPr/>
        </p:nvSpPr>
        <p:spPr bwMode="auto">
          <a:xfrm>
            <a:off x="5691188" y="5256213"/>
            <a:ext cx="334803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227263" algn="l"/>
              </a:tabLst>
              <a:defRPr>
                <a:solidFill>
                  <a:schemeClr val="tx1"/>
                </a:solidFill>
                <a:latin typeface="Arial" panose="020B0604020202020204" pitchFamily="34" charset="0"/>
              </a:defRPr>
            </a:lvl1pPr>
            <a:lvl2pPr marL="742950" indent="-285750">
              <a:tabLst>
                <a:tab pos="2227263" algn="l"/>
              </a:tabLst>
              <a:defRPr>
                <a:solidFill>
                  <a:schemeClr val="tx1"/>
                </a:solidFill>
                <a:latin typeface="Arial" panose="020B0604020202020204" pitchFamily="34" charset="0"/>
              </a:defRPr>
            </a:lvl2pPr>
            <a:lvl3pPr marL="1143000" indent="-228600">
              <a:tabLst>
                <a:tab pos="2227263" algn="l"/>
              </a:tabLst>
              <a:defRPr>
                <a:solidFill>
                  <a:schemeClr val="tx1"/>
                </a:solidFill>
                <a:latin typeface="Arial" panose="020B0604020202020204" pitchFamily="34" charset="0"/>
              </a:defRPr>
            </a:lvl3pPr>
            <a:lvl4pPr marL="1600200" indent="-228600">
              <a:tabLst>
                <a:tab pos="2227263" algn="l"/>
              </a:tabLst>
              <a:defRPr>
                <a:solidFill>
                  <a:schemeClr val="tx1"/>
                </a:solidFill>
                <a:latin typeface="Arial" panose="020B0604020202020204" pitchFamily="34" charset="0"/>
              </a:defRPr>
            </a:lvl4pPr>
            <a:lvl5pPr marL="2057400" indent="-228600">
              <a:tabLst>
                <a:tab pos="22272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272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272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272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27263" algn="l"/>
              </a:tabLst>
              <a:defRPr>
                <a:solidFill>
                  <a:schemeClr val="tx1"/>
                </a:solidFill>
                <a:latin typeface="Arial" panose="020B0604020202020204" pitchFamily="34" charset="0"/>
              </a:defRPr>
            </a:lvl9pPr>
          </a:lstStyle>
          <a:p>
            <a:pPr>
              <a:lnSpc>
                <a:spcPct val="115000"/>
              </a:lnSpc>
              <a:spcAft>
                <a:spcPts val="450"/>
              </a:spcAft>
            </a:pPr>
            <a:r>
              <a:rPr lang="sv-SE" altLang="sv-SE" b="1">
                <a:ea typeface="Calibri" panose="020F0502020204030204" pitchFamily="34" charset="0"/>
                <a:cs typeface="Arial" panose="020B0604020202020204" pitchFamily="34" charset="0"/>
              </a:rPr>
              <a:t>Varning</a:t>
            </a:r>
          </a:p>
          <a:p>
            <a:pPr>
              <a:lnSpc>
                <a:spcPct val="115000"/>
              </a:lnSpc>
              <a:spcAft>
                <a:spcPts val="750"/>
              </a:spcAft>
            </a:pPr>
            <a:r>
              <a:rPr lang="sv-SE" altLang="sv-SE">
                <a:ea typeface="Calibri" panose="020F0502020204030204" pitchFamily="34" charset="0"/>
                <a:cs typeface="Arial" panose="020B0604020202020204" pitchFamily="34" charset="0"/>
              </a:rPr>
              <a:t>H317: Kan orsaka allergisk hudreaktion.</a:t>
            </a:r>
          </a:p>
        </p:txBody>
      </p:sp>
      <p:pic>
        <p:nvPicPr>
          <p:cNvPr id="56327" name="Bildobjekt 10">
            <a:extLst>
              <a:ext uri="{FF2B5EF4-FFF2-40B4-BE49-F238E27FC236}">
                <a16:creationId xmlns:a16="http://schemas.microsoft.com/office/drawing/2014/main" id="{603841A9-D6E4-473F-982E-63A54CAD3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5124450"/>
            <a:ext cx="9636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sidfot 4">
            <a:extLst>
              <a:ext uri="{FF2B5EF4-FFF2-40B4-BE49-F238E27FC236}">
                <a16:creationId xmlns:a16="http://schemas.microsoft.com/office/drawing/2014/main" id="{BA46F03B-F0CC-44A3-9EBF-F11DD25AF6A0}"/>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BEFAD0AA-779B-431B-A0A9-3D03B279B6D8}"/>
              </a:ext>
            </a:extLst>
          </p:cNvPr>
          <p:cNvSpPr>
            <a:spLocks noGrp="1"/>
          </p:cNvSpPr>
          <p:nvPr>
            <p:ph type="sldNum" sz="quarter" idx="12"/>
          </p:nvPr>
        </p:nvSpPr>
        <p:spPr/>
        <p:txBody>
          <a:bodyPr/>
          <a:lstStyle/>
          <a:p>
            <a:fld id="{24B771AD-66DB-4BE0-9BC9-42B41F4325E8}" type="slidenum">
              <a:rPr lang="sv-SE" smtClean="0"/>
              <a:pPr/>
              <a:t>28</a:t>
            </a:fld>
            <a:endParaRPr lang="sv-SE"/>
          </a:p>
        </p:txBody>
      </p:sp>
      <p:sp>
        <p:nvSpPr>
          <p:cNvPr id="11" name="Platshållare för datum 4">
            <a:extLst>
              <a:ext uri="{FF2B5EF4-FFF2-40B4-BE49-F238E27FC236}">
                <a16:creationId xmlns:a16="http://schemas.microsoft.com/office/drawing/2014/main" id="{5D2B54C5-76A6-41C5-8EEB-0B78373AEB48}"/>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231017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700FB32-86FB-47C7-BFCE-2B65DCFB09AA}"/>
              </a:ext>
            </a:extLst>
          </p:cNvPr>
          <p:cNvSpPr>
            <a:spLocks noGrp="1"/>
          </p:cNvSpPr>
          <p:nvPr>
            <p:ph idx="1"/>
          </p:nvPr>
        </p:nvSpPr>
        <p:spPr>
          <a:xfrm>
            <a:off x="1446213" y="1738313"/>
            <a:ext cx="6899275" cy="2955925"/>
          </a:xfrm>
        </p:spPr>
        <p:txBody>
          <a:bodyPr rtlCol="0">
            <a:normAutofit lnSpcReduction="10000"/>
          </a:bodyPr>
          <a:lstStyle/>
          <a:p>
            <a:pPr marL="0" indent="0" eaLnBrk="1" hangingPunct="1">
              <a:buFont typeface="Arial" panose="020B0604020202020204" pitchFamily="34" charset="0"/>
              <a:buNone/>
              <a:defRPr/>
            </a:pPr>
            <a:r>
              <a:rPr lang="sv-SE" sz="2400" dirty="0">
                <a:latin typeface="+mn-lt"/>
              </a:rPr>
              <a:t>Vid exponering för nedanstående om arbetet pågår mer än 30 </a:t>
            </a:r>
            <a:r>
              <a:rPr lang="sv-SE" sz="2400" dirty="0" err="1">
                <a:latin typeface="+mn-lt"/>
              </a:rPr>
              <a:t>minuterper</a:t>
            </a:r>
            <a:r>
              <a:rPr lang="sv-SE" sz="2400" dirty="0">
                <a:latin typeface="+mn-lt"/>
              </a:rPr>
              <a:t> vecka:</a:t>
            </a:r>
          </a:p>
          <a:p>
            <a:pPr>
              <a:lnSpc>
                <a:spcPct val="110000"/>
              </a:lnSpc>
              <a:buFont typeface="+mj-lt"/>
              <a:buAutoNum type="arabicPeriod"/>
              <a:defRPr/>
            </a:pPr>
            <a:r>
              <a:rPr lang="sv-SE" sz="2400" dirty="0"/>
              <a:t>Etyl-2-cyanoakrylat</a:t>
            </a:r>
            <a:endParaRPr lang="sv-SE" sz="2400" dirty="0">
              <a:latin typeface="+mn-lt"/>
            </a:endParaRPr>
          </a:p>
          <a:p>
            <a:pPr marL="342900" indent="-342900" eaLnBrk="1" hangingPunct="1">
              <a:lnSpc>
                <a:spcPct val="110000"/>
              </a:lnSpc>
              <a:buFont typeface="+mj-lt"/>
              <a:buAutoNum type="arabicPeriod"/>
              <a:defRPr/>
            </a:pPr>
            <a:r>
              <a:rPr lang="sv-SE" sz="2400" dirty="0">
                <a:latin typeface="+mn-lt"/>
              </a:rPr>
              <a:t>Mety</a:t>
            </a:r>
            <a:r>
              <a:rPr lang="sv-SE" sz="2400" dirty="0"/>
              <a:t>l-2-cyanoakrylat</a:t>
            </a:r>
          </a:p>
          <a:p>
            <a:pPr marL="342900" indent="-342900" eaLnBrk="1" hangingPunct="1">
              <a:lnSpc>
                <a:spcPct val="110000"/>
              </a:lnSpc>
              <a:buFont typeface="+mj-lt"/>
              <a:buAutoNum type="arabicPeriod"/>
              <a:defRPr/>
            </a:pPr>
            <a:r>
              <a:rPr lang="sv-SE" sz="2400" dirty="0" err="1">
                <a:latin typeface="+mn-lt"/>
              </a:rPr>
              <a:t>Isocyanater</a:t>
            </a:r>
            <a:r>
              <a:rPr lang="sv-SE" sz="2400" dirty="0">
                <a:latin typeface="+mn-lt"/>
              </a:rPr>
              <a:t> som frisläpps vid termisk nedbrytning</a:t>
            </a:r>
          </a:p>
          <a:p>
            <a:pPr marL="342900" indent="-342900" eaLnBrk="1" hangingPunct="1">
              <a:lnSpc>
                <a:spcPct val="110000"/>
              </a:lnSpc>
              <a:buFont typeface="+mj-lt"/>
              <a:buAutoNum type="arabicPeriod"/>
              <a:defRPr/>
            </a:pPr>
            <a:r>
              <a:rPr lang="sv-SE" sz="2400" dirty="0">
                <a:latin typeface="+mn-lt"/>
              </a:rPr>
              <a:t>Formaldehyd som frisätts under processer</a:t>
            </a:r>
          </a:p>
          <a:p>
            <a:pPr marL="0" indent="0" eaLnBrk="1" hangingPunct="1">
              <a:lnSpc>
                <a:spcPct val="110000"/>
              </a:lnSpc>
              <a:buNone/>
              <a:defRPr/>
            </a:pPr>
            <a:r>
              <a:rPr lang="sv-SE" sz="2400" dirty="0">
                <a:latin typeface="+mn-lt"/>
              </a:rPr>
              <a:t> </a:t>
            </a:r>
          </a:p>
          <a:p>
            <a:pPr marL="0" indent="0" eaLnBrk="1" hangingPunct="1">
              <a:buFont typeface="Arial" panose="020B0604020202020204" pitchFamily="34" charset="0"/>
              <a:buNone/>
              <a:defRPr/>
            </a:pPr>
            <a:endParaRPr lang="sv-SE" dirty="0">
              <a:latin typeface="+mn-lt"/>
            </a:endParaRPr>
          </a:p>
          <a:p>
            <a:pPr marL="0" indent="0" eaLnBrk="1" hangingPunct="1">
              <a:buFont typeface="Arial" panose="020B0604020202020204" pitchFamily="34" charset="0"/>
              <a:buNone/>
              <a:defRPr/>
            </a:pPr>
            <a:endParaRPr lang="sv-SE" dirty="0">
              <a:latin typeface="+mn-lt"/>
            </a:endParaRPr>
          </a:p>
        </p:txBody>
      </p:sp>
      <p:sp>
        <p:nvSpPr>
          <p:cNvPr id="4" name="Rubrik 3">
            <a:extLst>
              <a:ext uri="{FF2B5EF4-FFF2-40B4-BE49-F238E27FC236}">
                <a16:creationId xmlns:a16="http://schemas.microsoft.com/office/drawing/2014/main" id="{DB4FD455-C508-4450-BE92-63568E72922B}"/>
              </a:ext>
            </a:extLst>
          </p:cNvPr>
          <p:cNvSpPr>
            <a:spLocks noGrp="1"/>
          </p:cNvSpPr>
          <p:nvPr>
            <p:ph type="title"/>
          </p:nvPr>
        </p:nvSpPr>
        <p:spPr/>
        <p:txBody>
          <a:bodyPr vert="horz" lIns="91440" tIns="45720" rIns="91440" bIns="45720" rtlCol="0" anchor="ctr">
            <a:normAutofit/>
          </a:bodyPr>
          <a:lstStyle/>
          <a:p>
            <a:r>
              <a:rPr lang="sv-SE" dirty="0">
                <a:latin typeface="+mn-lt"/>
              </a:rPr>
              <a:t>Svenska Utbildningskrav</a:t>
            </a:r>
          </a:p>
        </p:txBody>
      </p:sp>
      <p:sp>
        <p:nvSpPr>
          <p:cNvPr id="5" name="Platshållare för sidfot 4">
            <a:extLst>
              <a:ext uri="{FF2B5EF4-FFF2-40B4-BE49-F238E27FC236}">
                <a16:creationId xmlns:a16="http://schemas.microsoft.com/office/drawing/2014/main" id="{BA46F03B-F0CC-44A3-9EBF-F11DD25AF6A0}"/>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BEFAD0AA-779B-431B-A0A9-3D03B279B6D8}"/>
              </a:ext>
            </a:extLst>
          </p:cNvPr>
          <p:cNvSpPr>
            <a:spLocks noGrp="1"/>
          </p:cNvSpPr>
          <p:nvPr>
            <p:ph type="sldNum" sz="quarter" idx="12"/>
          </p:nvPr>
        </p:nvSpPr>
        <p:spPr/>
        <p:txBody>
          <a:bodyPr/>
          <a:lstStyle/>
          <a:p>
            <a:fld id="{24B771AD-66DB-4BE0-9BC9-42B41F4325E8}" type="slidenum">
              <a:rPr lang="sv-SE" smtClean="0"/>
              <a:pPr/>
              <a:t>29</a:t>
            </a:fld>
            <a:endParaRPr lang="sv-SE"/>
          </a:p>
        </p:txBody>
      </p:sp>
      <p:sp>
        <p:nvSpPr>
          <p:cNvPr id="11" name="Platshållare för datum 4">
            <a:extLst>
              <a:ext uri="{FF2B5EF4-FFF2-40B4-BE49-F238E27FC236}">
                <a16:creationId xmlns:a16="http://schemas.microsoft.com/office/drawing/2014/main" id="{5D2B54C5-76A6-41C5-8EEB-0B78373AEB48}"/>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79603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E87F2B77-79FB-1259-8D88-96F88D5E2170}"/>
              </a:ext>
            </a:extLst>
          </p:cNvPr>
          <p:cNvSpPr>
            <a:spLocks noGrp="1"/>
          </p:cNvSpPr>
          <p:nvPr>
            <p:ph type="title"/>
          </p:nvPr>
        </p:nvSpPr>
        <p:spPr/>
        <p:txBody>
          <a:bodyPr>
            <a:normAutofit fontScale="90000"/>
          </a:bodyPr>
          <a:lstStyle/>
          <a:p>
            <a:r>
              <a:rPr lang="sv-SE" dirty="0"/>
              <a:t>Exempel på anpassning av materialet</a:t>
            </a:r>
          </a:p>
        </p:txBody>
      </p:sp>
      <p:sp>
        <p:nvSpPr>
          <p:cNvPr id="8" name="Platshållare för innehåll 7">
            <a:extLst>
              <a:ext uri="{FF2B5EF4-FFF2-40B4-BE49-F238E27FC236}">
                <a16:creationId xmlns:a16="http://schemas.microsoft.com/office/drawing/2014/main" id="{AA495530-9A80-2B18-AAE6-37045EC8E4FE}"/>
              </a:ext>
            </a:extLst>
          </p:cNvPr>
          <p:cNvSpPr>
            <a:spLocks noGrp="1"/>
          </p:cNvSpPr>
          <p:nvPr>
            <p:ph idx="1"/>
          </p:nvPr>
        </p:nvSpPr>
        <p:spPr/>
        <p:txBody>
          <a:bodyPr>
            <a:normAutofit fontScale="92500" lnSpcReduction="20000"/>
          </a:bodyPr>
          <a:lstStyle/>
          <a:p>
            <a:r>
              <a:rPr lang="sv-SE" dirty="0"/>
              <a:t>På kursdiplomet måste det framgå vilka delar som kursen har innehållit.</a:t>
            </a:r>
          </a:p>
          <a:p>
            <a:r>
              <a:rPr lang="sv-SE" dirty="0"/>
              <a:t>Exempel dina kunder målar tak med tvåkomponentsfärger.</a:t>
            </a:r>
          </a:p>
          <a:p>
            <a:pPr lvl="1"/>
            <a:r>
              <a:rPr lang="sv-SE" dirty="0"/>
              <a:t>Här måste du till exempel ta med riskerna med en icke stationär arbetsplats</a:t>
            </a:r>
          </a:p>
          <a:p>
            <a:pPr lvl="1"/>
            <a:r>
              <a:rPr lang="sv-SE" dirty="0"/>
              <a:t>Täcka in riskerna för tredje man tex med ventilation</a:t>
            </a:r>
          </a:p>
          <a:p>
            <a:r>
              <a:rPr lang="sv-SE" dirty="0"/>
              <a:t>Exempel dina kunder arbetar med UV-lackering i träindustrin</a:t>
            </a:r>
          </a:p>
          <a:p>
            <a:pPr lvl="1"/>
            <a:r>
              <a:rPr lang="sv-SE" dirty="0"/>
              <a:t>Här behöver du till exempel trycka på risken med UV-lampor</a:t>
            </a:r>
          </a:p>
          <a:p>
            <a:pPr marL="0" indent="0">
              <a:buNone/>
            </a:pPr>
            <a:endParaRPr lang="sv-SE" dirty="0"/>
          </a:p>
        </p:txBody>
      </p:sp>
      <p:sp>
        <p:nvSpPr>
          <p:cNvPr id="4" name="Platshållare för datum 3">
            <a:extLst>
              <a:ext uri="{FF2B5EF4-FFF2-40B4-BE49-F238E27FC236}">
                <a16:creationId xmlns:a16="http://schemas.microsoft.com/office/drawing/2014/main" id="{15992A82-34DB-D088-BFC4-5BA093DB4E56}"/>
              </a:ext>
            </a:extLst>
          </p:cNvPr>
          <p:cNvSpPr>
            <a:spLocks noGrp="1"/>
          </p:cNvSpPr>
          <p:nvPr>
            <p:ph type="dt" sz="half" idx="10"/>
          </p:nvPr>
        </p:nvSpPr>
        <p:spPr/>
        <p:txBody>
          <a:bodyPr/>
          <a:lstStyle/>
          <a:p>
            <a:r>
              <a:rPr lang="sv-SE"/>
              <a:t>2022</a:t>
            </a:r>
            <a:endParaRPr lang="sv-SE" dirty="0"/>
          </a:p>
        </p:txBody>
      </p:sp>
      <p:sp>
        <p:nvSpPr>
          <p:cNvPr id="5" name="Platshållare för sidfot 4">
            <a:extLst>
              <a:ext uri="{FF2B5EF4-FFF2-40B4-BE49-F238E27FC236}">
                <a16:creationId xmlns:a16="http://schemas.microsoft.com/office/drawing/2014/main" id="{26DDBF41-930E-C032-0505-79FDD0D0F6E8}"/>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508F83DE-1345-CA9C-1D59-94355C9B11DC}"/>
              </a:ext>
            </a:extLst>
          </p:cNvPr>
          <p:cNvSpPr>
            <a:spLocks noGrp="1"/>
          </p:cNvSpPr>
          <p:nvPr>
            <p:ph type="sldNum" sz="quarter" idx="12"/>
          </p:nvPr>
        </p:nvSpPr>
        <p:spPr/>
        <p:txBody>
          <a:bodyPr/>
          <a:lstStyle/>
          <a:p>
            <a:fld id="{24B771AD-66DB-4BE0-9BC9-42B41F4325E8}" type="slidenum">
              <a:rPr lang="sv-SE" smtClean="0"/>
              <a:pPr/>
              <a:t>3</a:t>
            </a:fld>
            <a:endParaRPr lang="sv-SE"/>
          </a:p>
        </p:txBody>
      </p:sp>
    </p:spTree>
    <p:extLst>
      <p:ext uri="{BB962C8B-B14F-4D97-AF65-F5344CB8AC3E}">
        <p14:creationId xmlns:p14="http://schemas.microsoft.com/office/powerpoint/2010/main" val="1362348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C5EB8AE-C08C-4BC9-BE42-4DA1425CFF31}"/>
              </a:ext>
            </a:extLst>
          </p:cNvPr>
          <p:cNvSpPr>
            <a:spLocks noGrp="1"/>
          </p:cNvSpPr>
          <p:nvPr>
            <p:ph idx="1"/>
          </p:nvPr>
        </p:nvSpPr>
        <p:spPr>
          <a:xfrm>
            <a:off x="700088" y="1541463"/>
            <a:ext cx="8086725" cy="3622675"/>
          </a:xfrm>
        </p:spPr>
        <p:txBody>
          <a:bodyPr rtlCol="0">
            <a:normAutofit fontScale="92500" lnSpcReduction="10000"/>
          </a:bodyPr>
          <a:lstStyle/>
          <a:p>
            <a:pPr eaLnBrk="1" hangingPunct="1">
              <a:defRPr/>
            </a:pPr>
            <a:r>
              <a:rPr lang="sv-SE" sz="2400" dirty="0">
                <a:latin typeface="+mn-lt"/>
              </a:rPr>
              <a:t>Utbildningen ska innehålla information om de risker som arbetet innebär och vilka skyddsåtgärder som kan behövas för att arbetet ska kunna ske på ett säkert sätt.</a:t>
            </a:r>
          </a:p>
          <a:p>
            <a:pPr eaLnBrk="1" hangingPunct="1">
              <a:defRPr/>
            </a:pPr>
            <a:endParaRPr lang="sv-SE" sz="2400" dirty="0">
              <a:latin typeface="+mn-lt"/>
            </a:endParaRPr>
          </a:p>
          <a:p>
            <a:pPr eaLnBrk="1" hangingPunct="1">
              <a:defRPr/>
            </a:pPr>
            <a:r>
              <a:rPr lang="sv-SE" sz="2400" dirty="0">
                <a:latin typeface="+mn-lt"/>
              </a:rPr>
              <a:t>Utbildningen ska kunna styrkas genom ett högst fem år gammalt utbildningsintyg.</a:t>
            </a:r>
            <a:br>
              <a:rPr lang="sv-SE" sz="2400" dirty="0">
                <a:latin typeface="+mn-lt"/>
              </a:rPr>
            </a:br>
            <a:endParaRPr lang="sv-SE" sz="2400" dirty="0">
              <a:latin typeface="+mn-lt"/>
            </a:endParaRPr>
          </a:p>
          <a:p>
            <a:pPr eaLnBrk="1" hangingPunct="1">
              <a:defRPr/>
            </a:pPr>
            <a:r>
              <a:rPr lang="sv-SE" sz="2400" dirty="0">
                <a:latin typeface="+mn-lt"/>
              </a:rPr>
              <a:t>Arbetsgivare som låter någon arbeta utan att ha genomgått utbildning ska betala en </a:t>
            </a:r>
            <a:r>
              <a:rPr lang="sv-SE" sz="2400" u="sng" dirty="0">
                <a:solidFill>
                  <a:srgbClr val="FF0000"/>
                </a:solidFill>
                <a:latin typeface="+mn-lt"/>
              </a:rPr>
              <a:t>sanktionsavgift</a:t>
            </a:r>
            <a:r>
              <a:rPr lang="sv-SE" sz="2400" dirty="0">
                <a:latin typeface="+mn-lt"/>
              </a:rPr>
              <a:t> om 10 000 kr/arbetstagare som saknar utbildningsintyg.</a:t>
            </a:r>
            <a:endParaRPr lang="sv-SE" dirty="0">
              <a:latin typeface="+mn-lt"/>
            </a:endParaRPr>
          </a:p>
        </p:txBody>
      </p:sp>
      <p:sp>
        <p:nvSpPr>
          <p:cNvPr id="6" name="Rubrik 3">
            <a:extLst>
              <a:ext uri="{FF2B5EF4-FFF2-40B4-BE49-F238E27FC236}">
                <a16:creationId xmlns:a16="http://schemas.microsoft.com/office/drawing/2014/main" id="{E5D6CDAE-64E9-442E-83A6-69BECC8E5F67}"/>
              </a:ext>
            </a:extLst>
          </p:cNvPr>
          <p:cNvSpPr txBox="1">
            <a:spLocks/>
          </p:cNvSpPr>
          <p:nvPr/>
        </p:nvSpPr>
        <p:spPr>
          <a:xfrm>
            <a:off x="39553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dirty="0">
                <a:latin typeface="+mn-lt"/>
              </a:rPr>
              <a:t>Utbildningskrav</a:t>
            </a:r>
          </a:p>
        </p:txBody>
      </p:sp>
      <p:sp>
        <p:nvSpPr>
          <p:cNvPr id="4" name="Platshållare för sidfot 3">
            <a:extLst>
              <a:ext uri="{FF2B5EF4-FFF2-40B4-BE49-F238E27FC236}">
                <a16:creationId xmlns:a16="http://schemas.microsoft.com/office/drawing/2014/main" id="{F9EC4BE6-F285-4549-86E5-F485311C47E0}"/>
              </a:ext>
            </a:extLst>
          </p:cNvPr>
          <p:cNvSpPr>
            <a:spLocks noGrp="1"/>
          </p:cNvSpPr>
          <p:nvPr>
            <p:ph type="ftr" sz="quarter" idx="11"/>
          </p:nvPr>
        </p:nvSpPr>
        <p:spPr/>
        <p:txBody>
          <a:bodyPr/>
          <a:lstStyle/>
          <a:p>
            <a:r>
              <a:rPr lang="sv-SE"/>
              <a:t>Kemiska arbetsmiljörisker - Industri</a:t>
            </a:r>
          </a:p>
        </p:txBody>
      </p:sp>
      <p:sp>
        <p:nvSpPr>
          <p:cNvPr id="5" name="Platshållare för bildnummer 4">
            <a:extLst>
              <a:ext uri="{FF2B5EF4-FFF2-40B4-BE49-F238E27FC236}">
                <a16:creationId xmlns:a16="http://schemas.microsoft.com/office/drawing/2014/main" id="{58B700CE-9CA0-4B68-8073-EBF5BD15E888}"/>
              </a:ext>
            </a:extLst>
          </p:cNvPr>
          <p:cNvSpPr>
            <a:spLocks noGrp="1"/>
          </p:cNvSpPr>
          <p:nvPr>
            <p:ph type="sldNum" sz="quarter" idx="12"/>
          </p:nvPr>
        </p:nvSpPr>
        <p:spPr/>
        <p:txBody>
          <a:bodyPr/>
          <a:lstStyle/>
          <a:p>
            <a:fld id="{24B771AD-66DB-4BE0-9BC9-42B41F4325E8}" type="slidenum">
              <a:rPr lang="sv-SE" smtClean="0"/>
              <a:pPr/>
              <a:t>30</a:t>
            </a:fld>
            <a:endParaRPr lang="sv-SE"/>
          </a:p>
        </p:txBody>
      </p:sp>
      <p:sp>
        <p:nvSpPr>
          <p:cNvPr id="7" name="Platshållare för datum 4">
            <a:extLst>
              <a:ext uri="{FF2B5EF4-FFF2-40B4-BE49-F238E27FC236}">
                <a16:creationId xmlns:a16="http://schemas.microsoft.com/office/drawing/2014/main" id="{1C0C7F8D-6BE3-43E1-9DA7-0D29566935C6}"/>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078563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6"/>
          <p:cNvSpPr>
            <a:spLocks noGrp="1" noChangeArrowheads="1"/>
          </p:cNvSpPr>
          <p:nvPr>
            <p:ph type="title"/>
          </p:nvPr>
        </p:nvSpPr>
        <p:spPr>
          <a:noFill/>
          <a:ln w="38100">
            <a:solidFill>
              <a:schemeClr val="tx1"/>
            </a:solidFill>
          </a:ln>
        </p:spPr>
        <p:txBody>
          <a:bodyPr/>
          <a:lstStyle/>
          <a:p>
            <a:pPr eaLnBrk="1" hangingPunct="1"/>
            <a:r>
              <a:rPr lang="sv-SE" dirty="0">
                <a:latin typeface="+mn-lt"/>
                <a:cs typeface="Times New Roman" pitchFamily="18" charset="0"/>
              </a:rPr>
              <a:t>Vem reglerar vad?</a:t>
            </a:r>
            <a:endParaRPr lang="sv-SE" dirty="0">
              <a:solidFill>
                <a:schemeClr val="tx1"/>
              </a:solidFill>
              <a:latin typeface="+mn-lt"/>
              <a:cs typeface="Times New Roman" pitchFamily="18" charset="0"/>
            </a:endParaRPr>
          </a:p>
        </p:txBody>
      </p:sp>
      <p:sp>
        <p:nvSpPr>
          <p:cNvPr id="8198" name="Rectangle 8"/>
          <p:cNvSpPr>
            <a:spLocks noGrp="1" noChangeArrowheads="1"/>
          </p:cNvSpPr>
          <p:nvPr>
            <p:ph type="body" sz="half" idx="1"/>
          </p:nvPr>
        </p:nvSpPr>
        <p:spPr>
          <a:xfrm>
            <a:off x="457200" y="1647825"/>
            <a:ext cx="4038600" cy="4114800"/>
          </a:xfrm>
        </p:spPr>
        <p:txBody>
          <a:bodyPr>
            <a:normAutofit/>
          </a:bodyPr>
          <a:lstStyle/>
          <a:p>
            <a:pPr marL="0" indent="0" eaLnBrk="1" hangingPunct="1">
              <a:spcBef>
                <a:spcPct val="0"/>
              </a:spcBef>
              <a:buClr>
                <a:srgbClr val="FF0000"/>
              </a:buClr>
              <a:buNone/>
            </a:pPr>
            <a:r>
              <a:rPr lang="sv-SE" u="sng" dirty="0">
                <a:cs typeface="Times New Roman" pitchFamily="18" charset="0"/>
              </a:rPr>
              <a:t>Svenska Arbetsmiljöverket</a:t>
            </a:r>
          </a:p>
          <a:p>
            <a:pPr eaLnBrk="1" hangingPunct="1">
              <a:spcBef>
                <a:spcPct val="0"/>
              </a:spcBef>
              <a:buClr>
                <a:srgbClr val="FF0000"/>
              </a:buClr>
            </a:pPr>
            <a:r>
              <a:rPr lang="sv-SE" dirty="0">
                <a:cs typeface="Times New Roman" pitchFamily="18" charset="0"/>
              </a:rPr>
              <a:t>Epoxi </a:t>
            </a:r>
          </a:p>
          <a:p>
            <a:pPr eaLnBrk="1" hangingPunct="1">
              <a:spcBef>
                <a:spcPct val="0"/>
              </a:spcBef>
              <a:buClr>
                <a:srgbClr val="FF0000"/>
              </a:buClr>
            </a:pPr>
            <a:r>
              <a:rPr lang="sv-SE" dirty="0">
                <a:cs typeface="Times New Roman" pitchFamily="18" charset="0"/>
              </a:rPr>
              <a:t>Akrylater</a:t>
            </a:r>
          </a:p>
          <a:p>
            <a:pPr eaLnBrk="1" hangingPunct="1">
              <a:spcBef>
                <a:spcPct val="0"/>
              </a:spcBef>
              <a:buClr>
                <a:srgbClr val="FF0000"/>
              </a:buClr>
            </a:pPr>
            <a:r>
              <a:rPr lang="sv-SE" dirty="0">
                <a:cs typeface="Times New Roman" pitchFamily="18" charset="0"/>
              </a:rPr>
              <a:t>Fenoplaster</a:t>
            </a:r>
          </a:p>
          <a:p>
            <a:pPr eaLnBrk="1" hangingPunct="1">
              <a:spcBef>
                <a:spcPct val="0"/>
              </a:spcBef>
              <a:buClr>
                <a:srgbClr val="FF0000"/>
              </a:buClr>
            </a:pPr>
            <a:r>
              <a:rPr lang="sv-SE" dirty="0">
                <a:latin typeface="+mn-lt"/>
                <a:cs typeface="Times New Roman" pitchFamily="18" charset="0"/>
              </a:rPr>
              <a:t>Läkarko</a:t>
            </a:r>
            <a:r>
              <a:rPr lang="sv-SE" dirty="0">
                <a:cs typeface="Times New Roman" pitchFamily="18" charset="0"/>
              </a:rPr>
              <a:t>ntroller</a:t>
            </a:r>
          </a:p>
          <a:p>
            <a:pPr eaLnBrk="1" hangingPunct="1">
              <a:spcBef>
                <a:spcPct val="0"/>
              </a:spcBef>
              <a:buClr>
                <a:srgbClr val="FF0000"/>
              </a:buClr>
            </a:pPr>
            <a:endParaRPr lang="sv-SE" dirty="0">
              <a:latin typeface="+mn-lt"/>
              <a:cs typeface="Times New Roman" pitchFamily="18" charset="0"/>
            </a:endParaRPr>
          </a:p>
          <a:p>
            <a:pPr marL="0" indent="0">
              <a:spcBef>
                <a:spcPct val="0"/>
              </a:spcBef>
              <a:buClr>
                <a:srgbClr val="FF0000"/>
              </a:buClr>
              <a:buNone/>
            </a:pPr>
            <a:r>
              <a:rPr lang="sv-SE" u="sng" dirty="0">
                <a:cs typeface="Times New Roman" pitchFamily="18" charset="0"/>
              </a:rPr>
              <a:t>Kemikalieinspektionen</a:t>
            </a:r>
          </a:p>
          <a:p>
            <a:pPr>
              <a:spcBef>
                <a:spcPct val="0"/>
              </a:spcBef>
              <a:buClr>
                <a:srgbClr val="FF0000"/>
              </a:buClr>
            </a:pPr>
            <a:r>
              <a:rPr lang="sv-SE" dirty="0">
                <a:cs typeface="Times New Roman" pitchFamily="18" charset="0"/>
              </a:rPr>
              <a:t>Etiketter</a:t>
            </a:r>
          </a:p>
          <a:p>
            <a:pPr>
              <a:spcBef>
                <a:spcPct val="0"/>
              </a:spcBef>
              <a:buClr>
                <a:srgbClr val="FF0000"/>
              </a:buClr>
            </a:pPr>
            <a:r>
              <a:rPr lang="sv-SE" dirty="0">
                <a:cs typeface="Times New Roman" pitchFamily="18" charset="0"/>
              </a:rPr>
              <a:t>Säkerhetsdatablad</a:t>
            </a:r>
          </a:p>
          <a:p>
            <a:pPr marL="0" indent="0" eaLnBrk="1" hangingPunct="1">
              <a:spcBef>
                <a:spcPct val="0"/>
              </a:spcBef>
              <a:buClr>
                <a:srgbClr val="FF0000"/>
              </a:buClr>
              <a:buNone/>
            </a:pPr>
            <a:endParaRPr lang="sv-SE" dirty="0">
              <a:latin typeface="+mn-lt"/>
              <a:cs typeface="Times New Roman" pitchFamily="18" charset="0"/>
            </a:endParaRPr>
          </a:p>
        </p:txBody>
      </p:sp>
      <p:sp>
        <p:nvSpPr>
          <p:cNvPr id="8199" name="Rectangle 9"/>
          <p:cNvSpPr>
            <a:spLocks noGrp="1" noChangeArrowheads="1"/>
          </p:cNvSpPr>
          <p:nvPr>
            <p:ph type="body" sz="half" idx="2"/>
          </p:nvPr>
        </p:nvSpPr>
        <p:spPr/>
        <p:txBody>
          <a:bodyPr>
            <a:normAutofit/>
          </a:bodyPr>
          <a:lstStyle/>
          <a:p>
            <a:pPr marL="0" indent="0">
              <a:spcBef>
                <a:spcPct val="0"/>
              </a:spcBef>
              <a:buClr>
                <a:srgbClr val="FF0000"/>
              </a:buClr>
              <a:buNone/>
            </a:pPr>
            <a:r>
              <a:rPr lang="sv-SE" u="sng" dirty="0">
                <a:cs typeface="Times New Roman" pitchFamily="18" charset="0"/>
              </a:rPr>
              <a:t>EU</a:t>
            </a:r>
          </a:p>
          <a:p>
            <a:pPr>
              <a:spcBef>
                <a:spcPct val="0"/>
              </a:spcBef>
              <a:buClr>
                <a:srgbClr val="FF0000"/>
              </a:buClr>
            </a:pPr>
            <a:r>
              <a:rPr lang="sv-SE" dirty="0" err="1">
                <a:cs typeface="Times New Roman" pitchFamily="18" charset="0"/>
              </a:rPr>
              <a:t>Diisocyanat</a:t>
            </a:r>
            <a:r>
              <a:rPr lang="sv-SE" dirty="0">
                <a:cs typeface="Times New Roman" pitchFamily="18" charset="0"/>
              </a:rPr>
              <a:t>-utbildning</a:t>
            </a:r>
          </a:p>
          <a:p>
            <a:pPr>
              <a:spcBef>
                <a:spcPct val="0"/>
              </a:spcBef>
              <a:buClr>
                <a:srgbClr val="FF0000"/>
              </a:buClr>
            </a:pPr>
            <a:r>
              <a:rPr lang="sv-SE" dirty="0">
                <a:cs typeface="Times New Roman" pitchFamily="18" charset="0"/>
              </a:rPr>
              <a:t>Många olika kemikalielagar</a:t>
            </a:r>
          </a:p>
          <a:p>
            <a:pPr>
              <a:spcBef>
                <a:spcPct val="0"/>
              </a:spcBef>
              <a:buClr>
                <a:srgbClr val="FF0000"/>
              </a:buClr>
            </a:pPr>
            <a:endParaRPr lang="sv-SE" dirty="0">
              <a:cs typeface="Times New Roman" pitchFamily="18" charset="0"/>
            </a:endParaRPr>
          </a:p>
          <a:p>
            <a:pPr>
              <a:spcBef>
                <a:spcPct val="0"/>
              </a:spcBef>
              <a:buClr>
                <a:srgbClr val="FF0000"/>
              </a:buClr>
            </a:pPr>
            <a:endParaRPr lang="sv-SE" dirty="0">
              <a:cs typeface="Times New Roman" pitchFamily="18" charset="0"/>
            </a:endParaRPr>
          </a:p>
        </p:txBody>
      </p:sp>
      <p:sp>
        <p:nvSpPr>
          <p:cNvPr id="3" name="Platshållare för sidfot 2">
            <a:extLst>
              <a:ext uri="{FF2B5EF4-FFF2-40B4-BE49-F238E27FC236}">
                <a16:creationId xmlns:a16="http://schemas.microsoft.com/office/drawing/2014/main" id="{D655A65C-E401-4298-99BC-BFB1B2E5D821}"/>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33AF8B7E-BA8E-456D-84D1-8D413B93DD74}"/>
              </a:ext>
            </a:extLst>
          </p:cNvPr>
          <p:cNvSpPr>
            <a:spLocks noGrp="1"/>
          </p:cNvSpPr>
          <p:nvPr>
            <p:ph type="sldNum" sz="quarter" idx="12"/>
          </p:nvPr>
        </p:nvSpPr>
        <p:spPr/>
        <p:txBody>
          <a:bodyPr/>
          <a:lstStyle/>
          <a:p>
            <a:fld id="{24B771AD-66DB-4BE0-9BC9-42B41F4325E8}" type="slidenum">
              <a:rPr lang="sv-SE" smtClean="0"/>
              <a:pPr/>
              <a:t>31</a:t>
            </a:fld>
            <a:endParaRPr lang="sv-SE"/>
          </a:p>
        </p:txBody>
      </p:sp>
      <p:sp>
        <p:nvSpPr>
          <p:cNvPr id="10" name="Platshållare för datum 4">
            <a:extLst>
              <a:ext uri="{FF2B5EF4-FFF2-40B4-BE49-F238E27FC236}">
                <a16:creationId xmlns:a16="http://schemas.microsoft.com/office/drawing/2014/main" id="{39E10B30-58FC-4965-BBB2-508E20ECAEB3}"/>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039189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C5EB8AE-C08C-4BC9-BE42-4DA1425CFF31}"/>
              </a:ext>
            </a:extLst>
          </p:cNvPr>
          <p:cNvSpPr>
            <a:spLocks noGrp="1"/>
          </p:cNvSpPr>
          <p:nvPr>
            <p:ph idx="1"/>
          </p:nvPr>
        </p:nvSpPr>
        <p:spPr>
          <a:xfrm>
            <a:off x="700088" y="1541463"/>
            <a:ext cx="8086725" cy="4335809"/>
          </a:xfrm>
        </p:spPr>
        <p:txBody>
          <a:bodyPr rtlCol="0">
            <a:normAutofit fontScale="70000" lnSpcReduction="20000"/>
          </a:bodyPr>
          <a:lstStyle/>
          <a:p>
            <a:pPr eaLnBrk="1" hangingPunct="1">
              <a:defRPr/>
            </a:pPr>
            <a:r>
              <a:rPr lang="sv-SE" dirty="0">
                <a:latin typeface="+mn-lt"/>
              </a:rPr>
              <a:t>EU inför krav på utbildning vid arbete med produkter som innehåller &gt;0,1% fri </a:t>
            </a:r>
            <a:r>
              <a:rPr lang="sv-SE" dirty="0" err="1">
                <a:latin typeface="+mn-lt"/>
              </a:rPr>
              <a:t>diisocyanat</a:t>
            </a:r>
            <a:r>
              <a:rPr lang="sv-SE" dirty="0">
                <a:latin typeface="+mn-lt"/>
              </a:rPr>
              <a:t>. Kravet gäller </a:t>
            </a:r>
            <a:r>
              <a:rPr lang="sv-SE" dirty="0" err="1">
                <a:latin typeface="+mn-lt"/>
              </a:rPr>
              <a:t>fom</a:t>
            </a:r>
            <a:r>
              <a:rPr lang="sv-SE" dirty="0">
                <a:latin typeface="+mn-lt"/>
              </a:rPr>
              <a:t> 23:</a:t>
            </a:r>
            <a:r>
              <a:rPr lang="sv-SE">
                <a:latin typeface="+mn-lt"/>
              </a:rPr>
              <a:t>e augusti 2023.</a:t>
            </a:r>
            <a:endParaRPr lang="sv-SE" dirty="0">
              <a:latin typeface="+mn-lt"/>
            </a:endParaRPr>
          </a:p>
          <a:p>
            <a:pPr eaLnBrk="1" hangingPunct="1">
              <a:defRPr/>
            </a:pPr>
            <a:r>
              <a:rPr lang="sv-SE" dirty="0"/>
              <a:t>Högre krav vid sprutning och &gt;45grader </a:t>
            </a:r>
            <a:r>
              <a:rPr lang="sv-SE" dirty="0" err="1"/>
              <a:t>celsius</a:t>
            </a:r>
            <a:endParaRPr lang="sv-SE" dirty="0"/>
          </a:p>
          <a:p>
            <a:pPr eaLnBrk="1" hangingPunct="1">
              <a:defRPr/>
            </a:pPr>
            <a:r>
              <a:rPr lang="sv-SE" dirty="0"/>
              <a:t>Märkningskrav ”Från och med 24 februari 2023 krävs lämplig utbildning före industriellt eller yrkesmässig bruk.”</a:t>
            </a:r>
          </a:p>
          <a:p>
            <a:pPr eaLnBrk="1" hangingPunct="1">
              <a:defRPr/>
            </a:pPr>
            <a:r>
              <a:rPr lang="sv-SE" dirty="0"/>
              <a:t>3 nivåer av utbildning</a:t>
            </a:r>
          </a:p>
          <a:p>
            <a:pPr lvl="1">
              <a:defRPr/>
            </a:pPr>
            <a:r>
              <a:rPr lang="sv-SE" dirty="0"/>
              <a:t>Grundnivå alla användare</a:t>
            </a:r>
          </a:p>
          <a:p>
            <a:pPr lvl="1">
              <a:defRPr/>
            </a:pPr>
            <a:r>
              <a:rPr lang="sv-SE" dirty="0"/>
              <a:t>Mellannivå: öppen hantering, skärning, rengöring och avfall</a:t>
            </a:r>
          </a:p>
          <a:p>
            <a:pPr lvl="1">
              <a:defRPr/>
            </a:pPr>
            <a:r>
              <a:rPr lang="sv-SE" dirty="0"/>
              <a:t>Avancerad utbildning: heta beredningar och sprutning.</a:t>
            </a:r>
          </a:p>
          <a:p>
            <a:pPr>
              <a:defRPr/>
            </a:pPr>
            <a:r>
              <a:rPr lang="sv-SE" dirty="0"/>
              <a:t>Utbildningen ska förnyas vart femte år. </a:t>
            </a:r>
          </a:p>
          <a:p>
            <a:pPr>
              <a:defRPr/>
            </a:pPr>
            <a:endParaRPr lang="sv-SE" dirty="0"/>
          </a:p>
          <a:p>
            <a:pPr>
              <a:defRPr/>
            </a:pPr>
            <a:r>
              <a:rPr lang="sv-SE" dirty="0"/>
              <a:t>Denna utbildning omfattar både svenska- och EU-krav.</a:t>
            </a:r>
          </a:p>
          <a:p>
            <a:pPr marL="0" indent="0" eaLnBrk="1" hangingPunct="1">
              <a:buNone/>
              <a:defRPr/>
            </a:pPr>
            <a:endParaRPr lang="sv-SE" dirty="0">
              <a:latin typeface="+mn-lt"/>
            </a:endParaRPr>
          </a:p>
        </p:txBody>
      </p:sp>
      <p:sp>
        <p:nvSpPr>
          <p:cNvPr id="6" name="Rubrik 3">
            <a:extLst>
              <a:ext uri="{FF2B5EF4-FFF2-40B4-BE49-F238E27FC236}">
                <a16:creationId xmlns:a16="http://schemas.microsoft.com/office/drawing/2014/main" id="{E5D6CDAE-64E9-442E-83A6-69BECC8E5F67}"/>
              </a:ext>
            </a:extLst>
          </p:cNvPr>
          <p:cNvSpPr txBox="1">
            <a:spLocks/>
          </p:cNvSpPr>
          <p:nvPr/>
        </p:nvSpPr>
        <p:spPr>
          <a:xfrm>
            <a:off x="395536" y="26064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dirty="0">
                <a:latin typeface="+mn-lt"/>
              </a:rPr>
              <a:t>EU-krav på utbildning för arbete med </a:t>
            </a:r>
            <a:r>
              <a:rPr lang="sv-SE" dirty="0" err="1">
                <a:latin typeface="+mn-lt"/>
              </a:rPr>
              <a:t>diisocyanater</a:t>
            </a:r>
            <a:endParaRPr lang="sv-SE" dirty="0">
              <a:latin typeface="+mn-lt"/>
            </a:endParaRPr>
          </a:p>
        </p:txBody>
      </p:sp>
      <p:sp>
        <p:nvSpPr>
          <p:cNvPr id="4" name="Platshållare för sidfot 3">
            <a:extLst>
              <a:ext uri="{FF2B5EF4-FFF2-40B4-BE49-F238E27FC236}">
                <a16:creationId xmlns:a16="http://schemas.microsoft.com/office/drawing/2014/main" id="{F9EC4BE6-F285-4549-86E5-F485311C47E0}"/>
              </a:ext>
            </a:extLst>
          </p:cNvPr>
          <p:cNvSpPr>
            <a:spLocks noGrp="1"/>
          </p:cNvSpPr>
          <p:nvPr>
            <p:ph type="ftr" sz="quarter" idx="11"/>
          </p:nvPr>
        </p:nvSpPr>
        <p:spPr/>
        <p:txBody>
          <a:bodyPr/>
          <a:lstStyle/>
          <a:p>
            <a:r>
              <a:rPr lang="sv-SE"/>
              <a:t>Kemiska arbetsmiljörisker - Industri</a:t>
            </a:r>
          </a:p>
        </p:txBody>
      </p:sp>
      <p:sp>
        <p:nvSpPr>
          <p:cNvPr id="5" name="Platshållare för bildnummer 4">
            <a:extLst>
              <a:ext uri="{FF2B5EF4-FFF2-40B4-BE49-F238E27FC236}">
                <a16:creationId xmlns:a16="http://schemas.microsoft.com/office/drawing/2014/main" id="{58B700CE-9CA0-4B68-8073-EBF5BD15E888}"/>
              </a:ext>
            </a:extLst>
          </p:cNvPr>
          <p:cNvSpPr>
            <a:spLocks noGrp="1"/>
          </p:cNvSpPr>
          <p:nvPr>
            <p:ph type="sldNum" sz="quarter" idx="12"/>
          </p:nvPr>
        </p:nvSpPr>
        <p:spPr/>
        <p:txBody>
          <a:bodyPr/>
          <a:lstStyle/>
          <a:p>
            <a:fld id="{24B771AD-66DB-4BE0-9BC9-42B41F4325E8}" type="slidenum">
              <a:rPr lang="sv-SE" smtClean="0"/>
              <a:pPr/>
              <a:t>32</a:t>
            </a:fld>
            <a:endParaRPr lang="sv-SE"/>
          </a:p>
        </p:txBody>
      </p:sp>
      <p:sp>
        <p:nvSpPr>
          <p:cNvPr id="7" name="Platshållare för datum 4">
            <a:extLst>
              <a:ext uri="{FF2B5EF4-FFF2-40B4-BE49-F238E27FC236}">
                <a16:creationId xmlns:a16="http://schemas.microsoft.com/office/drawing/2014/main" id="{1C0C7F8D-6BE3-43E1-9DA7-0D29566935C6}"/>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657270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1027"/>
          <p:cNvSpPr>
            <a:spLocks noGrp="1" noChangeArrowheads="1"/>
          </p:cNvSpPr>
          <p:nvPr>
            <p:ph type="title"/>
          </p:nvPr>
        </p:nvSpPr>
        <p:spPr/>
        <p:txBody>
          <a:bodyPr>
            <a:noAutofit/>
          </a:bodyPr>
          <a:lstStyle/>
          <a:p>
            <a:pPr eaLnBrk="1" hangingPunct="1"/>
            <a:r>
              <a:rPr lang="sv-SE" dirty="0">
                <a:solidFill>
                  <a:schemeClr val="tx1"/>
                </a:solidFill>
                <a:cs typeface="Times New Roman" pitchFamily="18" charset="0"/>
              </a:rPr>
              <a:t>Hur vet du om produkten innehåller </a:t>
            </a:r>
            <a:r>
              <a:rPr lang="sv-SE" dirty="0" err="1">
                <a:solidFill>
                  <a:schemeClr val="tx1"/>
                </a:solidFill>
                <a:cs typeface="Times New Roman" pitchFamily="18" charset="0"/>
              </a:rPr>
              <a:t>diisocyanter</a:t>
            </a:r>
            <a:r>
              <a:rPr lang="sv-SE" dirty="0">
                <a:solidFill>
                  <a:schemeClr val="tx1"/>
                </a:solidFill>
                <a:cs typeface="Times New Roman" pitchFamily="18" charset="0"/>
              </a:rPr>
              <a:t>?</a:t>
            </a:r>
            <a:endParaRPr lang="sv-SE" dirty="0">
              <a:cs typeface="Times New Roman" pitchFamily="18" charset="0"/>
            </a:endParaRPr>
          </a:p>
        </p:txBody>
      </p:sp>
      <p:sp>
        <p:nvSpPr>
          <p:cNvPr id="3" name="Platshållare för innehåll 2">
            <a:extLst>
              <a:ext uri="{FF2B5EF4-FFF2-40B4-BE49-F238E27FC236}">
                <a16:creationId xmlns:a16="http://schemas.microsoft.com/office/drawing/2014/main" id="{E9401939-5C9B-41FA-8495-7A0E85AB0884}"/>
              </a:ext>
            </a:extLst>
          </p:cNvPr>
          <p:cNvSpPr>
            <a:spLocks noGrp="1"/>
          </p:cNvSpPr>
          <p:nvPr>
            <p:ph idx="1"/>
          </p:nvPr>
        </p:nvSpPr>
        <p:spPr/>
        <p:txBody>
          <a:bodyPr>
            <a:normAutofit lnSpcReduction="10000"/>
          </a:bodyPr>
          <a:lstStyle/>
          <a:p>
            <a:r>
              <a:rPr lang="sv-SE" dirty="0"/>
              <a:t>Kemiskt namn</a:t>
            </a:r>
          </a:p>
          <a:p>
            <a:pPr lvl="1"/>
            <a:r>
              <a:rPr lang="sv-SE" dirty="0"/>
              <a:t>MDI Metylen Difenyl </a:t>
            </a:r>
            <a:r>
              <a:rPr lang="sv-SE" dirty="0" err="1"/>
              <a:t>Diisocyanat</a:t>
            </a:r>
            <a:endParaRPr lang="sv-SE" dirty="0"/>
          </a:p>
          <a:p>
            <a:pPr lvl="1"/>
            <a:r>
              <a:rPr lang="sv-SE" dirty="0"/>
              <a:t>TDI </a:t>
            </a:r>
            <a:r>
              <a:rPr lang="sv-SE" dirty="0" err="1"/>
              <a:t>Toluene</a:t>
            </a:r>
            <a:r>
              <a:rPr lang="sv-SE" dirty="0"/>
              <a:t> </a:t>
            </a:r>
            <a:r>
              <a:rPr lang="sv-SE" dirty="0" err="1"/>
              <a:t>Diisocyanat</a:t>
            </a:r>
            <a:endParaRPr lang="sv-SE" dirty="0"/>
          </a:p>
          <a:p>
            <a:pPr lvl="1"/>
            <a:r>
              <a:rPr lang="sv-SE" dirty="0"/>
              <a:t>HDI- </a:t>
            </a:r>
            <a:r>
              <a:rPr lang="sv-SE" dirty="0" err="1"/>
              <a:t>Hexametylen</a:t>
            </a:r>
            <a:r>
              <a:rPr lang="sv-SE" dirty="0"/>
              <a:t> </a:t>
            </a:r>
            <a:r>
              <a:rPr lang="sv-SE" dirty="0" err="1"/>
              <a:t>Diisocyanat</a:t>
            </a:r>
            <a:endParaRPr lang="sv-SE" dirty="0"/>
          </a:p>
          <a:p>
            <a:pPr lvl="1"/>
            <a:r>
              <a:rPr lang="sv-SE" dirty="0"/>
              <a:t>IPDI – </a:t>
            </a:r>
            <a:r>
              <a:rPr lang="sv-SE" dirty="0" err="1"/>
              <a:t>Isoforon</a:t>
            </a:r>
            <a:r>
              <a:rPr lang="sv-SE" dirty="0"/>
              <a:t> </a:t>
            </a:r>
            <a:r>
              <a:rPr lang="sv-SE" dirty="0" err="1"/>
              <a:t>Diisocyanat</a:t>
            </a:r>
            <a:endParaRPr lang="sv-SE" dirty="0"/>
          </a:p>
          <a:p>
            <a:r>
              <a:rPr lang="sv-SE" dirty="0"/>
              <a:t>Varningsfras</a:t>
            </a:r>
          </a:p>
          <a:p>
            <a:pPr lvl="1"/>
            <a:r>
              <a:rPr lang="sv-SE" dirty="0"/>
              <a:t>”EUH 204 Innehåller </a:t>
            </a:r>
            <a:r>
              <a:rPr lang="sv-SE" dirty="0" err="1"/>
              <a:t>Isocyanater</a:t>
            </a:r>
            <a:r>
              <a:rPr lang="sv-SE" dirty="0"/>
              <a:t>”</a:t>
            </a:r>
          </a:p>
          <a:p>
            <a:pPr lvl="1"/>
            <a:endParaRPr lang="sv-SE" dirty="0"/>
          </a:p>
          <a:p>
            <a:r>
              <a:rPr lang="sv-SE" dirty="0"/>
              <a:t>Säkerhetsdatablad avsnitt 15.</a:t>
            </a:r>
          </a:p>
        </p:txBody>
      </p:sp>
      <p:sp>
        <p:nvSpPr>
          <p:cNvPr id="19" name="Platshållare för datum 4">
            <a:extLst>
              <a:ext uri="{FF2B5EF4-FFF2-40B4-BE49-F238E27FC236}">
                <a16:creationId xmlns:a16="http://schemas.microsoft.com/office/drawing/2014/main" id="{CFD1392C-2910-4C32-B1AF-D55232108F0A}"/>
              </a:ext>
            </a:extLst>
          </p:cNvPr>
          <p:cNvSpPr>
            <a:spLocks noGrp="1"/>
          </p:cNvSpPr>
          <p:nvPr>
            <p:ph type="dt" sz="half" idx="10"/>
          </p:nvPr>
        </p:nvSpPr>
        <p:spPr/>
        <p:txBody>
          <a:bodyPr/>
          <a:lstStyle/>
          <a:p>
            <a:r>
              <a:rPr lang="sv-SE"/>
              <a:t>2022</a:t>
            </a:r>
            <a:endParaRPr lang="sv-SE" dirty="0"/>
          </a:p>
        </p:txBody>
      </p:sp>
      <p:sp>
        <p:nvSpPr>
          <p:cNvPr id="4" name="Platshållare för sidfot 3">
            <a:extLst>
              <a:ext uri="{FF2B5EF4-FFF2-40B4-BE49-F238E27FC236}">
                <a16:creationId xmlns:a16="http://schemas.microsoft.com/office/drawing/2014/main" id="{0E344676-0126-4CE0-A44C-AE6AC9D9FBFB}"/>
              </a:ext>
            </a:extLst>
          </p:cNvPr>
          <p:cNvSpPr>
            <a:spLocks noGrp="1"/>
          </p:cNvSpPr>
          <p:nvPr>
            <p:ph type="ftr" sz="quarter" idx="11"/>
          </p:nvPr>
        </p:nvSpPr>
        <p:spPr/>
        <p:txBody>
          <a:bodyPr/>
          <a:lstStyle/>
          <a:p>
            <a:pPr>
              <a:defRPr/>
            </a:pPr>
            <a:r>
              <a:rPr lang="sv-SE"/>
              <a:t>Kemiska arbetsmiljörisker - Industri</a:t>
            </a:r>
          </a:p>
        </p:txBody>
      </p:sp>
      <p:sp>
        <p:nvSpPr>
          <p:cNvPr id="5" name="Platshållare för bildnummer 4">
            <a:extLst>
              <a:ext uri="{FF2B5EF4-FFF2-40B4-BE49-F238E27FC236}">
                <a16:creationId xmlns:a16="http://schemas.microsoft.com/office/drawing/2014/main" id="{EDB5871B-ACA6-4757-B40B-732099F9A630}"/>
              </a:ext>
            </a:extLst>
          </p:cNvPr>
          <p:cNvSpPr>
            <a:spLocks noGrp="1"/>
          </p:cNvSpPr>
          <p:nvPr>
            <p:ph type="sldNum" sz="quarter" idx="12"/>
          </p:nvPr>
        </p:nvSpPr>
        <p:spPr/>
        <p:txBody>
          <a:bodyPr/>
          <a:lstStyle/>
          <a:p>
            <a:pPr>
              <a:defRPr/>
            </a:pPr>
            <a:fld id="{E30E1A87-9C08-43FF-997B-D91EBC2E86FD}" type="slidenum">
              <a:rPr lang="sv-SE" smtClean="0"/>
              <a:pPr>
                <a:defRPr/>
              </a:pPr>
              <a:t>33</a:t>
            </a:fld>
            <a:endParaRPr lang="sv-SE"/>
          </a:p>
        </p:txBody>
      </p:sp>
    </p:spTree>
    <p:extLst>
      <p:ext uri="{BB962C8B-B14F-4D97-AF65-F5344CB8AC3E}">
        <p14:creationId xmlns:p14="http://schemas.microsoft.com/office/powerpoint/2010/main" val="2839343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DCA618-7853-4C6B-8F12-DC3356B32A98}"/>
              </a:ext>
            </a:extLst>
          </p:cNvPr>
          <p:cNvSpPr>
            <a:spLocks noGrp="1"/>
          </p:cNvSpPr>
          <p:nvPr>
            <p:ph type="title"/>
          </p:nvPr>
        </p:nvSpPr>
        <p:spPr/>
        <p:txBody>
          <a:bodyPr>
            <a:normAutofit fontScale="90000"/>
          </a:bodyPr>
          <a:lstStyle/>
          <a:p>
            <a:r>
              <a:rPr lang="sv-SE" dirty="0"/>
              <a:t>Kan man använda lukt som indikation på fara?</a:t>
            </a:r>
          </a:p>
        </p:txBody>
      </p:sp>
      <p:sp>
        <p:nvSpPr>
          <p:cNvPr id="3" name="Platshållare för innehåll 2">
            <a:extLst>
              <a:ext uri="{FF2B5EF4-FFF2-40B4-BE49-F238E27FC236}">
                <a16:creationId xmlns:a16="http://schemas.microsoft.com/office/drawing/2014/main" id="{1A42E880-2467-4FD9-8E08-7A98A0FD8A87}"/>
              </a:ext>
            </a:extLst>
          </p:cNvPr>
          <p:cNvSpPr>
            <a:spLocks noGrp="1"/>
          </p:cNvSpPr>
          <p:nvPr>
            <p:ph idx="1"/>
          </p:nvPr>
        </p:nvSpPr>
        <p:spPr/>
        <p:txBody>
          <a:bodyPr/>
          <a:lstStyle/>
          <a:p>
            <a:r>
              <a:rPr lang="sv-SE" dirty="0"/>
              <a:t>Nej</a:t>
            </a:r>
          </a:p>
          <a:p>
            <a:r>
              <a:rPr lang="sv-SE" dirty="0"/>
              <a:t>Gränsvärdet för </a:t>
            </a:r>
            <a:r>
              <a:rPr lang="sv-SE" dirty="0" err="1"/>
              <a:t>isocyanater</a:t>
            </a:r>
            <a:r>
              <a:rPr lang="sv-SE" dirty="0"/>
              <a:t> är långt under vad vi känner lukten för</a:t>
            </a:r>
          </a:p>
        </p:txBody>
      </p:sp>
      <p:sp>
        <p:nvSpPr>
          <p:cNvPr id="4" name="Platshållare för datum 3">
            <a:extLst>
              <a:ext uri="{FF2B5EF4-FFF2-40B4-BE49-F238E27FC236}">
                <a16:creationId xmlns:a16="http://schemas.microsoft.com/office/drawing/2014/main" id="{EB64041A-9D5B-4BE4-B629-D1DAED704CA7}"/>
              </a:ext>
            </a:extLst>
          </p:cNvPr>
          <p:cNvSpPr>
            <a:spLocks noGrp="1"/>
          </p:cNvSpPr>
          <p:nvPr>
            <p:ph type="dt" sz="half" idx="10"/>
          </p:nvPr>
        </p:nvSpPr>
        <p:spPr/>
        <p:txBody>
          <a:bodyPr/>
          <a:lstStyle/>
          <a:p>
            <a:r>
              <a:rPr lang="sv-SE"/>
              <a:t>2022</a:t>
            </a:r>
            <a:endParaRPr lang="sv-SE" dirty="0"/>
          </a:p>
        </p:txBody>
      </p:sp>
      <p:sp>
        <p:nvSpPr>
          <p:cNvPr id="5" name="Platshållare för sidfot 4">
            <a:extLst>
              <a:ext uri="{FF2B5EF4-FFF2-40B4-BE49-F238E27FC236}">
                <a16:creationId xmlns:a16="http://schemas.microsoft.com/office/drawing/2014/main" id="{EEF0A7D3-A490-4BC7-912B-1EF09843D740}"/>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9DC66661-1A98-4810-AC27-1EBD72655429}"/>
              </a:ext>
            </a:extLst>
          </p:cNvPr>
          <p:cNvSpPr>
            <a:spLocks noGrp="1"/>
          </p:cNvSpPr>
          <p:nvPr>
            <p:ph type="sldNum" sz="quarter" idx="12"/>
          </p:nvPr>
        </p:nvSpPr>
        <p:spPr/>
        <p:txBody>
          <a:bodyPr/>
          <a:lstStyle/>
          <a:p>
            <a:fld id="{24B771AD-66DB-4BE0-9BC9-42B41F4325E8}" type="slidenum">
              <a:rPr lang="sv-SE" smtClean="0"/>
              <a:pPr/>
              <a:t>34</a:t>
            </a:fld>
            <a:endParaRPr lang="sv-SE"/>
          </a:p>
        </p:txBody>
      </p:sp>
    </p:spTree>
    <p:extLst>
      <p:ext uri="{BB962C8B-B14F-4D97-AF65-F5344CB8AC3E}">
        <p14:creationId xmlns:p14="http://schemas.microsoft.com/office/powerpoint/2010/main" val="3523352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6"/>
          <p:cNvSpPr>
            <a:spLocks noGrp="1" noChangeArrowheads="1"/>
          </p:cNvSpPr>
          <p:nvPr>
            <p:ph type="title"/>
          </p:nvPr>
        </p:nvSpPr>
        <p:spPr>
          <a:noFill/>
          <a:ln w="38100">
            <a:solidFill>
              <a:schemeClr val="tx1"/>
            </a:solidFill>
          </a:ln>
        </p:spPr>
        <p:txBody>
          <a:bodyPr/>
          <a:lstStyle/>
          <a:p>
            <a:pPr eaLnBrk="1" hangingPunct="1"/>
            <a:r>
              <a:rPr lang="sv-SE" dirty="0" err="1">
                <a:latin typeface="+mn-lt"/>
                <a:cs typeface="Times New Roman" pitchFamily="18" charset="0"/>
              </a:rPr>
              <a:t>Diisocyanaternas</a:t>
            </a:r>
            <a:r>
              <a:rPr lang="sv-SE" dirty="0">
                <a:latin typeface="+mn-lt"/>
                <a:cs typeface="Times New Roman" pitchFamily="18" charset="0"/>
              </a:rPr>
              <a:t> kemi</a:t>
            </a:r>
            <a:endParaRPr lang="sv-SE" dirty="0">
              <a:solidFill>
                <a:schemeClr val="tx1"/>
              </a:solidFill>
              <a:latin typeface="+mn-lt"/>
              <a:cs typeface="Times New Roman" pitchFamily="18" charset="0"/>
            </a:endParaRPr>
          </a:p>
        </p:txBody>
      </p:sp>
      <p:sp>
        <p:nvSpPr>
          <p:cNvPr id="8198" name="Rectangle 8"/>
          <p:cNvSpPr>
            <a:spLocks noGrp="1" noChangeArrowheads="1"/>
          </p:cNvSpPr>
          <p:nvPr>
            <p:ph idx="1"/>
          </p:nvPr>
        </p:nvSpPr>
        <p:spPr/>
        <p:txBody>
          <a:bodyPr>
            <a:normAutofit/>
          </a:bodyPr>
          <a:lstStyle/>
          <a:p>
            <a:pPr marL="0" indent="0" eaLnBrk="1" hangingPunct="1">
              <a:spcBef>
                <a:spcPct val="0"/>
              </a:spcBef>
              <a:buClr>
                <a:srgbClr val="FF0000"/>
              </a:buClr>
              <a:buNone/>
            </a:pPr>
            <a:r>
              <a:rPr lang="sv-SE" dirty="0">
                <a:cs typeface="Times New Roman" pitchFamily="18" charset="0"/>
              </a:rPr>
              <a:t>	</a:t>
            </a:r>
            <a:r>
              <a:rPr lang="sv-SE" dirty="0" err="1">
                <a:cs typeface="Times New Roman" pitchFamily="18" charset="0"/>
              </a:rPr>
              <a:t>Diisocyanater</a:t>
            </a:r>
            <a:r>
              <a:rPr lang="sv-SE" dirty="0">
                <a:cs typeface="Times New Roman" pitchFamily="18" charset="0"/>
              </a:rPr>
              <a:t> reagerar med</a:t>
            </a:r>
          </a:p>
          <a:p>
            <a:pPr eaLnBrk="1" hangingPunct="1">
              <a:spcBef>
                <a:spcPct val="0"/>
              </a:spcBef>
              <a:buClr>
                <a:srgbClr val="FF0000"/>
              </a:buClr>
            </a:pPr>
            <a:r>
              <a:rPr lang="sv-SE" dirty="0" err="1">
                <a:cs typeface="Times New Roman" pitchFamily="18" charset="0"/>
              </a:rPr>
              <a:t>Polyoler</a:t>
            </a:r>
            <a:r>
              <a:rPr lang="sv-SE" dirty="0">
                <a:cs typeface="Times New Roman" pitchFamily="18" charset="0"/>
              </a:rPr>
              <a:t> vilket ger </a:t>
            </a:r>
            <a:r>
              <a:rPr lang="sv-SE" dirty="0" err="1">
                <a:cs typeface="Times New Roman" pitchFamily="18" charset="0"/>
              </a:rPr>
              <a:t>Polyuretaner</a:t>
            </a:r>
            <a:endParaRPr lang="sv-SE" dirty="0">
              <a:cs typeface="Times New Roman" pitchFamily="18" charset="0"/>
            </a:endParaRPr>
          </a:p>
          <a:p>
            <a:pPr eaLnBrk="1" hangingPunct="1">
              <a:spcBef>
                <a:spcPct val="0"/>
              </a:spcBef>
              <a:buClr>
                <a:srgbClr val="FF0000"/>
              </a:buClr>
            </a:pPr>
            <a:r>
              <a:rPr lang="sv-SE" dirty="0">
                <a:cs typeface="Times New Roman" pitchFamily="18" charset="0"/>
              </a:rPr>
              <a:t>Aminer vilket ger </a:t>
            </a:r>
            <a:r>
              <a:rPr lang="sv-SE" dirty="0" err="1">
                <a:cs typeface="Times New Roman" pitchFamily="18" charset="0"/>
              </a:rPr>
              <a:t>Polyurea</a:t>
            </a:r>
            <a:endParaRPr lang="sv-SE" dirty="0">
              <a:cs typeface="Times New Roman" pitchFamily="18" charset="0"/>
            </a:endParaRPr>
          </a:p>
          <a:p>
            <a:pPr eaLnBrk="1" hangingPunct="1">
              <a:spcBef>
                <a:spcPct val="0"/>
              </a:spcBef>
              <a:buClr>
                <a:srgbClr val="FF0000"/>
              </a:buClr>
            </a:pPr>
            <a:r>
              <a:rPr lang="sv-SE" dirty="0">
                <a:latin typeface="+mn-lt"/>
                <a:cs typeface="Times New Roman" pitchFamily="18" charset="0"/>
              </a:rPr>
              <a:t>Vatten vilket </a:t>
            </a:r>
            <a:r>
              <a:rPr lang="sv-SE" dirty="0">
                <a:cs typeface="Times New Roman" pitchFamily="18" charset="0"/>
              </a:rPr>
              <a:t>ger CO2och aminer</a:t>
            </a:r>
            <a:endParaRPr lang="sv-SE" dirty="0">
              <a:latin typeface="+mn-lt"/>
              <a:cs typeface="Times New Roman" pitchFamily="18" charset="0"/>
            </a:endParaRPr>
          </a:p>
        </p:txBody>
      </p:sp>
      <p:sp>
        <p:nvSpPr>
          <p:cNvPr id="10" name="Platshållare för datum 4">
            <a:extLst>
              <a:ext uri="{FF2B5EF4-FFF2-40B4-BE49-F238E27FC236}">
                <a16:creationId xmlns:a16="http://schemas.microsoft.com/office/drawing/2014/main" id="{39E10B30-58FC-4965-BBB2-508E20ECAEB3}"/>
              </a:ext>
            </a:extLst>
          </p:cNvPr>
          <p:cNvSpPr>
            <a:spLocks noGrp="1"/>
          </p:cNvSpPr>
          <p:nvPr>
            <p:ph type="dt" sz="half" idx="10"/>
          </p:nvPr>
        </p:nvSpPr>
        <p:spPr/>
        <p:txBody>
          <a:bodyPr/>
          <a:lstStyle/>
          <a:p>
            <a:r>
              <a:rPr lang="sv-SE"/>
              <a:t>2022</a:t>
            </a:r>
            <a:endParaRPr lang="sv-SE" dirty="0"/>
          </a:p>
        </p:txBody>
      </p:sp>
      <p:sp>
        <p:nvSpPr>
          <p:cNvPr id="3" name="Platshållare för sidfot 2">
            <a:extLst>
              <a:ext uri="{FF2B5EF4-FFF2-40B4-BE49-F238E27FC236}">
                <a16:creationId xmlns:a16="http://schemas.microsoft.com/office/drawing/2014/main" id="{D655A65C-E401-4298-99BC-BFB1B2E5D821}"/>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33AF8B7E-BA8E-456D-84D1-8D413B93DD74}"/>
              </a:ext>
            </a:extLst>
          </p:cNvPr>
          <p:cNvSpPr>
            <a:spLocks noGrp="1"/>
          </p:cNvSpPr>
          <p:nvPr>
            <p:ph type="sldNum" sz="quarter" idx="12"/>
          </p:nvPr>
        </p:nvSpPr>
        <p:spPr/>
        <p:txBody>
          <a:bodyPr/>
          <a:lstStyle/>
          <a:p>
            <a:fld id="{24B771AD-66DB-4BE0-9BC9-42B41F4325E8}" type="slidenum">
              <a:rPr lang="sv-SE" smtClean="0"/>
              <a:pPr/>
              <a:t>35</a:t>
            </a:fld>
            <a:endParaRPr lang="sv-SE"/>
          </a:p>
        </p:txBody>
      </p:sp>
    </p:spTree>
    <p:extLst>
      <p:ext uri="{BB962C8B-B14F-4D97-AF65-F5344CB8AC3E}">
        <p14:creationId xmlns:p14="http://schemas.microsoft.com/office/powerpoint/2010/main" val="797257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6"/>
          <p:cNvSpPr>
            <a:spLocks noGrp="1" noChangeArrowheads="1"/>
          </p:cNvSpPr>
          <p:nvPr>
            <p:ph type="title"/>
          </p:nvPr>
        </p:nvSpPr>
        <p:spPr>
          <a:noFill/>
          <a:ln w="38100">
            <a:solidFill>
              <a:schemeClr val="tx1"/>
            </a:solidFill>
          </a:ln>
        </p:spPr>
        <p:txBody>
          <a:bodyPr/>
          <a:lstStyle/>
          <a:p>
            <a:pPr eaLnBrk="1" hangingPunct="1"/>
            <a:r>
              <a:rPr lang="sv-SE" dirty="0" err="1">
                <a:latin typeface="+mn-lt"/>
                <a:cs typeface="Times New Roman" pitchFamily="18" charset="0"/>
              </a:rPr>
              <a:t>Diisocyanaternas</a:t>
            </a:r>
            <a:r>
              <a:rPr lang="sv-SE" dirty="0">
                <a:latin typeface="+mn-lt"/>
                <a:cs typeface="Times New Roman" pitchFamily="18" charset="0"/>
              </a:rPr>
              <a:t> kemi</a:t>
            </a:r>
            <a:endParaRPr lang="sv-SE" dirty="0">
              <a:solidFill>
                <a:schemeClr val="tx1"/>
              </a:solidFill>
              <a:latin typeface="+mn-lt"/>
              <a:cs typeface="Times New Roman" pitchFamily="18" charset="0"/>
            </a:endParaRPr>
          </a:p>
        </p:txBody>
      </p:sp>
      <p:sp>
        <p:nvSpPr>
          <p:cNvPr id="8198" name="Rectangle 8"/>
          <p:cNvSpPr>
            <a:spLocks noGrp="1" noChangeArrowheads="1"/>
          </p:cNvSpPr>
          <p:nvPr>
            <p:ph idx="1"/>
          </p:nvPr>
        </p:nvSpPr>
        <p:spPr/>
        <p:txBody>
          <a:bodyPr>
            <a:normAutofit/>
          </a:bodyPr>
          <a:lstStyle/>
          <a:p>
            <a:pPr marL="0" indent="0" eaLnBrk="1" hangingPunct="1">
              <a:spcBef>
                <a:spcPct val="0"/>
              </a:spcBef>
              <a:buClr>
                <a:srgbClr val="FF0000"/>
              </a:buClr>
              <a:buNone/>
            </a:pPr>
            <a:r>
              <a:rPr lang="sv-SE" dirty="0">
                <a:cs typeface="Times New Roman" pitchFamily="18" charset="0"/>
              </a:rPr>
              <a:t>	</a:t>
            </a:r>
          </a:p>
          <a:p>
            <a:pPr eaLnBrk="1" hangingPunct="1">
              <a:spcBef>
                <a:spcPct val="0"/>
              </a:spcBef>
              <a:buClr>
                <a:srgbClr val="FF0000"/>
              </a:buClr>
            </a:pPr>
            <a:r>
              <a:rPr lang="sv-SE" dirty="0">
                <a:cs typeface="Times New Roman" pitchFamily="18" charset="0"/>
              </a:rPr>
              <a:t>CO2 bildning om produkten kontamineras med vatten</a:t>
            </a:r>
          </a:p>
          <a:p>
            <a:pPr eaLnBrk="1" hangingPunct="1">
              <a:spcBef>
                <a:spcPct val="0"/>
              </a:spcBef>
              <a:buClr>
                <a:srgbClr val="FF0000"/>
              </a:buClr>
            </a:pPr>
            <a:r>
              <a:rPr lang="sv-SE" dirty="0">
                <a:cs typeface="Times New Roman" pitchFamily="18" charset="0"/>
              </a:rPr>
              <a:t>Om detta ske i en sluten container så kommer den att bukta och i värsta fall explodera.</a:t>
            </a:r>
          </a:p>
          <a:p>
            <a:pPr eaLnBrk="1" hangingPunct="1">
              <a:spcBef>
                <a:spcPct val="0"/>
              </a:spcBef>
              <a:buClr>
                <a:srgbClr val="FF0000"/>
              </a:buClr>
            </a:pPr>
            <a:r>
              <a:rPr lang="sv-SE" dirty="0">
                <a:cs typeface="Times New Roman" pitchFamily="18" charset="0"/>
              </a:rPr>
              <a:t>Man måste ha en handlingsplan ifall detta inträffar.</a:t>
            </a:r>
            <a:endParaRPr lang="sv-SE" dirty="0">
              <a:latin typeface="+mn-lt"/>
              <a:cs typeface="Times New Roman" pitchFamily="18" charset="0"/>
            </a:endParaRPr>
          </a:p>
        </p:txBody>
      </p:sp>
      <p:sp>
        <p:nvSpPr>
          <p:cNvPr id="10" name="Platshållare för datum 4">
            <a:extLst>
              <a:ext uri="{FF2B5EF4-FFF2-40B4-BE49-F238E27FC236}">
                <a16:creationId xmlns:a16="http://schemas.microsoft.com/office/drawing/2014/main" id="{39E10B30-58FC-4965-BBB2-508E20ECAEB3}"/>
              </a:ext>
            </a:extLst>
          </p:cNvPr>
          <p:cNvSpPr>
            <a:spLocks noGrp="1"/>
          </p:cNvSpPr>
          <p:nvPr>
            <p:ph type="dt" sz="half" idx="10"/>
          </p:nvPr>
        </p:nvSpPr>
        <p:spPr/>
        <p:txBody>
          <a:bodyPr/>
          <a:lstStyle/>
          <a:p>
            <a:r>
              <a:rPr lang="sv-SE"/>
              <a:t>2022</a:t>
            </a:r>
            <a:endParaRPr lang="sv-SE" dirty="0"/>
          </a:p>
        </p:txBody>
      </p:sp>
      <p:sp>
        <p:nvSpPr>
          <p:cNvPr id="3" name="Platshållare för sidfot 2">
            <a:extLst>
              <a:ext uri="{FF2B5EF4-FFF2-40B4-BE49-F238E27FC236}">
                <a16:creationId xmlns:a16="http://schemas.microsoft.com/office/drawing/2014/main" id="{D655A65C-E401-4298-99BC-BFB1B2E5D821}"/>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33AF8B7E-BA8E-456D-84D1-8D413B93DD74}"/>
              </a:ext>
            </a:extLst>
          </p:cNvPr>
          <p:cNvSpPr>
            <a:spLocks noGrp="1"/>
          </p:cNvSpPr>
          <p:nvPr>
            <p:ph type="sldNum" sz="quarter" idx="12"/>
          </p:nvPr>
        </p:nvSpPr>
        <p:spPr/>
        <p:txBody>
          <a:bodyPr/>
          <a:lstStyle/>
          <a:p>
            <a:fld id="{24B771AD-66DB-4BE0-9BC9-42B41F4325E8}" type="slidenum">
              <a:rPr lang="sv-SE" smtClean="0"/>
              <a:pPr/>
              <a:t>36</a:t>
            </a:fld>
            <a:endParaRPr lang="sv-SE"/>
          </a:p>
        </p:txBody>
      </p:sp>
    </p:spTree>
    <p:extLst>
      <p:ext uri="{BB962C8B-B14F-4D97-AF65-F5344CB8AC3E}">
        <p14:creationId xmlns:p14="http://schemas.microsoft.com/office/powerpoint/2010/main" val="3274740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6"/>
          <p:cNvSpPr>
            <a:spLocks noGrp="1" noChangeArrowheads="1"/>
          </p:cNvSpPr>
          <p:nvPr>
            <p:ph type="title"/>
          </p:nvPr>
        </p:nvSpPr>
        <p:spPr>
          <a:noFill/>
          <a:ln w="38100">
            <a:solidFill>
              <a:schemeClr val="tx1"/>
            </a:solidFill>
          </a:ln>
        </p:spPr>
        <p:txBody>
          <a:bodyPr>
            <a:normAutofit fontScale="90000"/>
          </a:bodyPr>
          <a:lstStyle/>
          <a:p>
            <a:pPr eaLnBrk="1" hangingPunct="1"/>
            <a:r>
              <a:rPr lang="sv-SE" dirty="0">
                <a:solidFill>
                  <a:schemeClr val="tx1"/>
                </a:solidFill>
                <a:latin typeface="+mn-lt"/>
                <a:cs typeface="Times New Roman" pitchFamily="18" charset="0"/>
              </a:rPr>
              <a:t>Risk för exponering av </a:t>
            </a:r>
            <a:r>
              <a:rPr lang="sv-SE" dirty="0" err="1">
                <a:solidFill>
                  <a:schemeClr val="tx1"/>
                </a:solidFill>
                <a:latin typeface="+mn-lt"/>
                <a:cs typeface="Times New Roman" pitchFamily="18" charset="0"/>
              </a:rPr>
              <a:t>diisocyanater</a:t>
            </a:r>
            <a:endParaRPr lang="sv-SE" dirty="0">
              <a:solidFill>
                <a:schemeClr val="tx1"/>
              </a:solidFill>
              <a:latin typeface="+mn-lt"/>
              <a:cs typeface="Times New Roman" pitchFamily="18" charset="0"/>
            </a:endParaRPr>
          </a:p>
        </p:txBody>
      </p:sp>
      <p:sp>
        <p:nvSpPr>
          <p:cNvPr id="8198" name="Rectangle 8"/>
          <p:cNvSpPr>
            <a:spLocks noGrp="1" noChangeArrowheads="1"/>
          </p:cNvSpPr>
          <p:nvPr>
            <p:ph idx="1"/>
          </p:nvPr>
        </p:nvSpPr>
        <p:spPr/>
        <p:txBody>
          <a:bodyPr>
            <a:normAutofit/>
          </a:bodyPr>
          <a:lstStyle/>
          <a:p>
            <a:pPr>
              <a:spcBef>
                <a:spcPct val="0"/>
              </a:spcBef>
              <a:buClr>
                <a:srgbClr val="FF0000"/>
              </a:buClr>
            </a:pPr>
            <a:r>
              <a:rPr lang="sv-SE" dirty="0">
                <a:cs typeface="Times New Roman" pitchFamily="18" charset="0"/>
              </a:rPr>
              <a:t>Flyktigheten hos ämnet</a:t>
            </a:r>
          </a:p>
          <a:p>
            <a:pPr>
              <a:spcBef>
                <a:spcPct val="0"/>
              </a:spcBef>
              <a:buClr>
                <a:srgbClr val="FF0000"/>
              </a:buClr>
            </a:pPr>
            <a:r>
              <a:rPr lang="sv-SE" dirty="0">
                <a:cs typeface="Times New Roman" pitchFamily="18" charset="0"/>
              </a:rPr>
              <a:t>Mängden och koncentrationen</a:t>
            </a:r>
          </a:p>
          <a:p>
            <a:pPr>
              <a:spcBef>
                <a:spcPct val="0"/>
              </a:spcBef>
              <a:buClr>
                <a:srgbClr val="FF0000"/>
              </a:buClr>
            </a:pPr>
            <a:r>
              <a:rPr lang="sv-SE" dirty="0">
                <a:cs typeface="Times New Roman" pitchFamily="18" charset="0"/>
              </a:rPr>
              <a:t>Hur de används dvs hälla, rulla eller sprutmåla.</a:t>
            </a:r>
            <a:endParaRPr lang="sv-SE" dirty="0">
              <a:latin typeface="+mn-lt"/>
              <a:cs typeface="Times New Roman" pitchFamily="18" charset="0"/>
            </a:endParaRPr>
          </a:p>
        </p:txBody>
      </p:sp>
      <p:sp>
        <p:nvSpPr>
          <p:cNvPr id="10" name="Platshållare för datum 4">
            <a:extLst>
              <a:ext uri="{FF2B5EF4-FFF2-40B4-BE49-F238E27FC236}">
                <a16:creationId xmlns:a16="http://schemas.microsoft.com/office/drawing/2014/main" id="{39E10B30-58FC-4965-BBB2-508E20ECAEB3}"/>
              </a:ext>
            </a:extLst>
          </p:cNvPr>
          <p:cNvSpPr>
            <a:spLocks noGrp="1"/>
          </p:cNvSpPr>
          <p:nvPr>
            <p:ph type="dt" sz="half" idx="10"/>
          </p:nvPr>
        </p:nvSpPr>
        <p:spPr/>
        <p:txBody>
          <a:bodyPr/>
          <a:lstStyle/>
          <a:p>
            <a:r>
              <a:rPr lang="sv-SE"/>
              <a:t>2022</a:t>
            </a:r>
            <a:endParaRPr lang="sv-SE" dirty="0"/>
          </a:p>
        </p:txBody>
      </p:sp>
      <p:sp>
        <p:nvSpPr>
          <p:cNvPr id="3" name="Platshållare för sidfot 2">
            <a:extLst>
              <a:ext uri="{FF2B5EF4-FFF2-40B4-BE49-F238E27FC236}">
                <a16:creationId xmlns:a16="http://schemas.microsoft.com/office/drawing/2014/main" id="{D655A65C-E401-4298-99BC-BFB1B2E5D821}"/>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33AF8B7E-BA8E-456D-84D1-8D413B93DD74}"/>
              </a:ext>
            </a:extLst>
          </p:cNvPr>
          <p:cNvSpPr>
            <a:spLocks noGrp="1"/>
          </p:cNvSpPr>
          <p:nvPr>
            <p:ph type="sldNum" sz="quarter" idx="12"/>
          </p:nvPr>
        </p:nvSpPr>
        <p:spPr/>
        <p:txBody>
          <a:bodyPr/>
          <a:lstStyle/>
          <a:p>
            <a:fld id="{24B771AD-66DB-4BE0-9BC9-42B41F4325E8}" type="slidenum">
              <a:rPr lang="sv-SE" smtClean="0"/>
              <a:pPr/>
              <a:t>37</a:t>
            </a:fld>
            <a:endParaRPr lang="sv-SE"/>
          </a:p>
        </p:txBody>
      </p:sp>
    </p:spTree>
    <p:extLst>
      <p:ext uri="{BB962C8B-B14F-4D97-AF65-F5344CB8AC3E}">
        <p14:creationId xmlns:p14="http://schemas.microsoft.com/office/powerpoint/2010/main" val="875601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6"/>
          <p:cNvSpPr>
            <a:spLocks noGrp="1" noChangeArrowheads="1"/>
          </p:cNvSpPr>
          <p:nvPr>
            <p:ph type="title"/>
          </p:nvPr>
        </p:nvSpPr>
        <p:spPr>
          <a:noFill/>
          <a:ln w="38100">
            <a:solidFill>
              <a:schemeClr val="tx1"/>
            </a:solidFill>
          </a:ln>
        </p:spPr>
        <p:txBody>
          <a:bodyPr>
            <a:normAutofit fontScale="90000"/>
          </a:bodyPr>
          <a:lstStyle/>
          <a:p>
            <a:pPr eaLnBrk="1" hangingPunct="1"/>
            <a:r>
              <a:rPr lang="sv-SE" dirty="0">
                <a:solidFill>
                  <a:schemeClr val="tx1"/>
                </a:solidFill>
                <a:latin typeface="+mn-lt"/>
                <a:cs typeface="Times New Roman" pitchFamily="18" charset="0"/>
              </a:rPr>
              <a:t>Risk för exponering av </a:t>
            </a:r>
            <a:r>
              <a:rPr lang="sv-SE" dirty="0" err="1">
                <a:solidFill>
                  <a:schemeClr val="tx1"/>
                </a:solidFill>
                <a:latin typeface="+mn-lt"/>
                <a:cs typeface="Times New Roman" pitchFamily="18" charset="0"/>
              </a:rPr>
              <a:t>diisocyanater</a:t>
            </a:r>
            <a:endParaRPr lang="sv-SE" dirty="0">
              <a:solidFill>
                <a:schemeClr val="tx1"/>
              </a:solidFill>
              <a:latin typeface="+mn-lt"/>
              <a:cs typeface="Times New Roman" pitchFamily="18" charset="0"/>
            </a:endParaRPr>
          </a:p>
        </p:txBody>
      </p:sp>
      <p:sp>
        <p:nvSpPr>
          <p:cNvPr id="8198" name="Rectangle 8"/>
          <p:cNvSpPr>
            <a:spLocks noGrp="1" noChangeArrowheads="1"/>
          </p:cNvSpPr>
          <p:nvPr>
            <p:ph idx="1"/>
          </p:nvPr>
        </p:nvSpPr>
        <p:spPr/>
        <p:txBody>
          <a:bodyPr>
            <a:normAutofit/>
          </a:bodyPr>
          <a:lstStyle/>
          <a:p>
            <a:pPr>
              <a:spcBef>
                <a:spcPct val="0"/>
              </a:spcBef>
              <a:buClr>
                <a:srgbClr val="FF0000"/>
              </a:buClr>
            </a:pPr>
            <a:r>
              <a:rPr lang="sv-SE" dirty="0">
                <a:cs typeface="Times New Roman" pitchFamily="18" charset="0"/>
              </a:rPr>
              <a:t>Hög temperatur</a:t>
            </a:r>
          </a:p>
          <a:p>
            <a:pPr lvl="1">
              <a:spcBef>
                <a:spcPct val="0"/>
              </a:spcBef>
              <a:buClr>
                <a:srgbClr val="FF0000"/>
              </a:buClr>
            </a:pPr>
            <a:r>
              <a:rPr lang="sv-SE" dirty="0">
                <a:cs typeface="Times New Roman" pitchFamily="18" charset="0"/>
              </a:rPr>
              <a:t>Ju högre temperaturen är desto större risk för exponering,</a:t>
            </a:r>
          </a:p>
          <a:p>
            <a:pPr>
              <a:spcBef>
                <a:spcPct val="0"/>
              </a:spcBef>
              <a:buClr>
                <a:srgbClr val="FF0000"/>
              </a:buClr>
            </a:pPr>
            <a:r>
              <a:rPr lang="sv-SE" dirty="0">
                <a:cs typeface="Times New Roman" pitchFamily="18" charset="0"/>
              </a:rPr>
              <a:t>Vid sprutmålning</a:t>
            </a:r>
          </a:p>
          <a:p>
            <a:pPr lvl="1">
              <a:spcBef>
                <a:spcPct val="0"/>
              </a:spcBef>
              <a:buClr>
                <a:srgbClr val="FF0000"/>
              </a:buClr>
            </a:pPr>
            <a:r>
              <a:rPr lang="sv-SE" dirty="0">
                <a:cs typeface="Times New Roman" pitchFamily="18" charset="0"/>
              </a:rPr>
              <a:t>Bildas aerosoler med höga koncentrationer i luften</a:t>
            </a:r>
          </a:p>
          <a:p>
            <a:pPr>
              <a:spcBef>
                <a:spcPct val="0"/>
              </a:spcBef>
              <a:buClr>
                <a:srgbClr val="FF0000"/>
              </a:buClr>
            </a:pPr>
            <a:r>
              <a:rPr lang="sv-SE" dirty="0">
                <a:latin typeface="+mn-lt"/>
                <a:cs typeface="Times New Roman" pitchFamily="18" charset="0"/>
              </a:rPr>
              <a:t>Sprutmålning vid hög temperatur är alltså ett högriskförfarande.</a:t>
            </a:r>
          </a:p>
        </p:txBody>
      </p:sp>
      <p:sp>
        <p:nvSpPr>
          <p:cNvPr id="10" name="Platshållare för datum 4">
            <a:extLst>
              <a:ext uri="{FF2B5EF4-FFF2-40B4-BE49-F238E27FC236}">
                <a16:creationId xmlns:a16="http://schemas.microsoft.com/office/drawing/2014/main" id="{39E10B30-58FC-4965-BBB2-508E20ECAEB3}"/>
              </a:ext>
            </a:extLst>
          </p:cNvPr>
          <p:cNvSpPr>
            <a:spLocks noGrp="1"/>
          </p:cNvSpPr>
          <p:nvPr>
            <p:ph type="dt" sz="half" idx="10"/>
          </p:nvPr>
        </p:nvSpPr>
        <p:spPr/>
        <p:txBody>
          <a:bodyPr/>
          <a:lstStyle/>
          <a:p>
            <a:r>
              <a:rPr lang="sv-SE"/>
              <a:t>2022</a:t>
            </a:r>
            <a:endParaRPr lang="sv-SE" dirty="0"/>
          </a:p>
        </p:txBody>
      </p:sp>
      <p:sp>
        <p:nvSpPr>
          <p:cNvPr id="3" name="Platshållare för sidfot 2">
            <a:extLst>
              <a:ext uri="{FF2B5EF4-FFF2-40B4-BE49-F238E27FC236}">
                <a16:creationId xmlns:a16="http://schemas.microsoft.com/office/drawing/2014/main" id="{D655A65C-E401-4298-99BC-BFB1B2E5D821}"/>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33AF8B7E-BA8E-456D-84D1-8D413B93DD74}"/>
              </a:ext>
            </a:extLst>
          </p:cNvPr>
          <p:cNvSpPr>
            <a:spLocks noGrp="1"/>
          </p:cNvSpPr>
          <p:nvPr>
            <p:ph type="sldNum" sz="quarter" idx="12"/>
          </p:nvPr>
        </p:nvSpPr>
        <p:spPr/>
        <p:txBody>
          <a:bodyPr/>
          <a:lstStyle/>
          <a:p>
            <a:fld id="{24B771AD-66DB-4BE0-9BC9-42B41F4325E8}" type="slidenum">
              <a:rPr lang="sv-SE" smtClean="0"/>
              <a:pPr/>
              <a:t>38</a:t>
            </a:fld>
            <a:endParaRPr lang="sv-SE"/>
          </a:p>
        </p:txBody>
      </p:sp>
    </p:spTree>
    <p:extLst>
      <p:ext uri="{BB962C8B-B14F-4D97-AF65-F5344CB8AC3E}">
        <p14:creationId xmlns:p14="http://schemas.microsoft.com/office/powerpoint/2010/main" val="2060746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6"/>
          <p:cNvSpPr>
            <a:spLocks noGrp="1" noChangeArrowheads="1"/>
          </p:cNvSpPr>
          <p:nvPr>
            <p:ph type="title"/>
          </p:nvPr>
        </p:nvSpPr>
        <p:spPr>
          <a:noFill/>
          <a:ln w="38100">
            <a:solidFill>
              <a:schemeClr val="tx1"/>
            </a:solidFill>
          </a:ln>
        </p:spPr>
        <p:txBody>
          <a:bodyPr>
            <a:normAutofit fontScale="90000"/>
          </a:bodyPr>
          <a:lstStyle/>
          <a:p>
            <a:pPr eaLnBrk="1" hangingPunct="1"/>
            <a:r>
              <a:rPr lang="sv-SE" dirty="0">
                <a:solidFill>
                  <a:schemeClr val="tx1"/>
                </a:solidFill>
                <a:latin typeface="+mn-lt"/>
                <a:cs typeface="Times New Roman" pitchFamily="18" charset="0"/>
              </a:rPr>
              <a:t>Risk för exponering av </a:t>
            </a:r>
            <a:r>
              <a:rPr lang="sv-SE" dirty="0" err="1">
                <a:solidFill>
                  <a:schemeClr val="tx1"/>
                </a:solidFill>
                <a:latin typeface="+mn-lt"/>
                <a:cs typeface="Times New Roman" pitchFamily="18" charset="0"/>
              </a:rPr>
              <a:t>diisocyanater</a:t>
            </a:r>
            <a:endParaRPr lang="sv-SE" dirty="0">
              <a:solidFill>
                <a:schemeClr val="tx1"/>
              </a:solidFill>
              <a:latin typeface="+mn-lt"/>
              <a:cs typeface="Times New Roman" pitchFamily="18" charset="0"/>
            </a:endParaRPr>
          </a:p>
        </p:txBody>
      </p:sp>
      <p:sp>
        <p:nvSpPr>
          <p:cNvPr id="8198" name="Rectangle 8"/>
          <p:cNvSpPr>
            <a:spLocks noGrp="1" noChangeArrowheads="1"/>
          </p:cNvSpPr>
          <p:nvPr>
            <p:ph idx="1"/>
          </p:nvPr>
        </p:nvSpPr>
        <p:spPr/>
        <p:txBody>
          <a:bodyPr>
            <a:normAutofit/>
          </a:bodyPr>
          <a:lstStyle/>
          <a:p>
            <a:pPr>
              <a:spcBef>
                <a:spcPct val="0"/>
              </a:spcBef>
              <a:buClr>
                <a:srgbClr val="FF0000"/>
              </a:buClr>
            </a:pPr>
            <a:r>
              <a:rPr lang="sv-SE" dirty="0">
                <a:cs typeface="Times New Roman" pitchFamily="18" charset="0"/>
              </a:rPr>
              <a:t>Risk för exponering av vid blandningstillfället (härdare och bas)</a:t>
            </a:r>
          </a:p>
          <a:p>
            <a:pPr>
              <a:spcBef>
                <a:spcPct val="0"/>
              </a:spcBef>
              <a:buClr>
                <a:srgbClr val="FF0000"/>
              </a:buClr>
            </a:pPr>
            <a:r>
              <a:rPr lang="sv-SE" dirty="0">
                <a:latin typeface="+mn-lt"/>
                <a:cs typeface="Times New Roman" pitchFamily="18" charset="0"/>
              </a:rPr>
              <a:t>Tex vid härdning av polyuretanskum och man skär i ytan så finns risk att det sticker iväg </a:t>
            </a:r>
            <a:r>
              <a:rPr lang="sv-SE" dirty="0" err="1">
                <a:latin typeface="+mn-lt"/>
                <a:cs typeface="Times New Roman" pitchFamily="18" charset="0"/>
              </a:rPr>
              <a:t>oreagerad</a:t>
            </a:r>
            <a:r>
              <a:rPr lang="sv-SE" dirty="0">
                <a:latin typeface="+mn-lt"/>
                <a:cs typeface="Times New Roman" pitchFamily="18" charset="0"/>
              </a:rPr>
              <a:t> </a:t>
            </a:r>
            <a:r>
              <a:rPr lang="sv-SE" dirty="0" err="1">
                <a:latin typeface="+mn-lt"/>
                <a:cs typeface="Times New Roman" pitchFamily="18" charset="0"/>
              </a:rPr>
              <a:t>diispcyanater</a:t>
            </a:r>
            <a:r>
              <a:rPr lang="sv-SE" dirty="0">
                <a:latin typeface="+mn-lt"/>
                <a:cs typeface="Times New Roman" pitchFamily="18" charset="0"/>
              </a:rPr>
              <a:t>.</a:t>
            </a:r>
          </a:p>
          <a:p>
            <a:pPr>
              <a:spcBef>
                <a:spcPct val="0"/>
              </a:spcBef>
              <a:buClr>
                <a:srgbClr val="FF0000"/>
              </a:buClr>
            </a:pPr>
            <a:r>
              <a:rPr lang="sv-SE" dirty="0">
                <a:cs typeface="Times New Roman" pitchFamily="18" charset="0"/>
              </a:rPr>
              <a:t>Upphettning av härdplast </a:t>
            </a:r>
            <a:r>
              <a:rPr lang="sv-SE" dirty="0" err="1">
                <a:cs typeface="Times New Roman" pitchFamily="18" charset="0"/>
              </a:rPr>
              <a:t>iform</a:t>
            </a:r>
            <a:r>
              <a:rPr lang="sv-SE" dirty="0">
                <a:cs typeface="Times New Roman" pitchFamily="18" charset="0"/>
              </a:rPr>
              <a:t> av polyuretan och </a:t>
            </a:r>
            <a:r>
              <a:rPr lang="sv-SE" dirty="0" err="1">
                <a:cs typeface="Times New Roman" pitchFamily="18" charset="0"/>
              </a:rPr>
              <a:t>polyurea</a:t>
            </a:r>
            <a:r>
              <a:rPr lang="sv-SE" dirty="0">
                <a:cs typeface="Times New Roman" pitchFamily="18" charset="0"/>
              </a:rPr>
              <a:t>.</a:t>
            </a:r>
            <a:endParaRPr lang="sv-SE" dirty="0">
              <a:latin typeface="+mn-lt"/>
              <a:cs typeface="Times New Roman" pitchFamily="18" charset="0"/>
            </a:endParaRPr>
          </a:p>
        </p:txBody>
      </p:sp>
      <p:sp>
        <p:nvSpPr>
          <p:cNvPr id="10" name="Platshållare för datum 4">
            <a:extLst>
              <a:ext uri="{FF2B5EF4-FFF2-40B4-BE49-F238E27FC236}">
                <a16:creationId xmlns:a16="http://schemas.microsoft.com/office/drawing/2014/main" id="{39E10B30-58FC-4965-BBB2-508E20ECAEB3}"/>
              </a:ext>
            </a:extLst>
          </p:cNvPr>
          <p:cNvSpPr>
            <a:spLocks noGrp="1"/>
          </p:cNvSpPr>
          <p:nvPr>
            <p:ph type="dt" sz="half" idx="10"/>
          </p:nvPr>
        </p:nvSpPr>
        <p:spPr/>
        <p:txBody>
          <a:bodyPr/>
          <a:lstStyle/>
          <a:p>
            <a:r>
              <a:rPr lang="sv-SE"/>
              <a:t>2022</a:t>
            </a:r>
            <a:endParaRPr lang="sv-SE" dirty="0"/>
          </a:p>
        </p:txBody>
      </p:sp>
      <p:sp>
        <p:nvSpPr>
          <p:cNvPr id="3" name="Platshållare för sidfot 2">
            <a:extLst>
              <a:ext uri="{FF2B5EF4-FFF2-40B4-BE49-F238E27FC236}">
                <a16:creationId xmlns:a16="http://schemas.microsoft.com/office/drawing/2014/main" id="{D655A65C-E401-4298-99BC-BFB1B2E5D821}"/>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33AF8B7E-BA8E-456D-84D1-8D413B93DD74}"/>
              </a:ext>
            </a:extLst>
          </p:cNvPr>
          <p:cNvSpPr>
            <a:spLocks noGrp="1"/>
          </p:cNvSpPr>
          <p:nvPr>
            <p:ph type="sldNum" sz="quarter" idx="12"/>
          </p:nvPr>
        </p:nvSpPr>
        <p:spPr/>
        <p:txBody>
          <a:bodyPr/>
          <a:lstStyle/>
          <a:p>
            <a:fld id="{24B771AD-66DB-4BE0-9BC9-42B41F4325E8}" type="slidenum">
              <a:rPr lang="sv-SE" smtClean="0"/>
              <a:pPr/>
              <a:t>39</a:t>
            </a:fld>
            <a:endParaRPr lang="sv-SE"/>
          </a:p>
        </p:txBody>
      </p:sp>
    </p:spTree>
    <p:extLst>
      <p:ext uri="{BB962C8B-B14F-4D97-AF65-F5344CB8AC3E}">
        <p14:creationId xmlns:p14="http://schemas.microsoft.com/office/powerpoint/2010/main" val="3676077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0A90EF-B5EF-46B3-962A-FA9D55232B65}"/>
              </a:ext>
            </a:extLst>
          </p:cNvPr>
          <p:cNvSpPr>
            <a:spLocks noGrp="1"/>
          </p:cNvSpPr>
          <p:nvPr>
            <p:ph type="title"/>
          </p:nvPr>
        </p:nvSpPr>
        <p:spPr/>
        <p:txBody>
          <a:bodyPr/>
          <a:lstStyle/>
          <a:p>
            <a:r>
              <a:rPr lang="sv-SE" dirty="0"/>
              <a:t>Filmer</a:t>
            </a:r>
          </a:p>
        </p:txBody>
      </p:sp>
      <p:sp>
        <p:nvSpPr>
          <p:cNvPr id="3" name="Platshållare för innehåll 2">
            <a:extLst>
              <a:ext uri="{FF2B5EF4-FFF2-40B4-BE49-F238E27FC236}">
                <a16:creationId xmlns:a16="http://schemas.microsoft.com/office/drawing/2014/main" id="{ABB03F97-3E9A-903F-8364-DE5370ACA154}"/>
              </a:ext>
            </a:extLst>
          </p:cNvPr>
          <p:cNvSpPr>
            <a:spLocks noGrp="1"/>
          </p:cNvSpPr>
          <p:nvPr>
            <p:ph idx="1"/>
          </p:nvPr>
        </p:nvSpPr>
        <p:spPr/>
        <p:txBody>
          <a:bodyPr/>
          <a:lstStyle/>
          <a:p>
            <a:r>
              <a:rPr lang="sv-SE" dirty="0"/>
              <a:t>Du kan gärna infoga filmer från</a:t>
            </a:r>
          </a:p>
          <a:p>
            <a:pPr lvl="1"/>
            <a:r>
              <a:rPr lang="sv-SE" dirty="0"/>
              <a:t>Andningsskydd.nu</a:t>
            </a:r>
          </a:p>
          <a:p>
            <a:pPr lvl="1"/>
            <a:r>
              <a:rPr lang="sv-SE" dirty="0" err="1"/>
              <a:t>Prevent</a:t>
            </a:r>
            <a:r>
              <a:rPr lang="sv-SE" dirty="0"/>
              <a:t> på </a:t>
            </a:r>
            <a:r>
              <a:rPr lang="sv-SE" dirty="0" err="1"/>
              <a:t>youtube</a:t>
            </a:r>
            <a:r>
              <a:rPr lang="sv-SE" dirty="0"/>
              <a:t> sök på arbetsmiljö i lackeringsbranschen och välj ut de filmer som passar till dem du ska hålla kursen för.</a:t>
            </a:r>
          </a:p>
          <a:p>
            <a:pPr lvl="1"/>
            <a:r>
              <a:rPr lang="sv-SE" b="1" dirty="0"/>
              <a:t>AV har en informationsfilm om damm på </a:t>
            </a:r>
            <a:r>
              <a:rPr lang="sv-SE" b="1" dirty="0" err="1"/>
              <a:t>youtube</a:t>
            </a:r>
            <a:endParaRPr lang="sv-SE" b="1" dirty="0"/>
          </a:p>
        </p:txBody>
      </p:sp>
      <p:sp>
        <p:nvSpPr>
          <p:cNvPr id="4" name="Platshållare för datum 3">
            <a:extLst>
              <a:ext uri="{FF2B5EF4-FFF2-40B4-BE49-F238E27FC236}">
                <a16:creationId xmlns:a16="http://schemas.microsoft.com/office/drawing/2014/main" id="{D10CD33B-313B-75A2-C44F-CE5C7605617E}"/>
              </a:ext>
            </a:extLst>
          </p:cNvPr>
          <p:cNvSpPr>
            <a:spLocks noGrp="1"/>
          </p:cNvSpPr>
          <p:nvPr>
            <p:ph type="dt" sz="half" idx="10"/>
          </p:nvPr>
        </p:nvSpPr>
        <p:spPr/>
        <p:txBody>
          <a:bodyPr/>
          <a:lstStyle/>
          <a:p>
            <a:r>
              <a:rPr lang="sv-SE"/>
              <a:t>2022</a:t>
            </a:r>
            <a:endParaRPr lang="sv-SE" dirty="0"/>
          </a:p>
        </p:txBody>
      </p:sp>
      <p:sp>
        <p:nvSpPr>
          <p:cNvPr id="5" name="Platshållare för sidfot 4">
            <a:extLst>
              <a:ext uri="{FF2B5EF4-FFF2-40B4-BE49-F238E27FC236}">
                <a16:creationId xmlns:a16="http://schemas.microsoft.com/office/drawing/2014/main" id="{E502AAEB-BA9C-5643-A8BE-F4A98DCB5EED}"/>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D31E393F-8508-2625-6B84-9A1A4C154C24}"/>
              </a:ext>
            </a:extLst>
          </p:cNvPr>
          <p:cNvSpPr>
            <a:spLocks noGrp="1"/>
          </p:cNvSpPr>
          <p:nvPr>
            <p:ph type="sldNum" sz="quarter" idx="12"/>
          </p:nvPr>
        </p:nvSpPr>
        <p:spPr/>
        <p:txBody>
          <a:bodyPr/>
          <a:lstStyle/>
          <a:p>
            <a:fld id="{24B771AD-66DB-4BE0-9BC9-42B41F4325E8}" type="slidenum">
              <a:rPr lang="sv-SE" smtClean="0"/>
              <a:pPr/>
              <a:t>4</a:t>
            </a:fld>
            <a:endParaRPr lang="sv-SE"/>
          </a:p>
        </p:txBody>
      </p:sp>
    </p:spTree>
    <p:extLst>
      <p:ext uri="{BB962C8B-B14F-4D97-AF65-F5344CB8AC3E}">
        <p14:creationId xmlns:p14="http://schemas.microsoft.com/office/powerpoint/2010/main" val="3784421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6"/>
          <p:cNvSpPr>
            <a:spLocks noGrp="1" noChangeArrowheads="1"/>
          </p:cNvSpPr>
          <p:nvPr>
            <p:ph type="title"/>
          </p:nvPr>
        </p:nvSpPr>
        <p:spPr>
          <a:noFill/>
          <a:ln w="38100">
            <a:solidFill>
              <a:schemeClr val="tx1"/>
            </a:solidFill>
          </a:ln>
        </p:spPr>
        <p:txBody>
          <a:bodyPr>
            <a:normAutofit/>
          </a:bodyPr>
          <a:lstStyle/>
          <a:p>
            <a:pPr eaLnBrk="1" hangingPunct="1"/>
            <a:r>
              <a:rPr lang="sv-SE" dirty="0">
                <a:latin typeface="+mn-lt"/>
                <a:cs typeface="Times New Roman" pitchFamily="18" charset="0"/>
              </a:rPr>
              <a:t>Sprutmålning </a:t>
            </a:r>
            <a:r>
              <a:rPr lang="sv-SE" dirty="0" err="1">
                <a:solidFill>
                  <a:schemeClr val="tx1"/>
                </a:solidFill>
                <a:latin typeface="+mn-lt"/>
                <a:cs typeface="Times New Roman" pitchFamily="18" charset="0"/>
              </a:rPr>
              <a:t>diisocyanater</a:t>
            </a:r>
            <a:endParaRPr lang="sv-SE" dirty="0">
              <a:solidFill>
                <a:schemeClr val="tx1"/>
              </a:solidFill>
              <a:latin typeface="+mn-lt"/>
              <a:cs typeface="Times New Roman" pitchFamily="18" charset="0"/>
            </a:endParaRPr>
          </a:p>
        </p:txBody>
      </p:sp>
      <p:sp>
        <p:nvSpPr>
          <p:cNvPr id="8198" name="Rectangle 8"/>
          <p:cNvSpPr>
            <a:spLocks noGrp="1" noChangeArrowheads="1"/>
          </p:cNvSpPr>
          <p:nvPr>
            <p:ph idx="1"/>
          </p:nvPr>
        </p:nvSpPr>
        <p:spPr/>
        <p:txBody>
          <a:bodyPr>
            <a:normAutofit/>
          </a:bodyPr>
          <a:lstStyle/>
          <a:p>
            <a:pPr marL="0" indent="0">
              <a:spcBef>
                <a:spcPct val="0"/>
              </a:spcBef>
              <a:buClr>
                <a:srgbClr val="FF0000"/>
              </a:buClr>
              <a:buNone/>
            </a:pPr>
            <a:r>
              <a:rPr lang="sv-SE" dirty="0">
                <a:cs typeface="Times New Roman" pitchFamily="18" charset="0"/>
              </a:rPr>
              <a:t>Varför är det en hög risk sammankopplat med sprutmålning av </a:t>
            </a:r>
            <a:r>
              <a:rPr lang="sv-SE" dirty="0" err="1">
                <a:cs typeface="Times New Roman" pitchFamily="18" charset="0"/>
              </a:rPr>
              <a:t>Polyuretaner</a:t>
            </a:r>
            <a:r>
              <a:rPr lang="sv-SE" dirty="0">
                <a:cs typeface="Times New Roman" pitchFamily="18" charset="0"/>
              </a:rPr>
              <a:t>/</a:t>
            </a:r>
            <a:r>
              <a:rPr lang="sv-SE" dirty="0" err="1">
                <a:cs typeface="Times New Roman" pitchFamily="18" charset="0"/>
              </a:rPr>
              <a:t>Polyurea</a:t>
            </a:r>
            <a:r>
              <a:rPr lang="sv-SE" dirty="0">
                <a:cs typeface="Times New Roman" pitchFamily="18" charset="0"/>
              </a:rPr>
              <a:t>?</a:t>
            </a:r>
          </a:p>
          <a:p>
            <a:pPr>
              <a:spcBef>
                <a:spcPct val="0"/>
              </a:spcBef>
              <a:buClr>
                <a:srgbClr val="FF0000"/>
              </a:buClr>
            </a:pPr>
            <a:r>
              <a:rPr lang="sv-SE" dirty="0">
                <a:cs typeface="Times New Roman" pitchFamily="18" charset="0"/>
              </a:rPr>
              <a:t>Aerosoler och droppar tas lätt upp av människan.</a:t>
            </a:r>
          </a:p>
          <a:p>
            <a:pPr>
              <a:spcBef>
                <a:spcPct val="0"/>
              </a:spcBef>
              <a:buClr>
                <a:srgbClr val="FF0000"/>
              </a:buClr>
            </a:pPr>
            <a:r>
              <a:rPr lang="sv-SE" dirty="0">
                <a:cs typeface="Times New Roman" pitchFamily="18" charset="0"/>
              </a:rPr>
              <a:t>Finns stor risk att det är </a:t>
            </a:r>
            <a:r>
              <a:rPr lang="sv-SE" dirty="0" err="1">
                <a:cs typeface="Times New Roman" pitchFamily="18" charset="0"/>
              </a:rPr>
              <a:t>oreagerade</a:t>
            </a:r>
            <a:r>
              <a:rPr lang="sv-SE" dirty="0">
                <a:cs typeface="Times New Roman" pitchFamily="18" charset="0"/>
              </a:rPr>
              <a:t> </a:t>
            </a:r>
            <a:r>
              <a:rPr lang="sv-SE" dirty="0" err="1">
                <a:cs typeface="Times New Roman" pitchFamily="18" charset="0"/>
              </a:rPr>
              <a:t>diisocyanater</a:t>
            </a:r>
            <a:r>
              <a:rPr lang="sv-SE" dirty="0">
                <a:cs typeface="Times New Roman" pitchFamily="18" charset="0"/>
              </a:rPr>
              <a:t> i en </a:t>
            </a:r>
            <a:r>
              <a:rPr lang="sv-SE" dirty="0" err="1">
                <a:cs typeface="Times New Roman" pitchFamily="18" charset="0"/>
              </a:rPr>
              <a:t>sprutdimma</a:t>
            </a:r>
            <a:endParaRPr lang="sv-SE" dirty="0">
              <a:cs typeface="Times New Roman" pitchFamily="18" charset="0"/>
            </a:endParaRPr>
          </a:p>
          <a:p>
            <a:pPr>
              <a:spcBef>
                <a:spcPct val="0"/>
              </a:spcBef>
              <a:buClr>
                <a:srgbClr val="FF0000"/>
              </a:buClr>
            </a:pPr>
            <a:r>
              <a:rPr lang="sv-SE" dirty="0">
                <a:cs typeface="Times New Roman" pitchFamily="18" charset="0"/>
              </a:rPr>
              <a:t>Mycket färg kan passera på kort tid.</a:t>
            </a:r>
          </a:p>
          <a:p>
            <a:pPr>
              <a:spcBef>
                <a:spcPct val="0"/>
              </a:spcBef>
              <a:buClr>
                <a:srgbClr val="FF0000"/>
              </a:buClr>
            </a:pPr>
            <a:r>
              <a:rPr lang="sv-SE" dirty="0">
                <a:cs typeface="Times New Roman" pitchFamily="18" charset="0"/>
              </a:rPr>
              <a:t>Alla i närheten utsätts också för en risk.</a:t>
            </a:r>
            <a:endParaRPr lang="sv-SE" dirty="0">
              <a:latin typeface="+mn-lt"/>
              <a:cs typeface="Times New Roman" pitchFamily="18" charset="0"/>
            </a:endParaRPr>
          </a:p>
        </p:txBody>
      </p:sp>
      <p:sp>
        <p:nvSpPr>
          <p:cNvPr id="10" name="Platshållare för datum 4">
            <a:extLst>
              <a:ext uri="{FF2B5EF4-FFF2-40B4-BE49-F238E27FC236}">
                <a16:creationId xmlns:a16="http://schemas.microsoft.com/office/drawing/2014/main" id="{39E10B30-58FC-4965-BBB2-508E20ECAEB3}"/>
              </a:ext>
            </a:extLst>
          </p:cNvPr>
          <p:cNvSpPr>
            <a:spLocks noGrp="1"/>
          </p:cNvSpPr>
          <p:nvPr>
            <p:ph type="dt" sz="half" idx="10"/>
          </p:nvPr>
        </p:nvSpPr>
        <p:spPr/>
        <p:txBody>
          <a:bodyPr/>
          <a:lstStyle/>
          <a:p>
            <a:r>
              <a:rPr lang="sv-SE"/>
              <a:t>2022</a:t>
            </a:r>
            <a:endParaRPr lang="sv-SE" dirty="0"/>
          </a:p>
        </p:txBody>
      </p:sp>
      <p:sp>
        <p:nvSpPr>
          <p:cNvPr id="3" name="Platshållare för sidfot 2">
            <a:extLst>
              <a:ext uri="{FF2B5EF4-FFF2-40B4-BE49-F238E27FC236}">
                <a16:creationId xmlns:a16="http://schemas.microsoft.com/office/drawing/2014/main" id="{D655A65C-E401-4298-99BC-BFB1B2E5D821}"/>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33AF8B7E-BA8E-456D-84D1-8D413B93DD74}"/>
              </a:ext>
            </a:extLst>
          </p:cNvPr>
          <p:cNvSpPr>
            <a:spLocks noGrp="1"/>
          </p:cNvSpPr>
          <p:nvPr>
            <p:ph type="sldNum" sz="quarter" idx="12"/>
          </p:nvPr>
        </p:nvSpPr>
        <p:spPr/>
        <p:txBody>
          <a:bodyPr/>
          <a:lstStyle/>
          <a:p>
            <a:fld id="{24B771AD-66DB-4BE0-9BC9-42B41F4325E8}" type="slidenum">
              <a:rPr lang="sv-SE" smtClean="0"/>
              <a:pPr/>
              <a:t>40</a:t>
            </a:fld>
            <a:endParaRPr lang="sv-SE"/>
          </a:p>
        </p:txBody>
      </p:sp>
    </p:spTree>
    <p:extLst>
      <p:ext uri="{BB962C8B-B14F-4D97-AF65-F5344CB8AC3E}">
        <p14:creationId xmlns:p14="http://schemas.microsoft.com/office/powerpoint/2010/main" val="124278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latin typeface="+mn-lt"/>
            </a:endParaRPr>
          </a:p>
        </p:txBody>
      </p:sp>
      <p:pic>
        <p:nvPicPr>
          <p:cNvPr id="5" name="Platshållare för innehåll 4" descr="Bild1.gif"/>
          <p:cNvPicPr>
            <a:picLocks noGrp="1" noChangeAspect="1"/>
          </p:cNvPicPr>
          <p:nvPr>
            <p:ph sz="half" idx="1"/>
          </p:nvPr>
        </p:nvPicPr>
        <p:blipFill>
          <a:blip r:embed="rId2"/>
          <a:stretch>
            <a:fillRect/>
          </a:stretch>
        </p:blipFill>
        <p:spPr>
          <a:xfrm>
            <a:off x="0" y="-4751"/>
            <a:ext cx="9144000" cy="6862752"/>
          </a:xfrm>
        </p:spPr>
      </p:pic>
      <p:sp>
        <p:nvSpPr>
          <p:cNvPr id="4" name="Platshållare för innehåll 3"/>
          <p:cNvSpPr>
            <a:spLocks noGrp="1"/>
          </p:cNvSpPr>
          <p:nvPr>
            <p:ph sz="half" idx="2"/>
          </p:nvPr>
        </p:nvSpPr>
        <p:spPr/>
        <p:txBody>
          <a:bodyPr/>
          <a:lstStyle/>
          <a:p>
            <a:endParaRPr lang="sv-SE" dirty="0"/>
          </a:p>
        </p:txBody>
      </p:sp>
      <p:sp>
        <p:nvSpPr>
          <p:cNvPr id="6" name="Rectangle 4"/>
          <p:cNvSpPr txBox="1">
            <a:spLocks noChangeArrowheads="1"/>
          </p:cNvSpPr>
          <p:nvPr/>
        </p:nvSpPr>
        <p:spPr>
          <a:xfrm>
            <a:off x="3071813" y="0"/>
            <a:ext cx="6072187" cy="78581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2800" b="1" i="0" u="none" strike="noStrike" kern="1200" cap="none" spc="0" normalizeH="0" baseline="0" noProof="0">
                <a:ln>
                  <a:noFill/>
                </a:ln>
                <a:solidFill>
                  <a:schemeClr val="tx1"/>
                </a:solidFill>
                <a:effectLst/>
                <a:uLnTx/>
                <a:uFillTx/>
                <a:latin typeface="Garamond" pitchFamily="18" charset="0"/>
                <a:ea typeface="+mj-ea"/>
                <a:cs typeface="Times New Roman" pitchFamily="18" charset="0"/>
              </a:rPr>
              <a:t>Lagstiftning finns på många områden</a:t>
            </a:r>
            <a:endParaRPr kumimoji="0" lang="sv-SE" sz="2800" b="1" i="0" u="none" strike="noStrike" kern="1200" cap="none" spc="0" normalizeH="0" baseline="0" noProof="0">
              <a:ln>
                <a:noFill/>
              </a:ln>
              <a:solidFill>
                <a:schemeClr val="tx1"/>
              </a:solidFill>
              <a:effectLst/>
              <a:uLnTx/>
              <a:uFillTx/>
              <a:latin typeface="+mj-lt"/>
              <a:ea typeface="+mj-ea"/>
              <a:cs typeface="Times New Roman" pitchFamily="18" charset="0"/>
            </a:endParaRPr>
          </a:p>
        </p:txBody>
      </p:sp>
      <p:sp>
        <p:nvSpPr>
          <p:cNvPr id="7" name="AutoShape 12"/>
          <p:cNvSpPr>
            <a:spLocks noChangeArrowheads="1"/>
          </p:cNvSpPr>
          <p:nvPr/>
        </p:nvSpPr>
        <p:spPr bwMode="auto">
          <a:xfrm>
            <a:off x="4429125" y="5572125"/>
            <a:ext cx="2736850" cy="803275"/>
          </a:xfrm>
          <a:prstGeom prst="wedgeEllipseCallout">
            <a:avLst>
              <a:gd name="adj1" fmla="val -44722"/>
              <a:gd name="adj2" fmla="val 47167"/>
            </a:avLst>
          </a:prstGeom>
          <a:solidFill>
            <a:schemeClr val="bg1"/>
          </a:solidFill>
          <a:ln w="9525">
            <a:solidFill>
              <a:schemeClr val="tx1"/>
            </a:solidFill>
            <a:miter lim="800000"/>
            <a:headEnd/>
            <a:tailEnd/>
          </a:ln>
        </p:spPr>
        <p:txBody>
          <a:bodyPr/>
          <a:lstStyle/>
          <a:p>
            <a:pPr algn="ctr"/>
            <a:r>
              <a:rPr lang="sv-SE" sz="1000">
                <a:latin typeface="Arial Black" pitchFamily="34" charset="0"/>
              </a:rPr>
              <a:t>Klassificering och märkning av kemiska produkter</a:t>
            </a:r>
            <a:endParaRPr lang="en-US" sz="1000">
              <a:latin typeface="Arial Black" pitchFamily="34" charset="0"/>
            </a:endParaRPr>
          </a:p>
        </p:txBody>
      </p:sp>
      <p:sp>
        <p:nvSpPr>
          <p:cNvPr id="8" name="AutoShape 14"/>
          <p:cNvSpPr>
            <a:spLocks noChangeArrowheads="1"/>
          </p:cNvSpPr>
          <p:nvPr/>
        </p:nvSpPr>
        <p:spPr bwMode="auto">
          <a:xfrm>
            <a:off x="7199313" y="3214688"/>
            <a:ext cx="1944687" cy="646112"/>
          </a:xfrm>
          <a:prstGeom prst="wedgeEllipseCallout">
            <a:avLst>
              <a:gd name="adj1" fmla="val -29593"/>
              <a:gd name="adj2" fmla="val 76046"/>
            </a:avLst>
          </a:prstGeom>
          <a:solidFill>
            <a:schemeClr val="bg1"/>
          </a:solidFill>
          <a:ln w="9525">
            <a:solidFill>
              <a:schemeClr val="tx1"/>
            </a:solidFill>
            <a:miter lim="800000"/>
            <a:headEnd/>
            <a:tailEnd/>
          </a:ln>
        </p:spPr>
        <p:txBody>
          <a:bodyPr/>
          <a:lstStyle/>
          <a:p>
            <a:pPr algn="ctr"/>
            <a:r>
              <a:rPr lang="sv-SE" sz="1000">
                <a:latin typeface="Arial Black" pitchFamily="34" charset="0"/>
              </a:rPr>
              <a:t>Transport av farligt gods</a:t>
            </a:r>
            <a:endParaRPr lang="en-US" sz="1000">
              <a:latin typeface="Arial Black" pitchFamily="34" charset="0"/>
            </a:endParaRPr>
          </a:p>
        </p:txBody>
      </p:sp>
      <p:sp>
        <p:nvSpPr>
          <p:cNvPr id="9" name="AutoShape 15"/>
          <p:cNvSpPr>
            <a:spLocks noChangeArrowheads="1"/>
          </p:cNvSpPr>
          <p:nvPr/>
        </p:nvSpPr>
        <p:spPr bwMode="auto">
          <a:xfrm>
            <a:off x="5214938" y="1785938"/>
            <a:ext cx="2374900" cy="565150"/>
          </a:xfrm>
          <a:prstGeom prst="wedgeEllipseCallout">
            <a:avLst>
              <a:gd name="adj1" fmla="val -43917"/>
              <a:gd name="adj2" fmla="val 63421"/>
            </a:avLst>
          </a:prstGeom>
          <a:solidFill>
            <a:schemeClr val="bg1"/>
          </a:solidFill>
          <a:ln w="9525">
            <a:solidFill>
              <a:schemeClr val="tx1"/>
            </a:solidFill>
            <a:miter lim="800000"/>
            <a:headEnd/>
            <a:tailEnd/>
          </a:ln>
        </p:spPr>
        <p:txBody>
          <a:bodyPr/>
          <a:lstStyle/>
          <a:p>
            <a:pPr algn="ctr"/>
            <a:r>
              <a:rPr lang="sv-SE" sz="1000">
                <a:latin typeface="Arial Black" pitchFamily="34" charset="0"/>
              </a:rPr>
              <a:t>Hantering av avfall och farligt avfall</a:t>
            </a:r>
            <a:endParaRPr lang="en-US" sz="1000">
              <a:latin typeface="Arial Black" pitchFamily="34" charset="0"/>
            </a:endParaRPr>
          </a:p>
        </p:txBody>
      </p:sp>
      <p:sp>
        <p:nvSpPr>
          <p:cNvPr id="10" name="AutoShape 16"/>
          <p:cNvSpPr>
            <a:spLocks noChangeArrowheads="1"/>
          </p:cNvSpPr>
          <p:nvPr/>
        </p:nvSpPr>
        <p:spPr bwMode="auto">
          <a:xfrm>
            <a:off x="2928939" y="1196752"/>
            <a:ext cx="2435150" cy="722536"/>
          </a:xfrm>
          <a:prstGeom prst="wedgeEllipseCallout">
            <a:avLst>
              <a:gd name="adj1" fmla="val -47838"/>
              <a:gd name="adj2" fmla="val 97699"/>
            </a:avLst>
          </a:prstGeom>
          <a:solidFill>
            <a:schemeClr val="bg1"/>
          </a:solidFill>
          <a:ln w="9525">
            <a:solidFill>
              <a:schemeClr val="tx1"/>
            </a:solidFill>
            <a:miter lim="800000"/>
            <a:headEnd/>
            <a:tailEnd/>
          </a:ln>
        </p:spPr>
        <p:txBody>
          <a:bodyPr/>
          <a:lstStyle/>
          <a:p>
            <a:pPr algn="ctr"/>
            <a:r>
              <a:rPr lang="sv-SE" sz="1000" dirty="0">
                <a:latin typeface="Arial Black" pitchFamily="34" charset="0"/>
              </a:rPr>
              <a:t>Regler om hantering och skyddsutrustning</a:t>
            </a:r>
          </a:p>
        </p:txBody>
      </p:sp>
      <p:sp>
        <p:nvSpPr>
          <p:cNvPr id="11" name="AutoShape 17"/>
          <p:cNvSpPr>
            <a:spLocks noChangeArrowheads="1"/>
          </p:cNvSpPr>
          <p:nvPr/>
        </p:nvSpPr>
        <p:spPr bwMode="auto">
          <a:xfrm>
            <a:off x="1285875" y="4786313"/>
            <a:ext cx="2089150" cy="725487"/>
          </a:xfrm>
          <a:prstGeom prst="wedgeEllipseCallout">
            <a:avLst>
              <a:gd name="adj1" fmla="val 68921"/>
              <a:gd name="adj2" fmla="val 62394"/>
            </a:avLst>
          </a:prstGeom>
          <a:solidFill>
            <a:schemeClr val="bg1"/>
          </a:solidFill>
          <a:ln w="9525">
            <a:solidFill>
              <a:schemeClr val="tx1"/>
            </a:solidFill>
            <a:miter lim="800000"/>
            <a:headEnd/>
            <a:tailEnd/>
          </a:ln>
        </p:spPr>
        <p:txBody>
          <a:bodyPr/>
          <a:lstStyle/>
          <a:p>
            <a:pPr algn="ctr"/>
            <a:r>
              <a:rPr lang="sv-SE" sz="1000">
                <a:latin typeface="Arial Black" pitchFamily="34" charset="0"/>
              </a:rPr>
              <a:t>Regler om brandfarliga och explosiva varor</a:t>
            </a:r>
            <a:endParaRPr lang="en-US" sz="1000">
              <a:latin typeface="Arial Black" pitchFamily="34" charset="0"/>
            </a:endParaRPr>
          </a:p>
        </p:txBody>
      </p:sp>
      <p:sp>
        <p:nvSpPr>
          <p:cNvPr id="12" name="Platshållare för sidfot 11">
            <a:extLst>
              <a:ext uri="{FF2B5EF4-FFF2-40B4-BE49-F238E27FC236}">
                <a16:creationId xmlns:a16="http://schemas.microsoft.com/office/drawing/2014/main" id="{6DA5A8CE-8C10-4B2F-A388-939D6AE11955}"/>
              </a:ext>
            </a:extLst>
          </p:cNvPr>
          <p:cNvSpPr>
            <a:spLocks noGrp="1"/>
          </p:cNvSpPr>
          <p:nvPr>
            <p:ph type="ftr" sz="quarter" idx="11"/>
          </p:nvPr>
        </p:nvSpPr>
        <p:spPr/>
        <p:txBody>
          <a:bodyPr/>
          <a:lstStyle/>
          <a:p>
            <a:r>
              <a:rPr lang="sv-SE"/>
              <a:t>Kemiska arbetsmiljörisker - Industri</a:t>
            </a:r>
          </a:p>
        </p:txBody>
      </p:sp>
      <p:sp>
        <p:nvSpPr>
          <p:cNvPr id="13" name="Platshållare för bildnummer 12">
            <a:extLst>
              <a:ext uri="{FF2B5EF4-FFF2-40B4-BE49-F238E27FC236}">
                <a16:creationId xmlns:a16="http://schemas.microsoft.com/office/drawing/2014/main" id="{B6EA1935-2638-4EEC-A871-3196A3B22983}"/>
              </a:ext>
            </a:extLst>
          </p:cNvPr>
          <p:cNvSpPr>
            <a:spLocks noGrp="1"/>
          </p:cNvSpPr>
          <p:nvPr>
            <p:ph type="sldNum" sz="quarter" idx="12"/>
          </p:nvPr>
        </p:nvSpPr>
        <p:spPr/>
        <p:txBody>
          <a:bodyPr/>
          <a:lstStyle/>
          <a:p>
            <a:fld id="{24B771AD-66DB-4BE0-9BC9-42B41F4325E8}" type="slidenum">
              <a:rPr lang="sv-SE" smtClean="0"/>
              <a:pPr/>
              <a:t>41</a:t>
            </a:fld>
            <a:endParaRPr lang="sv-SE"/>
          </a:p>
        </p:txBody>
      </p:sp>
      <p:sp>
        <p:nvSpPr>
          <p:cNvPr id="3" name="Platshållare för datum 2">
            <a:extLst>
              <a:ext uri="{FF2B5EF4-FFF2-40B4-BE49-F238E27FC236}">
                <a16:creationId xmlns:a16="http://schemas.microsoft.com/office/drawing/2014/main" id="{A685C220-05DA-4F30-8BE7-527E5A721DF5}"/>
              </a:ext>
            </a:extLst>
          </p:cNvPr>
          <p:cNvSpPr>
            <a:spLocks noGrp="1"/>
          </p:cNvSpPr>
          <p:nvPr>
            <p:ph type="dt" sz="half" idx="10"/>
          </p:nvPr>
        </p:nvSpPr>
        <p:spPr/>
        <p:txBody>
          <a:bodyPr/>
          <a:lstStyle/>
          <a:p>
            <a:r>
              <a:rPr lang="sv-SE"/>
              <a:t>2022</a:t>
            </a:r>
            <a:endParaRPr lang="sv-SE" dirty="0"/>
          </a:p>
        </p:txBody>
      </p:sp>
    </p:spTree>
    <p:extLst>
      <p:ext uri="{BB962C8B-B14F-4D97-AF65-F5344CB8AC3E}">
        <p14:creationId xmlns:p14="http://schemas.microsoft.com/office/powerpoint/2010/main" val="220626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91440" tIns="45720" rIns="91440" bIns="45720" rtlCol="0" anchor="ctr">
            <a:normAutofit/>
          </a:bodyPr>
          <a:lstStyle/>
          <a:p>
            <a:r>
              <a:rPr lang="sv-SE" dirty="0">
                <a:latin typeface="+mn-lt"/>
              </a:rPr>
              <a:t>Dokumentation av riskbedömning</a:t>
            </a:r>
          </a:p>
        </p:txBody>
      </p:sp>
      <p:sp>
        <p:nvSpPr>
          <p:cNvPr id="3" name="Platshållare för innehåll 2"/>
          <p:cNvSpPr>
            <a:spLocks noGrp="1"/>
          </p:cNvSpPr>
          <p:nvPr>
            <p:ph idx="1"/>
          </p:nvPr>
        </p:nvSpPr>
        <p:spPr/>
        <p:txBody>
          <a:bodyPr/>
          <a:lstStyle/>
          <a:p>
            <a:pPr marL="342900" indent="-342900">
              <a:lnSpc>
                <a:spcPct val="120000"/>
              </a:lnSpc>
              <a:buFont typeface="+mj-lt"/>
              <a:buAutoNum type="arabicPeriod"/>
            </a:pPr>
            <a:r>
              <a:rPr lang="sv-SE" sz="2400" dirty="0">
                <a:latin typeface="+mn-lt"/>
              </a:rPr>
              <a:t>Var hanteras produkten?</a:t>
            </a:r>
          </a:p>
          <a:p>
            <a:pPr marL="342900" indent="-342900">
              <a:lnSpc>
                <a:spcPct val="120000"/>
              </a:lnSpc>
              <a:buFont typeface="+mj-lt"/>
              <a:buAutoNum type="arabicPeriod"/>
            </a:pPr>
            <a:r>
              <a:rPr lang="sv-SE" sz="2400" dirty="0">
                <a:latin typeface="+mn-lt"/>
              </a:rPr>
              <a:t>Vilka skyddsåtgärder</a:t>
            </a:r>
          </a:p>
          <a:p>
            <a:pPr marL="342900" indent="-342900">
              <a:lnSpc>
                <a:spcPct val="120000"/>
              </a:lnSpc>
              <a:buFont typeface="+mj-lt"/>
              <a:buAutoNum type="arabicPeriod"/>
            </a:pPr>
            <a:r>
              <a:rPr lang="sv-SE" sz="2400" dirty="0">
                <a:latin typeface="+mn-lt"/>
              </a:rPr>
              <a:t>Skyddsutrustning</a:t>
            </a:r>
          </a:p>
          <a:p>
            <a:pPr marL="342900" indent="-342900">
              <a:lnSpc>
                <a:spcPct val="120000"/>
              </a:lnSpc>
              <a:buFont typeface="+mj-lt"/>
              <a:buAutoNum type="arabicPeriod"/>
            </a:pPr>
            <a:r>
              <a:rPr lang="sv-SE" sz="2400" dirty="0">
                <a:latin typeface="+mn-lt"/>
              </a:rPr>
              <a:t>Hantering och funktion av utrustning ska kontrolleras</a:t>
            </a:r>
          </a:p>
          <a:p>
            <a:pPr marL="342900" indent="-342900">
              <a:buFont typeface="+mj-lt"/>
              <a:buAutoNum type="arabicPeriod"/>
            </a:pPr>
            <a:endParaRPr lang="sv-SE" dirty="0">
              <a:latin typeface="+mn-lt"/>
            </a:endParaRPr>
          </a:p>
          <a:p>
            <a:pPr marL="0" indent="0">
              <a:buNone/>
            </a:pPr>
            <a:endParaRPr lang="sv-SE" dirty="0">
              <a:latin typeface="+mn-lt"/>
            </a:endParaRPr>
          </a:p>
          <a:p>
            <a:pPr marL="0" indent="0">
              <a:buNone/>
            </a:pPr>
            <a:endParaRPr lang="sv-SE" dirty="0">
              <a:latin typeface="+mn-lt"/>
            </a:endParaRPr>
          </a:p>
        </p:txBody>
      </p:sp>
      <p:sp>
        <p:nvSpPr>
          <p:cNvPr id="6" name="Platshållare för sidfot 5">
            <a:extLst>
              <a:ext uri="{FF2B5EF4-FFF2-40B4-BE49-F238E27FC236}">
                <a16:creationId xmlns:a16="http://schemas.microsoft.com/office/drawing/2014/main" id="{0AA0560D-13F3-498D-9941-200CA5B02116}"/>
              </a:ext>
            </a:extLst>
          </p:cNvPr>
          <p:cNvSpPr>
            <a:spLocks noGrp="1"/>
          </p:cNvSpPr>
          <p:nvPr>
            <p:ph type="ftr" sz="quarter" idx="11"/>
          </p:nvPr>
        </p:nvSpPr>
        <p:spPr/>
        <p:txBody>
          <a:bodyPr/>
          <a:lstStyle/>
          <a:p>
            <a:r>
              <a:rPr lang="sv-SE"/>
              <a:t>Kemiska arbetsmiljörisker - Industri</a:t>
            </a:r>
          </a:p>
        </p:txBody>
      </p:sp>
      <p:sp>
        <p:nvSpPr>
          <p:cNvPr id="7" name="Platshållare för bildnummer 6">
            <a:extLst>
              <a:ext uri="{FF2B5EF4-FFF2-40B4-BE49-F238E27FC236}">
                <a16:creationId xmlns:a16="http://schemas.microsoft.com/office/drawing/2014/main" id="{F93C6E2E-41A0-48B5-8AAD-9BB630D896D4}"/>
              </a:ext>
            </a:extLst>
          </p:cNvPr>
          <p:cNvSpPr>
            <a:spLocks noGrp="1"/>
          </p:cNvSpPr>
          <p:nvPr>
            <p:ph type="sldNum" sz="quarter" idx="12"/>
          </p:nvPr>
        </p:nvSpPr>
        <p:spPr/>
        <p:txBody>
          <a:bodyPr/>
          <a:lstStyle/>
          <a:p>
            <a:fld id="{24B771AD-66DB-4BE0-9BC9-42B41F4325E8}" type="slidenum">
              <a:rPr lang="sv-SE" smtClean="0"/>
              <a:pPr/>
              <a:t>42</a:t>
            </a:fld>
            <a:endParaRPr lang="sv-SE"/>
          </a:p>
        </p:txBody>
      </p:sp>
      <p:sp>
        <p:nvSpPr>
          <p:cNvPr id="8" name="Platshållare för datum 4">
            <a:extLst>
              <a:ext uri="{FF2B5EF4-FFF2-40B4-BE49-F238E27FC236}">
                <a16:creationId xmlns:a16="http://schemas.microsoft.com/office/drawing/2014/main" id="{F2178F08-56FF-4AD8-ACDF-FCAEE44AFCC5}"/>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242739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7792D8-6E9B-4AF1-A1B1-BF932834D4E5}"/>
              </a:ext>
            </a:extLst>
          </p:cNvPr>
          <p:cNvSpPr>
            <a:spLocks noGrp="1"/>
          </p:cNvSpPr>
          <p:nvPr>
            <p:ph type="title"/>
          </p:nvPr>
        </p:nvSpPr>
        <p:spPr/>
        <p:txBody>
          <a:bodyPr>
            <a:normAutofit/>
          </a:bodyPr>
          <a:lstStyle/>
          <a:p>
            <a:pPr eaLnBrk="1" hangingPunct="1">
              <a:defRPr/>
            </a:pPr>
            <a:r>
              <a:rPr lang="sv-SE" dirty="0">
                <a:latin typeface="+mn-lt"/>
              </a:rPr>
              <a:t>Skyltning och information</a:t>
            </a:r>
          </a:p>
        </p:txBody>
      </p:sp>
      <p:pic>
        <p:nvPicPr>
          <p:cNvPr id="54275" name="Bildobjekt 3">
            <a:extLst>
              <a:ext uri="{FF2B5EF4-FFF2-40B4-BE49-F238E27FC236}">
                <a16:creationId xmlns:a16="http://schemas.microsoft.com/office/drawing/2014/main" id="{A2FF7D09-DCEC-40EF-8EB1-8F73A5A33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514"/>
          <a:stretch>
            <a:fillRect/>
          </a:stretch>
        </p:blipFill>
        <p:spPr bwMode="auto">
          <a:xfrm>
            <a:off x="1652588" y="1851025"/>
            <a:ext cx="29972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innehåll 4">
            <a:extLst>
              <a:ext uri="{FF2B5EF4-FFF2-40B4-BE49-F238E27FC236}">
                <a16:creationId xmlns:a16="http://schemas.microsoft.com/office/drawing/2014/main" id="{6F40503C-2E23-4980-9E53-66C54E31F248}"/>
              </a:ext>
            </a:extLst>
          </p:cNvPr>
          <p:cNvSpPr>
            <a:spLocks noGrp="1"/>
          </p:cNvSpPr>
          <p:nvPr>
            <p:ph idx="1"/>
          </p:nvPr>
        </p:nvSpPr>
        <p:spPr>
          <a:xfrm>
            <a:off x="4776788" y="1851025"/>
            <a:ext cx="3910012" cy="4549775"/>
          </a:xfrm>
        </p:spPr>
        <p:txBody>
          <a:bodyPr rtlCol="0">
            <a:normAutofit/>
          </a:bodyPr>
          <a:lstStyle/>
          <a:p>
            <a:pPr eaLnBrk="1" hangingPunct="1">
              <a:defRPr/>
            </a:pPr>
            <a:r>
              <a:rPr lang="sv-SE" sz="2000" dirty="0">
                <a:latin typeface="+mn-lt"/>
              </a:rPr>
              <a:t>Avspärrning och skyltning ska alltid göras vid läggning av härdplastgolv.</a:t>
            </a:r>
          </a:p>
          <a:p>
            <a:pPr eaLnBrk="1" hangingPunct="1">
              <a:defRPr/>
            </a:pPr>
            <a:r>
              <a:rPr lang="sv-SE" sz="2000" dirty="0">
                <a:latin typeface="+mn-lt"/>
              </a:rPr>
              <a:t>Det är arbetsgivarens skyldighet att läggare känner till riskerna</a:t>
            </a:r>
          </a:p>
          <a:p>
            <a:pPr eaLnBrk="1" hangingPunct="1">
              <a:defRPr/>
            </a:pPr>
            <a:r>
              <a:rPr lang="sv-SE" sz="2000" dirty="0"/>
              <a:t>Skyltarnas utformning styrs av AFS 2020:1</a:t>
            </a:r>
          </a:p>
          <a:p>
            <a:pPr eaLnBrk="1" hangingPunct="1">
              <a:defRPr/>
            </a:pPr>
            <a:r>
              <a:rPr lang="sv-SE" sz="2000" dirty="0">
                <a:latin typeface="+mn-lt"/>
              </a:rPr>
              <a:t>Nedladdningsbara </a:t>
            </a:r>
            <a:r>
              <a:rPr lang="sv-SE" sz="2000" dirty="0"/>
              <a:t>varningsskyltar finns på Arbetsmiljöverkets hemsida.</a:t>
            </a:r>
            <a:endParaRPr lang="sv-SE" sz="2000" dirty="0">
              <a:latin typeface="+mn-lt"/>
            </a:endParaRPr>
          </a:p>
          <a:p>
            <a:pPr eaLnBrk="1" hangingPunct="1">
              <a:defRPr/>
            </a:pPr>
            <a:endParaRPr lang="sv-SE" sz="2000" dirty="0">
              <a:latin typeface="+mn-lt"/>
            </a:endParaRPr>
          </a:p>
          <a:p>
            <a:pPr eaLnBrk="1" hangingPunct="1">
              <a:defRPr/>
            </a:pPr>
            <a:endParaRPr lang="sv-SE" sz="2000" dirty="0">
              <a:latin typeface="+mn-lt"/>
            </a:endParaRPr>
          </a:p>
        </p:txBody>
      </p:sp>
      <p:sp>
        <p:nvSpPr>
          <p:cNvPr id="4" name="Platshållare för sidfot 3">
            <a:extLst>
              <a:ext uri="{FF2B5EF4-FFF2-40B4-BE49-F238E27FC236}">
                <a16:creationId xmlns:a16="http://schemas.microsoft.com/office/drawing/2014/main" id="{D921425E-9AB4-443D-BA1A-3CE9B09BD07B}"/>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37D418B0-842A-4940-8B2A-DD8C1459CAF9}"/>
              </a:ext>
            </a:extLst>
          </p:cNvPr>
          <p:cNvSpPr>
            <a:spLocks noGrp="1"/>
          </p:cNvSpPr>
          <p:nvPr>
            <p:ph type="sldNum" sz="quarter" idx="12"/>
          </p:nvPr>
        </p:nvSpPr>
        <p:spPr/>
        <p:txBody>
          <a:bodyPr/>
          <a:lstStyle/>
          <a:p>
            <a:fld id="{24B771AD-66DB-4BE0-9BC9-42B41F4325E8}" type="slidenum">
              <a:rPr lang="sv-SE" smtClean="0"/>
              <a:pPr/>
              <a:t>43</a:t>
            </a:fld>
            <a:endParaRPr lang="sv-SE"/>
          </a:p>
        </p:txBody>
      </p:sp>
      <p:sp>
        <p:nvSpPr>
          <p:cNvPr id="8" name="Platshållare för datum 4">
            <a:extLst>
              <a:ext uri="{FF2B5EF4-FFF2-40B4-BE49-F238E27FC236}">
                <a16:creationId xmlns:a16="http://schemas.microsoft.com/office/drawing/2014/main" id="{ACD8B583-C3A5-499D-99B5-1EFBED0CBB3E}"/>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992003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latin typeface="+mn-lt"/>
              </a:rPr>
              <a:t>AFS 2014:43 Kemiska arbetsmiljörisker</a:t>
            </a:r>
          </a:p>
        </p:txBody>
      </p:sp>
      <p:sp>
        <p:nvSpPr>
          <p:cNvPr id="3" name="Content Placeholder 2"/>
          <p:cNvSpPr>
            <a:spLocks noGrp="1"/>
          </p:cNvSpPr>
          <p:nvPr>
            <p:ph idx="1"/>
          </p:nvPr>
        </p:nvSpPr>
        <p:spPr/>
        <p:txBody>
          <a:bodyPr>
            <a:normAutofit/>
          </a:bodyPr>
          <a:lstStyle/>
          <a:p>
            <a:r>
              <a:rPr lang="sv-SE" dirty="0">
                <a:latin typeface="+mn-lt"/>
              </a:rPr>
              <a:t>Särskilda krav för härdplastprodukter</a:t>
            </a:r>
          </a:p>
          <a:p>
            <a:r>
              <a:rPr lang="sv-SE" dirty="0"/>
              <a:t>Särskilda krav för </a:t>
            </a:r>
            <a:r>
              <a:rPr lang="sv-SE" dirty="0" err="1"/>
              <a:t>isocyanater</a:t>
            </a:r>
            <a:endParaRPr lang="sv-SE" dirty="0">
              <a:latin typeface="+mn-lt"/>
            </a:endParaRPr>
          </a:p>
          <a:p>
            <a:pPr lvl="1"/>
            <a:r>
              <a:rPr lang="sv-SE" dirty="0">
                <a:latin typeface="+mn-lt"/>
              </a:rPr>
              <a:t>Dokumentation av riskbedömning</a:t>
            </a:r>
          </a:p>
          <a:p>
            <a:pPr lvl="1"/>
            <a:r>
              <a:rPr lang="sv-SE" dirty="0">
                <a:latin typeface="+mn-lt"/>
              </a:rPr>
              <a:t>Skyltning</a:t>
            </a:r>
          </a:p>
          <a:p>
            <a:pPr lvl="1"/>
            <a:r>
              <a:rPr lang="sv-SE" dirty="0">
                <a:latin typeface="+mn-lt"/>
              </a:rPr>
              <a:t>Information</a:t>
            </a:r>
          </a:p>
          <a:p>
            <a:pPr lvl="1"/>
            <a:r>
              <a:rPr lang="sv-SE" dirty="0">
                <a:latin typeface="+mn-lt"/>
              </a:rPr>
              <a:t>Utbildning med intyg (giltigt 5 år)</a:t>
            </a:r>
          </a:p>
          <a:p>
            <a:pPr lvl="1"/>
            <a:r>
              <a:rPr lang="sv-SE" dirty="0">
                <a:latin typeface="+mn-lt"/>
              </a:rPr>
              <a:t>Läkarundersökning</a:t>
            </a:r>
          </a:p>
        </p:txBody>
      </p:sp>
      <p:sp>
        <p:nvSpPr>
          <p:cNvPr id="6" name="Picture Placeholder 5"/>
          <p:cNvSpPr>
            <a:spLocks noGrp="1"/>
          </p:cNvSpPr>
          <p:nvPr>
            <p:ph type="pic" sz="quarter" idx="15"/>
          </p:nvPr>
        </p:nvSpPr>
        <p:spPr/>
      </p:sp>
      <p:sp>
        <p:nvSpPr>
          <p:cNvPr id="7" name="Picture Placeholder 6"/>
          <p:cNvSpPr>
            <a:spLocks noGrp="1"/>
          </p:cNvSpPr>
          <p:nvPr>
            <p:ph type="pic" sz="quarter" idx="16"/>
          </p:nvPr>
        </p:nvSpPr>
        <p:spPr/>
      </p:sp>
      <p:sp>
        <p:nvSpPr>
          <p:cNvPr id="8" name="Picture Placeholder 7"/>
          <p:cNvSpPr>
            <a:spLocks noGrp="1"/>
          </p:cNvSpPr>
          <p:nvPr>
            <p:ph type="pic" sz="quarter" idx="17"/>
          </p:nvPr>
        </p:nvSpPr>
        <p:spPr/>
      </p:sp>
      <p:sp>
        <p:nvSpPr>
          <p:cNvPr id="10" name="Platshållare för sidfot 9">
            <a:extLst>
              <a:ext uri="{FF2B5EF4-FFF2-40B4-BE49-F238E27FC236}">
                <a16:creationId xmlns:a16="http://schemas.microsoft.com/office/drawing/2014/main" id="{172D9EC2-F675-4F6F-9B82-FD40CFD250DA}"/>
              </a:ext>
            </a:extLst>
          </p:cNvPr>
          <p:cNvSpPr>
            <a:spLocks noGrp="1"/>
          </p:cNvSpPr>
          <p:nvPr>
            <p:ph type="ftr" sz="quarter" idx="11"/>
          </p:nvPr>
        </p:nvSpPr>
        <p:spPr/>
        <p:txBody>
          <a:bodyPr/>
          <a:lstStyle/>
          <a:p>
            <a:r>
              <a:rPr lang="sv-SE"/>
              <a:t>Kemiska arbetsmiljörisker - Industri</a:t>
            </a:r>
            <a:endParaRPr lang="en-US"/>
          </a:p>
        </p:txBody>
      </p:sp>
      <p:sp>
        <p:nvSpPr>
          <p:cNvPr id="11" name="Platshållare för bildnummer 10">
            <a:extLst>
              <a:ext uri="{FF2B5EF4-FFF2-40B4-BE49-F238E27FC236}">
                <a16:creationId xmlns:a16="http://schemas.microsoft.com/office/drawing/2014/main" id="{C4B64146-4DF5-4E2C-8DFF-9B570E25FEEE}"/>
              </a:ext>
            </a:extLst>
          </p:cNvPr>
          <p:cNvSpPr>
            <a:spLocks noGrp="1"/>
          </p:cNvSpPr>
          <p:nvPr>
            <p:ph type="sldNum" sz="quarter" idx="12"/>
          </p:nvPr>
        </p:nvSpPr>
        <p:spPr/>
        <p:txBody>
          <a:bodyPr/>
          <a:lstStyle/>
          <a:p>
            <a:fld id="{491F489D-0E28-F04A-8A3E-72319FDF28E3}" type="slidenum">
              <a:rPr lang="en-US" smtClean="0"/>
              <a:pPr/>
              <a:t>44</a:t>
            </a:fld>
            <a:endParaRPr lang="en-US" dirty="0"/>
          </a:p>
        </p:txBody>
      </p:sp>
      <p:sp>
        <p:nvSpPr>
          <p:cNvPr id="12" name="Platshållare för datum 4">
            <a:extLst>
              <a:ext uri="{FF2B5EF4-FFF2-40B4-BE49-F238E27FC236}">
                <a16:creationId xmlns:a16="http://schemas.microsoft.com/office/drawing/2014/main" id="{3FCF120C-140B-4FF3-8811-04FDDEBBB827}"/>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956739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B5851-782E-4869-9B0D-80DBB84B2270}"/>
              </a:ext>
            </a:extLst>
          </p:cNvPr>
          <p:cNvSpPr>
            <a:spLocks noGrp="1"/>
          </p:cNvSpPr>
          <p:nvPr>
            <p:ph type="title"/>
          </p:nvPr>
        </p:nvSpPr>
        <p:spPr/>
        <p:txBody>
          <a:bodyPr/>
          <a:lstStyle/>
          <a:p>
            <a:pPr eaLnBrk="1" hangingPunct="1">
              <a:defRPr/>
            </a:pPr>
            <a:r>
              <a:rPr lang="sv-SE" dirty="0">
                <a:latin typeface="+mn-lt"/>
              </a:rPr>
              <a:t>Läkarundersökning</a:t>
            </a:r>
          </a:p>
        </p:txBody>
      </p:sp>
      <p:sp>
        <p:nvSpPr>
          <p:cNvPr id="3" name="Platshållare för innehåll 2">
            <a:extLst>
              <a:ext uri="{FF2B5EF4-FFF2-40B4-BE49-F238E27FC236}">
                <a16:creationId xmlns:a16="http://schemas.microsoft.com/office/drawing/2014/main" id="{F3AEAF93-9688-4CEE-9BFC-CEDF32C1044D}"/>
              </a:ext>
            </a:extLst>
          </p:cNvPr>
          <p:cNvSpPr>
            <a:spLocks noGrp="1"/>
          </p:cNvSpPr>
          <p:nvPr>
            <p:ph idx="1"/>
          </p:nvPr>
        </p:nvSpPr>
        <p:spPr/>
        <p:txBody>
          <a:bodyPr rtlCol="0">
            <a:normAutofit/>
          </a:bodyPr>
          <a:lstStyle/>
          <a:p>
            <a:pPr eaLnBrk="1" hangingPunct="1">
              <a:lnSpc>
                <a:spcPct val="120000"/>
              </a:lnSpc>
              <a:defRPr/>
            </a:pPr>
            <a:r>
              <a:rPr lang="sv-SE" sz="2400" dirty="0">
                <a:latin typeface="+mn-lt"/>
              </a:rPr>
              <a:t>Arbetsgivaren ska </a:t>
            </a:r>
            <a:r>
              <a:rPr lang="sv-SE" sz="2400" u="sng" dirty="0">
                <a:latin typeface="+mn-lt"/>
              </a:rPr>
              <a:t>erbjuda</a:t>
            </a:r>
            <a:r>
              <a:rPr lang="sv-SE" sz="2400" dirty="0">
                <a:latin typeface="+mn-lt"/>
              </a:rPr>
              <a:t> läkarundersökning till de arbetstagare som arbetar med</a:t>
            </a:r>
          </a:p>
          <a:p>
            <a:pPr lvl="1" eaLnBrk="1" hangingPunct="1">
              <a:lnSpc>
                <a:spcPct val="120000"/>
              </a:lnSpc>
              <a:defRPr/>
            </a:pPr>
            <a:r>
              <a:rPr lang="sv-SE" sz="2000" dirty="0">
                <a:latin typeface="+mn-lt"/>
              </a:rPr>
              <a:t>Epoxiplastkomponenter</a:t>
            </a:r>
          </a:p>
          <a:p>
            <a:pPr lvl="1" eaLnBrk="1" hangingPunct="1">
              <a:lnSpc>
                <a:spcPct val="120000"/>
              </a:lnSpc>
              <a:defRPr/>
            </a:pPr>
            <a:r>
              <a:rPr lang="sv-SE" sz="2000" dirty="0">
                <a:latin typeface="+mn-lt"/>
              </a:rPr>
              <a:t>Formaldehydhartser</a:t>
            </a:r>
          </a:p>
          <a:p>
            <a:pPr lvl="1" eaLnBrk="1" hangingPunct="1">
              <a:lnSpc>
                <a:spcPct val="120000"/>
              </a:lnSpc>
              <a:defRPr/>
            </a:pPr>
            <a:r>
              <a:rPr lang="sv-SE" sz="2000" dirty="0" err="1">
                <a:latin typeface="+mn-lt"/>
              </a:rPr>
              <a:t>Metakrylater</a:t>
            </a:r>
            <a:r>
              <a:rPr lang="sv-SE" sz="2000" dirty="0">
                <a:latin typeface="+mn-lt"/>
              </a:rPr>
              <a:t> som är märkta med H 317 eller H 334</a:t>
            </a:r>
          </a:p>
          <a:p>
            <a:pPr lvl="1" eaLnBrk="1" hangingPunct="1">
              <a:lnSpc>
                <a:spcPct val="120000"/>
              </a:lnSpc>
              <a:defRPr/>
            </a:pPr>
            <a:r>
              <a:rPr lang="sv-SE" sz="2000" dirty="0">
                <a:latin typeface="+mn-lt"/>
              </a:rPr>
              <a:t>Akrylater som är märkta med H 317 eller H 334</a:t>
            </a:r>
          </a:p>
          <a:p>
            <a:pPr eaLnBrk="1" hangingPunct="1">
              <a:defRPr/>
            </a:pPr>
            <a:endParaRPr lang="sv-SE" sz="2400" dirty="0">
              <a:latin typeface="+mn-lt"/>
            </a:endParaRPr>
          </a:p>
          <a:p>
            <a:pPr marL="0" indent="0" eaLnBrk="1" hangingPunct="1">
              <a:buFont typeface="Arial" panose="020B0604020202020204" pitchFamily="34" charset="0"/>
              <a:buNone/>
              <a:defRPr/>
            </a:pPr>
            <a:endParaRPr lang="sv-SE" dirty="0">
              <a:latin typeface="+mn-lt"/>
            </a:endParaRPr>
          </a:p>
        </p:txBody>
      </p:sp>
      <p:sp>
        <p:nvSpPr>
          <p:cNvPr id="5" name="Platshållare för sidfot 4">
            <a:extLst>
              <a:ext uri="{FF2B5EF4-FFF2-40B4-BE49-F238E27FC236}">
                <a16:creationId xmlns:a16="http://schemas.microsoft.com/office/drawing/2014/main" id="{B5CEB9FD-29BC-49D8-9EEF-A447619C2DA9}"/>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29653E50-C702-4B9F-89ED-316A10D4D991}"/>
              </a:ext>
            </a:extLst>
          </p:cNvPr>
          <p:cNvSpPr>
            <a:spLocks noGrp="1"/>
          </p:cNvSpPr>
          <p:nvPr>
            <p:ph type="sldNum" sz="quarter" idx="12"/>
          </p:nvPr>
        </p:nvSpPr>
        <p:spPr/>
        <p:txBody>
          <a:bodyPr/>
          <a:lstStyle/>
          <a:p>
            <a:fld id="{24B771AD-66DB-4BE0-9BC9-42B41F4325E8}" type="slidenum">
              <a:rPr lang="sv-SE" smtClean="0"/>
              <a:pPr/>
              <a:t>45</a:t>
            </a:fld>
            <a:endParaRPr lang="sv-SE"/>
          </a:p>
        </p:txBody>
      </p:sp>
      <p:sp>
        <p:nvSpPr>
          <p:cNvPr id="7" name="Platshållare för datum 4">
            <a:extLst>
              <a:ext uri="{FF2B5EF4-FFF2-40B4-BE49-F238E27FC236}">
                <a16:creationId xmlns:a16="http://schemas.microsoft.com/office/drawing/2014/main" id="{19E0786E-FFCE-4B05-8E9E-1EBF2C94E26F}"/>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53309191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E145E-652A-4619-8E7D-D2F965440455}"/>
              </a:ext>
            </a:extLst>
          </p:cNvPr>
          <p:cNvSpPr>
            <a:spLocks noGrp="1"/>
          </p:cNvSpPr>
          <p:nvPr>
            <p:ph type="title"/>
          </p:nvPr>
        </p:nvSpPr>
        <p:spPr/>
        <p:txBody>
          <a:bodyPr>
            <a:normAutofit fontScale="90000"/>
          </a:bodyPr>
          <a:lstStyle/>
          <a:p>
            <a:pPr eaLnBrk="1" hangingPunct="1">
              <a:defRPr/>
            </a:pPr>
            <a:r>
              <a:rPr lang="sv-SE" dirty="0">
                <a:latin typeface="+mn-lt"/>
              </a:rPr>
              <a:t>Tjänstbarhetsbedömning för </a:t>
            </a:r>
            <a:br>
              <a:rPr lang="sv-SE" dirty="0">
                <a:latin typeface="+mn-lt"/>
              </a:rPr>
            </a:br>
            <a:r>
              <a:rPr lang="sv-SE" dirty="0">
                <a:latin typeface="+mn-lt"/>
              </a:rPr>
              <a:t>luftvägssensibiliserande ämnen</a:t>
            </a:r>
          </a:p>
        </p:txBody>
      </p:sp>
      <p:sp>
        <p:nvSpPr>
          <p:cNvPr id="3" name="Platshållare för innehåll 2">
            <a:extLst>
              <a:ext uri="{FF2B5EF4-FFF2-40B4-BE49-F238E27FC236}">
                <a16:creationId xmlns:a16="http://schemas.microsoft.com/office/drawing/2014/main" id="{7E646CFF-9191-42CA-97A1-45B7412ED72F}"/>
              </a:ext>
            </a:extLst>
          </p:cNvPr>
          <p:cNvSpPr>
            <a:spLocks noGrp="1"/>
          </p:cNvSpPr>
          <p:nvPr>
            <p:ph idx="1"/>
          </p:nvPr>
        </p:nvSpPr>
        <p:spPr/>
        <p:txBody>
          <a:bodyPr rtlCol="0">
            <a:normAutofit/>
          </a:bodyPr>
          <a:lstStyle/>
          <a:p>
            <a:pPr eaLnBrk="1" hangingPunct="1">
              <a:lnSpc>
                <a:spcPct val="120000"/>
              </a:lnSpc>
              <a:defRPr/>
            </a:pPr>
            <a:r>
              <a:rPr lang="sv-SE" sz="2400" dirty="0" err="1">
                <a:latin typeface="+mn-lt"/>
              </a:rPr>
              <a:t>Diisocyanater</a:t>
            </a:r>
            <a:endParaRPr lang="sv-SE" sz="2400" dirty="0">
              <a:latin typeface="+mn-lt"/>
            </a:endParaRPr>
          </a:p>
          <a:p>
            <a:pPr eaLnBrk="1" hangingPunct="1">
              <a:lnSpc>
                <a:spcPct val="120000"/>
              </a:lnSpc>
              <a:defRPr/>
            </a:pPr>
            <a:r>
              <a:rPr lang="sv-SE" sz="2400" dirty="0">
                <a:latin typeface="+mn-lt"/>
              </a:rPr>
              <a:t>Organiska </a:t>
            </a:r>
            <a:r>
              <a:rPr lang="sv-SE" sz="2400" dirty="0" err="1">
                <a:latin typeface="+mn-lt"/>
              </a:rPr>
              <a:t>syraanhydrider</a:t>
            </a:r>
            <a:endParaRPr lang="sv-SE" sz="2400" dirty="0">
              <a:latin typeface="+mn-lt"/>
            </a:endParaRPr>
          </a:p>
          <a:p>
            <a:pPr eaLnBrk="1" hangingPunct="1">
              <a:lnSpc>
                <a:spcPct val="120000"/>
              </a:lnSpc>
              <a:defRPr/>
            </a:pPr>
            <a:r>
              <a:rPr lang="sv-SE" sz="2400" dirty="0">
                <a:latin typeface="+mn-lt"/>
              </a:rPr>
              <a:t>Arbete mer än 30 min/vecka med etyl-2-cyanoakrylat eller metyl-2-cyanoakrylat (exempel superlim vid dragprov)</a:t>
            </a:r>
          </a:p>
          <a:p>
            <a:pPr eaLnBrk="1" hangingPunct="1">
              <a:lnSpc>
                <a:spcPct val="120000"/>
              </a:lnSpc>
              <a:defRPr/>
            </a:pPr>
            <a:r>
              <a:rPr lang="sv-SE" sz="2400" dirty="0">
                <a:latin typeface="+mn-lt"/>
              </a:rPr>
              <a:t>Termisk nedbrytning som innebär exponering för </a:t>
            </a:r>
            <a:r>
              <a:rPr lang="sv-SE" sz="2400" dirty="0" err="1">
                <a:latin typeface="+mn-lt"/>
              </a:rPr>
              <a:t>isocyanater</a:t>
            </a:r>
            <a:endParaRPr lang="sv-SE" sz="2400" dirty="0">
              <a:latin typeface="+mn-lt"/>
            </a:endParaRPr>
          </a:p>
          <a:p>
            <a:pPr marL="0" indent="0" eaLnBrk="1" hangingPunct="1">
              <a:buFont typeface="Arial" panose="020B0604020202020204" pitchFamily="34" charset="0"/>
              <a:buNone/>
              <a:defRPr/>
            </a:pPr>
            <a:endParaRPr lang="sv-SE" dirty="0">
              <a:latin typeface="+mn-lt"/>
            </a:endParaRPr>
          </a:p>
        </p:txBody>
      </p:sp>
      <p:sp>
        <p:nvSpPr>
          <p:cNvPr id="5" name="Platshållare för sidfot 4">
            <a:extLst>
              <a:ext uri="{FF2B5EF4-FFF2-40B4-BE49-F238E27FC236}">
                <a16:creationId xmlns:a16="http://schemas.microsoft.com/office/drawing/2014/main" id="{3D8C8BB6-2993-4EA1-9837-5378C150F6DD}"/>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6E2F99A9-3A09-4497-8CDE-04B73AA788B0}"/>
              </a:ext>
            </a:extLst>
          </p:cNvPr>
          <p:cNvSpPr>
            <a:spLocks noGrp="1"/>
          </p:cNvSpPr>
          <p:nvPr>
            <p:ph type="sldNum" sz="quarter" idx="12"/>
          </p:nvPr>
        </p:nvSpPr>
        <p:spPr/>
        <p:txBody>
          <a:bodyPr/>
          <a:lstStyle/>
          <a:p>
            <a:fld id="{24B771AD-66DB-4BE0-9BC9-42B41F4325E8}" type="slidenum">
              <a:rPr lang="sv-SE" smtClean="0"/>
              <a:pPr/>
              <a:t>46</a:t>
            </a:fld>
            <a:endParaRPr lang="sv-SE"/>
          </a:p>
        </p:txBody>
      </p:sp>
      <p:sp>
        <p:nvSpPr>
          <p:cNvPr id="7" name="Platshållare för datum 4">
            <a:extLst>
              <a:ext uri="{FF2B5EF4-FFF2-40B4-BE49-F238E27FC236}">
                <a16:creationId xmlns:a16="http://schemas.microsoft.com/office/drawing/2014/main" id="{625DEBF9-AA64-492E-B8C2-0DB857466464}"/>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4040094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0D8000-B795-4A64-8243-BD64A5BF0B01}"/>
              </a:ext>
            </a:extLst>
          </p:cNvPr>
          <p:cNvSpPr>
            <a:spLocks noGrp="1"/>
          </p:cNvSpPr>
          <p:nvPr>
            <p:ph type="title"/>
          </p:nvPr>
        </p:nvSpPr>
        <p:spPr/>
        <p:txBody>
          <a:bodyPr>
            <a:noAutofit/>
          </a:bodyPr>
          <a:lstStyle/>
          <a:p>
            <a:pPr eaLnBrk="1" hangingPunct="1">
              <a:defRPr/>
            </a:pPr>
            <a:r>
              <a:rPr lang="sv-SE" dirty="0">
                <a:latin typeface="+mn-lt"/>
              </a:rPr>
              <a:t>Periodisk läkarundersökning med tjänstbarhetsbedömning</a:t>
            </a:r>
          </a:p>
        </p:txBody>
      </p:sp>
      <p:sp>
        <p:nvSpPr>
          <p:cNvPr id="3" name="Platshållare för innehåll 2">
            <a:extLst>
              <a:ext uri="{FF2B5EF4-FFF2-40B4-BE49-F238E27FC236}">
                <a16:creationId xmlns:a16="http://schemas.microsoft.com/office/drawing/2014/main" id="{9B8EDCFE-FA4F-497A-A8A1-F33C616B70C3}"/>
              </a:ext>
            </a:extLst>
          </p:cNvPr>
          <p:cNvSpPr>
            <a:spLocks noGrp="1"/>
          </p:cNvSpPr>
          <p:nvPr>
            <p:ph idx="1"/>
          </p:nvPr>
        </p:nvSpPr>
        <p:spPr>
          <a:xfrm>
            <a:off x="457200" y="1589088"/>
            <a:ext cx="8229600" cy="2333625"/>
          </a:xfrm>
        </p:spPr>
        <p:txBody>
          <a:bodyPr rtlCol="0">
            <a:noAutofit/>
          </a:bodyPr>
          <a:lstStyle/>
          <a:p>
            <a:pPr eaLnBrk="1" hangingPunct="1">
              <a:defRPr/>
            </a:pPr>
            <a:r>
              <a:rPr lang="sv-SE" sz="2400" dirty="0"/>
              <a:t>Om man har nya tecken på arbetsrelaterad luftvägssjukdom, hudsjukdom eller allergi, ska man göra en ny läkarundersökning.</a:t>
            </a:r>
          </a:p>
          <a:p>
            <a:pPr marL="0" indent="0" eaLnBrk="1" hangingPunct="1">
              <a:buNone/>
              <a:defRPr/>
            </a:pPr>
            <a:endParaRPr lang="sv-SE" sz="2400" dirty="0"/>
          </a:p>
          <a:p>
            <a:pPr eaLnBrk="1" hangingPunct="1">
              <a:defRPr/>
            </a:pPr>
            <a:r>
              <a:rPr lang="sv-SE" sz="2400" dirty="0"/>
              <a:t>Saknas tjänstbarhetsintyg, utdöms en sanktionsavgift på mellan 15 000 och 150 000 SEK. Avgiftens storlek bestäms av antalet anställda hos arbetsgivaren</a:t>
            </a:r>
          </a:p>
          <a:p>
            <a:pPr marL="0" indent="0" eaLnBrk="1" hangingPunct="1">
              <a:buFont typeface="Arial" panose="020B0604020202020204" pitchFamily="34" charset="0"/>
              <a:buNone/>
              <a:defRPr/>
            </a:pPr>
            <a:endParaRPr lang="sv-SE" sz="2400" dirty="0"/>
          </a:p>
        </p:txBody>
      </p:sp>
      <p:sp>
        <p:nvSpPr>
          <p:cNvPr id="5" name="Platshållare för sidfot 4">
            <a:extLst>
              <a:ext uri="{FF2B5EF4-FFF2-40B4-BE49-F238E27FC236}">
                <a16:creationId xmlns:a16="http://schemas.microsoft.com/office/drawing/2014/main" id="{CC2196BB-C4C0-4A77-A678-2A35EB9245A0}"/>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D240DFBA-42BB-490C-9E70-CF6331173C7D}"/>
              </a:ext>
            </a:extLst>
          </p:cNvPr>
          <p:cNvSpPr>
            <a:spLocks noGrp="1"/>
          </p:cNvSpPr>
          <p:nvPr>
            <p:ph type="sldNum" sz="quarter" idx="12"/>
          </p:nvPr>
        </p:nvSpPr>
        <p:spPr/>
        <p:txBody>
          <a:bodyPr/>
          <a:lstStyle/>
          <a:p>
            <a:fld id="{24B771AD-66DB-4BE0-9BC9-42B41F4325E8}" type="slidenum">
              <a:rPr lang="sv-SE" smtClean="0"/>
              <a:pPr/>
              <a:t>47</a:t>
            </a:fld>
            <a:endParaRPr lang="sv-SE"/>
          </a:p>
        </p:txBody>
      </p:sp>
      <p:sp>
        <p:nvSpPr>
          <p:cNvPr id="7" name="Platshållare för datum 4">
            <a:extLst>
              <a:ext uri="{FF2B5EF4-FFF2-40B4-BE49-F238E27FC236}">
                <a16:creationId xmlns:a16="http://schemas.microsoft.com/office/drawing/2014/main" id="{6C740B75-A29A-4643-899E-BDD0AE0FCB52}"/>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330699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A83017-D639-4A8A-B071-52D4BD5D35DB}"/>
              </a:ext>
            </a:extLst>
          </p:cNvPr>
          <p:cNvSpPr>
            <a:spLocks noGrp="1"/>
          </p:cNvSpPr>
          <p:nvPr>
            <p:ph type="title"/>
          </p:nvPr>
        </p:nvSpPr>
        <p:spPr/>
        <p:txBody>
          <a:bodyPr>
            <a:noAutofit/>
          </a:bodyPr>
          <a:lstStyle/>
          <a:p>
            <a:pPr eaLnBrk="1" hangingPunct="1">
              <a:defRPr/>
            </a:pPr>
            <a:r>
              <a:rPr lang="sv-SE" dirty="0">
                <a:latin typeface="+mn-lt"/>
              </a:rPr>
              <a:t>Periodisk läkarundersökning med tjänstbarhetsbedömning</a:t>
            </a:r>
          </a:p>
        </p:txBody>
      </p:sp>
      <p:sp>
        <p:nvSpPr>
          <p:cNvPr id="7" name="textruta 6">
            <a:extLst>
              <a:ext uri="{FF2B5EF4-FFF2-40B4-BE49-F238E27FC236}">
                <a16:creationId xmlns:a16="http://schemas.microsoft.com/office/drawing/2014/main" id="{ABC92FDD-C8A4-42AE-B6FF-476D95223F9D}"/>
              </a:ext>
            </a:extLst>
          </p:cNvPr>
          <p:cNvSpPr txBox="1"/>
          <p:nvPr/>
        </p:nvSpPr>
        <p:spPr>
          <a:xfrm rot="18471067">
            <a:off x="430213" y="3252117"/>
            <a:ext cx="1512887" cy="646113"/>
          </a:xfrm>
          <a:prstGeom prst="rect">
            <a:avLst/>
          </a:prstGeom>
          <a:solidFill>
            <a:schemeClr val="tx2">
              <a:lumMod val="20000"/>
              <a:lumOff val="80000"/>
            </a:schemeClr>
          </a:solidFill>
          <a:ln>
            <a:solidFill>
              <a:schemeClr val="tx1"/>
            </a:solidFill>
          </a:ln>
        </p:spPr>
        <p:txBody>
          <a:bodyPr>
            <a:spAutoFit/>
          </a:bodyPr>
          <a:lstStyle/>
          <a:p>
            <a:pPr eaLnBrk="1" fontAlgn="auto" hangingPunct="1">
              <a:spcBef>
                <a:spcPts val="0"/>
              </a:spcBef>
              <a:spcAft>
                <a:spcPts val="0"/>
              </a:spcAft>
              <a:defRPr/>
            </a:pPr>
            <a:r>
              <a:rPr lang="sv-SE" sz="1200" kern="0" dirty="0">
                <a:solidFill>
                  <a:sysClr val="windowText" lastClr="000000"/>
                </a:solidFill>
              </a:rPr>
              <a:t>Läkarundersökning</a:t>
            </a:r>
          </a:p>
          <a:p>
            <a:pPr eaLnBrk="1" fontAlgn="auto" hangingPunct="1">
              <a:spcBef>
                <a:spcPts val="0"/>
              </a:spcBef>
              <a:spcAft>
                <a:spcPts val="0"/>
              </a:spcAft>
              <a:defRPr/>
            </a:pPr>
            <a:r>
              <a:rPr lang="sv-SE" sz="1200" kern="0" dirty="0">
                <a:solidFill>
                  <a:sysClr val="windowText" lastClr="000000"/>
                </a:solidFill>
              </a:rPr>
              <a:t>med </a:t>
            </a:r>
            <a:r>
              <a:rPr lang="sv-SE" sz="1200" kern="0" dirty="0" err="1">
                <a:solidFill>
                  <a:sysClr val="windowText" lastClr="000000"/>
                </a:solidFill>
              </a:rPr>
              <a:t>tjänstbarhets-bedömning</a:t>
            </a:r>
            <a:endParaRPr lang="sv-SE" sz="1200" kern="0" dirty="0">
              <a:solidFill>
                <a:sysClr val="windowText" lastClr="000000"/>
              </a:solidFill>
            </a:endParaRPr>
          </a:p>
        </p:txBody>
      </p:sp>
      <p:cxnSp>
        <p:nvCxnSpPr>
          <p:cNvPr id="8" name="Rak 7">
            <a:extLst>
              <a:ext uri="{FF2B5EF4-FFF2-40B4-BE49-F238E27FC236}">
                <a16:creationId xmlns:a16="http://schemas.microsoft.com/office/drawing/2014/main" id="{B693C66A-689B-44DD-8450-477246958965}"/>
              </a:ext>
            </a:extLst>
          </p:cNvPr>
          <p:cNvCxnSpPr/>
          <p:nvPr/>
        </p:nvCxnSpPr>
        <p:spPr>
          <a:xfrm rot="5400000">
            <a:off x="421482" y="4832473"/>
            <a:ext cx="1028700" cy="1587"/>
          </a:xfrm>
          <a:prstGeom prst="line">
            <a:avLst/>
          </a:prstGeom>
          <a:ln/>
        </p:spPr>
        <p:style>
          <a:lnRef idx="3">
            <a:schemeClr val="accent1"/>
          </a:lnRef>
          <a:fillRef idx="0">
            <a:schemeClr val="accent1"/>
          </a:fillRef>
          <a:effectRef idx="2">
            <a:schemeClr val="accent1"/>
          </a:effectRef>
          <a:fontRef idx="minor">
            <a:schemeClr val="tx1"/>
          </a:fontRef>
        </p:style>
      </p:cxnSp>
      <p:sp>
        <p:nvSpPr>
          <p:cNvPr id="9" name="textruta 8">
            <a:extLst>
              <a:ext uri="{FF2B5EF4-FFF2-40B4-BE49-F238E27FC236}">
                <a16:creationId xmlns:a16="http://schemas.microsoft.com/office/drawing/2014/main" id="{3E8DCBA3-1438-4AA9-B1BD-F412C5368401}"/>
              </a:ext>
            </a:extLst>
          </p:cNvPr>
          <p:cNvSpPr txBox="1"/>
          <p:nvPr/>
        </p:nvSpPr>
        <p:spPr>
          <a:xfrm rot="18426841">
            <a:off x="815975" y="3698205"/>
            <a:ext cx="1512887" cy="369888"/>
          </a:xfrm>
          <a:prstGeom prst="rect">
            <a:avLst/>
          </a:prstGeom>
          <a:solidFill>
            <a:schemeClr val="accent3"/>
          </a:solidFill>
          <a:ln>
            <a:noFill/>
          </a:ln>
        </p:spPr>
        <p:txBody>
          <a:bodyPr>
            <a:spAutoFit/>
          </a:bodyPr>
          <a:lstStyle/>
          <a:p>
            <a:pPr eaLnBrk="1" fontAlgn="auto" hangingPunct="1">
              <a:spcBef>
                <a:spcPts val="0"/>
              </a:spcBef>
              <a:spcAft>
                <a:spcPts val="0"/>
              </a:spcAft>
              <a:defRPr/>
            </a:pPr>
            <a:r>
              <a:rPr lang="sv-SE" kern="0" dirty="0">
                <a:solidFill>
                  <a:schemeClr val="bg1"/>
                </a:solidFill>
              </a:rPr>
              <a:t>Börja jobba</a:t>
            </a:r>
          </a:p>
        </p:txBody>
      </p:sp>
      <p:cxnSp>
        <p:nvCxnSpPr>
          <p:cNvPr id="10" name="Rak 10">
            <a:extLst>
              <a:ext uri="{FF2B5EF4-FFF2-40B4-BE49-F238E27FC236}">
                <a16:creationId xmlns:a16="http://schemas.microsoft.com/office/drawing/2014/main" id="{7054C39A-CF7A-47DA-8935-A94F08D18FF4}"/>
              </a:ext>
            </a:extLst>
          </p:cNvPr>
          <p:cNvCxnSpPr>
            <a:endCxn id="13" idx="1"/>
          </p:cNvCxnSpPr>
          <p:nvPr/>
        </p:nvCxnSpPr>
        <p:spPr>
          <a:xfrm rot="5400000">
            <a:off x="287338" y="5066630"/>
            <a:ext cx="1403350"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1" name="Rak 12">
            <a:extLst>
              <a:ext uri="{FF2B5EF4-FFF2-40B4-BE49-F238E27FC236}">
                <a16:creationId xmlns:a16="http://schemas.microsoft.com/office/drawing/2014/main" id="{B331FD64-3505-4ABB-9B45-FFE8E4AC735B}"/>
              </a:ext>
            </a:extLst>
          </p:cNvPr>
          <p:cNvCxnSpPr/>
          <p:nvPr/>
        </p:nvCxnSpPr>
        <p:spPr>
          <a:xfrm rot="5400000">
            <a:off x="2393156" y="4832474"/>
            <a:ext cx="936625" cy="1588"/>
          </a:xfrm>
          <a:prstGeom prst="line">
            <a:avLst/>
          </a:prstGeom>
          <a:ln/>
        </p:spPr>
        <p:style>
          <a:lnRef idx="3">
            <a:schemeClr val="accent1"/>
          </a:lnRef>
          <a:fillRef idx="0">
            <a:schemeClr val="accent1"/>
          </a:fillRef>
          <a:effectRef idx="2">
            <a:schemeClr val="accent1"/>
          </a:effectRef>
          <a:fontRef idx="minor">
            <a:schemeClr val="tx1"/>
          </a:fontRef>
        </p:style>
      </p:cxnSp>
      <p:sp>
        <p:nvSpPr>
          <p:cNvPr id="12" name="Höger 13">
            <a:extLst>
              <a:ext uri="{FF2B5EF4-FFF2-40B4-BE49-F238E27FC236}">
                <a16:creationId xmlns:a16="http://schemas.microsoft.com/office/drawing/2014/main" id="{219BB768-BB03-4145-96B0-4175236530C7}"/>
              </a:ext>
            </a:extLst>
          </p:cNvPr>
          <p:cNvSpPr/>
          <p:nvPr/>
        </p:nvSpPr>
        <p:spPr>
          <a:xfrm>
            <a:off x="989013" y="5157117"/>
            <a:ext cx="1871662"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v-SE" sz="1600" kern="0" dirty="0">
                <a:solidFill>
                  <a:sysClr val="windowText" lastClr="000000"/>
                </a:solidFill>
              </a:rPr>
              <a:t>3-6 månader</a:t>
            </a:r>
          </a:p>
        </p:txBody>
      </p:sp>
      <p:sp>
        <p:nvSpPr>
          <p:cNvPr id="13" name="Höger 14">
            <a:extLst>
              <a:ext uri="{FF2B5EF4-FFF2-40B4-BE49-F238E27FC236}">
                <a16:creationId xmlns:a16="http://schemas.microsoft.com/office/drawing/2014/main" id="{699316F8-AB71-456B-A798-2C4C0563915E}"/>
              </a:ext>
            </a:extLst>
          </p:cNvPr>
          <p:cNvSpPr/>
          <p:nvPr/>
        </p:nvSpPr>
        <p:spPr>
          <a:xfrm>
            <a:off x="989013" y="5588917"/>
            <a:ext cx="547211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v-SE" kern="0" dirty="0">
                <a:solidFill>
                  <a:sysClr val="windowText" lastClr="000000"/>
                </a:solidFill>
              </a:rPr>
              <a:t>24 månader</a:t>
            </a:r>
          </a:p>
        </p:txBody>
      </p:sp>
      <p:cxnSp>
        <p:nvCxnSpPr>
          <p:cNvPr id="14" name="Rak 16">
            <a:extLst>
              <a:ext uri="{FF2B5EF4-FFF2-40B4-BE49-F238E27FC236}">
                <a16:creationId xmlns:a16="http://schemas.microsoft.com/office/drawing/2014/main" id="{919223E0-2FF8-49B3-AA34-E6E47BCBC1E1}"/>
              </a:ext>
            </a:extLst>
          </p:cNvPr>
          <p:cNvCxnSpPr>
            <a:endCxn id="13" idx="3"/>
          </p:cNvCxnSpPr>
          <p:nvPr/>
        </p:nvCxnSpPr>
        <p:spPr>
          <a:xfrm rot="5400000">
            <a:off x="5760244" y="5065836"/>
            <a:ext cx="1403350" cy="1588"/>
          </a:xfrm>
          <a:prstGeom prst="line">
            <a:avLst/>
          </a:prstGeom>
          <a:ln/>
        </p:spPr>
        <p:style>
          <a:lnRef idx="3">
            <a:schemeClr val="accent1"/>
          </a:lnRef>
          <a:fillRef idx="0">
            <a:schemeClr val="accent1"/>
          </a:fillRef>
          <a:effectRef idx="2">
            <a:schemeClr val="accent1"/>
          </a:effectRef>
          <a:fontRef idx="minor">
            <a:schemeClr val="tx1"/>
          </a:fontRef>
        </p:style>
      </p:cxnSp>
      <p:sp>
        <p:nvSpPr>
          <p:cNvPr id="15" name="textruta 14">
            <a:extLst>
              <a:ext uri="{FF2B5EF4-FFF2-40B4-BE49-F238E27FC236}">
                <a16:creationId xmlns:a16="http://schemas.microsoft.com/office/drawing/2014/main" id="{954E4C94-1790-4FA8-BE42-A68AD904ED89}"/>
              </a:ext>
            </a:extLst>
          </p:cNvPr>
          <p:cNvSpPr txBox="1"/>
          <p:nvPr/>
        </p:nvSpPr>
        <p:spPr>
          <a:xfrm rot="18429320">
            <a:off x="2874169" y="3587874"/>
            <a:ext cx="1512887" cy="831850"/>
          </a:xfrm>
          <a:prstGeom prst="rect">
            <a:avLst/>
          </a:prstGeom>
          <a:solidFill>
            <a:schemeClr val="tx2">
              <a:lumMod val="20000"/>
              <a:lumOff val="80000"/>
            </a:schemeClr>
          </a:solidFill>
          <a:ln>
            <a:solidFill>
              <a:schemeClr val="tx1"/>
            </a:solidFill>
          </a:ln>
        </p:spPr>
        <p:txBody>
          <a:bodyPr>
            <a:spAutoFit/>
          </a:bodyPr>
          <a:lstStyle/>
          <a:p>
            <a:pPr eaLnBrk="1" fontAlgn="auto" hangingPunct="1">
              <a:spcBef>
                <a:spcPts val="0"/>
              </a:spcBef>
              <a:spcAft>
                <a:spcPts val="0"/>
              </a:spcAft>
              <a:defRPr/>
            </a:pPr>
            <a:r>
              <a:rPr lang="sv-SE" sz="1200" kern="0" dirty="0">
                <a:solidFill>
                  <a:sysClr val="windowText" lastClr="000000"/>
                </a:solidFill>
              </a:rPr>
              <a:t>Ny </a:t>
            </a:r>
            <a:r>
              <a:rPr lang="sv-SE" sz="1200" kern="0" dirty="0" err="1">
                <a:solidFill>
                  <a:sysClr val="windowText" lastClr="000000"/>
                </a:solidFill>
              </a:rPr>
              <a:t>läkar-undersökning</a:t>
            </a:r>
            <a:endParaRPr lang="sv-SE" sz="1200" kern="0" dirty="0">
              <a:solidFill>
                <a:sysClr val="windowText" lastClr="000000"/>
              </a:solidFill>
            </a:endParaRPr>
          </a:p>
          <a:p>
            <a:pPr eaLnBrk="1" fontAlgn="auto" hangingPunct="1">
              <a:spcBef>
                <a:spcPts val="0"/>
              </a:spcBef>
              <a:spcAft>
                <a:spcPts val="0"/>
              </a:spcAft>
              <a:defRPr/>
            </a:pPr>
            <a:r>
              <a:rPr lang="sv-SE" sz="1200" kern="0" dirty="0">
                <a:solidFill>
                  <a:sysClr val="windowText" lastClr="000000"/>
                </a:solidFill>
              </a:rPr>
              <a:t>med </a:t>
            </a:r>
            <a:r>
              <a:rPr lang="sv-SE" sz="1200" kern="0" dirty="0" err="1">
                <a:solidFill>
                  <a:sysClr val="windowText" lastClr="000000"/>
                </a:solidFill>
              </a:rPr>
              <a:t>tjänstbarhets-bedömning</a:t>
            </a:r>
            <a:endParaRPr lang="sv-SE" sz="1200" kern="0" dirty="0">
              <a:solidFill>
                <a:sysClr val="windowText" lastClr="000000"/>
              </a:solidFill>
            </a:endParaRPr>
          </a:p>
        </p:txBody>
      </p:sp>
      <p:sp>
        <p:nvSpPr>
          <p:cNvPr id="17" name="Höger 14">
            <a:extLst>
              <a:ext uri="{FF2B5EF4-FFF2-40B4-BE49-F238E27FC236}">
                <a16:creationId xmlns:a16="http://schemas.microsoft.com/office/drawing/2014/main" id="{4C760192-F24F-46DA-B3BE-6044357473BE}"/>
              </a:ext>
            </a:extLst>
          </p:cNvPr>
          <p:cNvSpPr/>
          <p:nvPr/>
        </p:nvSpPr>
        <p:spPr>
          <a:xfrm>
            <a:off x="6461125" y="5588917"/>
            <a:ext cx="160337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v-SE" kern="0" dirty="0">
                <a:solidFill>
                  <a:sysClr val="windowText" lastClr="000000"/>
                </a:solidFill>
              </a:rPr>
              <a:t>24 månader</a:t>
            </a:r>
          </a:p>
        </p:txBody>
      </p:sp>
      <p:sp>
        <p:nvSpPr>
          <p:cNvPr id="18" name="textruta 17">
            <a:extLst>
              <a:ext uri="{FF2B5EF4-FFF2-40B4-BE49-F238E27FC236}">
                <a16:creationId xmlns:a16="http://schemas.microsoft.com/office/drawing/2014/main" id="{5A776DC6-5FD4-4D6A-97AE-5A202AACACD3}"/>
              </a:ext>
            </a:extLst>
          </p:cNvPr>
          <p:cNvSpPr txBox="1"/>
          <p:nvPr/>
        </p:nvSpPr>
        <p:spPr>
          <a:xfrm rot="18429320">
            <a:off x="6486525" y="3604542"/>
            <a:ext cx="1511300" cy="831850"/>
          </a:xfrm>
          <a:prstGeom prst="rect">
            <a:avLst/>
          </a:prstGeom>
          <a:solidFill>
            <a:schemeClr val="tx2">
              <a:lumMod val="20000"/>
              <a:lumOff val="80000"/>
            </a:schemeClr>
          </a:solidFill>
          <a:ln>
            <a:solidFill>
              <a:schemeClr val="tx1"/>
            </a:solidFill>
          </a:ln>
        </p:spPr>
        <p:txBody>
          <a:bodyPr>
            <a:spAutoFit/>
          </a:bodyPr>
          <a:lstStyle/>
          <a:p>
            <a:pPr eaLnBrk="1" fontAlgn="auto" hangingPunct="1">
              <a:spcBef>
                <a:spcPts val="0"/>
              </a:spcBef>
              <a:spcAft>
                <a:spcPts val="0"/>
              </a:spcAft>
              <a:defRPr/>
            </a:pPr>
            <a:r>
              <a:rPr lang="sv-SE" sz="1200" kern="0" dirty="0">
                <a:solidFill>
                  <a:sysClr val="windowText" lastClr="000000"/>
                </a:solidFill>
              </a:rPr>
              <a:t>Ny </a:t>
            </a:r>
            <a:r>
              <a:rPr lang="sv-SE" sz="1200" kern="0" dirty="0" err="1">
                <a:solidFill>
                  <a:sysClr val="windowText" lastClr="000000"/>
                </a:solidFill>
              </a:rPr>
              <a:t>läkar-undersökning</a:t>
            </a:r>
            <a:endParaRPr lang="sv-SE" sz="1200" kern="0" dirty="0">
              <a:solidFill>
                <a:sysClr val="windowText" lastClr="000000"/>
              </a:solidFill>
            </a:endParaRPr>
          </a:p>
          <a:p>
            <a:pPr eaLnBrk="1" fontAlgn="auto" hangingPunct="1">
              <a:spcBef>
                <a:spcPts val="0"/>
              </a:spcBef>
              <a:spcAft>
                <a:spcPts val="0"/>
              </a:spcAft>
              <a:defRPr/>
            </a:pPr>
            <a:r>
              <a:rPr lang="sv-SE" sz="1200" kern="0" dirty="0">
                <a:solidFill>
                  <a:sysClr val="windowText" lastClr="000000"/>
                </a:solidFill>
              </a:rPr>
              <a:t>med </a:t>
            </a:r>
            <a:r>
              <a:rPr lang="sv-SE" sz="1200" kern="0" dirty="0" err="1">
                <a:solidFill>
                  <a:sysClr val="windowText" lastClr="000000"/>
                </a:solidFill>
              </a:rPr>
              <a:t>tjänstbarhets-bedömning</a:t>
            </a:r>
            <a:endParaRPr lang="sv-SE" sz="1200" kern="0" dirty="0">
              <a:solidFill>
                <a:sysClr val="windowText" lastClr="000000"/>
              </a:solidFill>
            </a:endParaRPr>
          </a:p>
        </p:txBody>
      </p:sp>
      <p:sp>
        <p:nvSpPr>
          <p:cNvPr id="3" name="Rektangel 2">
            <a:extLst>
              <a:ext uri="{FF2B5EF4-FFF2-40B4-BE49-F238E27FC236}">
                <a16:creationId xmlns:a16="http://schemas.microsoft.com/office/drawing/2014/main" id="{9475CF6B-8FD9-415E-9214-079A9FB917D5}"/>
              </a:ext>
            </a:extLst>
          </p:cNvPr>
          <p:cNvSpPr/>
          <p:nvPr/>
        </p:nvSpPr>
        <p:spPr>
          <a:xfrm>
            <a:off x="574674" y="1828878"/>
            <a:ext cx="7669734" cy="646331"/>
          </a:xfrm>
          <a:prstGeom prst="rect">
            <a:avLst/>
          </a:prstGeom>
        </p:spPr>
        <p:txBody>
          <a:bodyPr wrap="square">
            <a:spAutoFit/>
          </a:bodyPr>
          <a:lstStyle/>
          <a:p>
            <a:r>
              <a:rPr lang="sv-SE" dirty="0"/>
              <a:t>Läkarundersökning ska genomföras innan arbetet påbörjas och göras om vartannat år.</a:t>
            </a:r>
          </a:p>
        </p:txBody>
      </p:sp>
      <p:sp>
        <p:nvSpPr>
          <p:cNvPr id="6" name="Platshållare för sidfot 5">
            <a:extLst>
              <a:ext uri="{FF2B5EF4-FFF2-40B4-BE49-F238E27FC236}">
                <a16:creationId xmlns:a16="http://schemas.microsoft.com/office/drawing/2014/main" id="{D9B1FEEC-1D3F-4DF3-B046-6293244C7745}"/>
              </a:ext>
            </a:extLst>
          </p:cNvPr>
          <p:cNvSpPr>
            <a:spLocks noGrp="1"/>
          </p:cNvSpPr>
          <p:nvPr>
            <p:ph type="ftr" sz="quarter" idx="11"/>
          </p:nvPr>
        </p:nvSpPr>
        <p:spPr/>
        <p:txBody>
          <a:bodyPr/>
          <a:lstStyle/>
          <a:p>
            <a:r>
              <a:rPr lang="sv-SE"/>
              <a:t>Kemiska arbetsmiljörisker - Industri</a:t>
            </a:r>
          </a:p>
        </p:txBody>
      </p:sp>
      <p:sp>
        <p:nvSpPr>
          <p:cNvPr id="16" name="Platshållare för bildnummer 15">
            <a:extLst>
              <a:ext uri="{FF2B5EF4-FFF2-40B4-BE49-F238E27FC236}">
                <a16:creationId xmlns:a16="http://schemas.microsoft.com/office/drawing/2014/main" id="{B77A1B07-DCEA-4436-8F74-108E10214FDF}"/>
              </a:ext>
            </a:extLst>
          </p:cNvPr>
          <p:cNvSpPr>
            <a:spLocks noGrp="1"/>
          </p:cNvSpPr>
          <p:nvPr>
            <p:ph type="sldNum" sz="quarter" idx="12"/>
          </p:nvPr>
        </p:nvSpPr>
        <p:spPr/>
        <p:txBody>
          <a:bodyPr/>
          <a:lstStyle/>
          <a:p>
            <a:fld id="{24B771AD-66DB-4BE0-9BC9-42B41F4325E8}" type="slidenum">
              <a:rPr lang="sv-SE" smtClean="0"/>
              <a:pPr/>
              <a:t>48</a:t>
            </a:fld>
            <a:endParaRPr lang="sv-SE"/>
          </a:p>
        </p:txBody>
      </p:sp>
      <p:sp>
        <p:nvSpPr>
          <p:cNvPr id="19" name="Platshållare för datum 4">
            <a:extLst>
              <a:ext uri="{FF2B5EF4-FFF2-40B4-BE49-F238E27FC236}">
                <a16:creationId xmlns:a16="http://schemas.microsoft.com/office/drawing/2014/main" id="{6AB827C5-4CBC-4E61-A51D-BBC5661BF5A3}"/>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218706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1027"/>
          <p:cNvSpPr>
            <a:spLocks noChangeArrowheads="1"/>
          </p:cNvSpPr>
          <p:nvPr/>
        </p:nvSpPr>
        <p:spPr bwMode="auto">
          <a:xfrm>
            <a:off x="381000" y="2165350"/>
            <a:ext cx="3182888" cy="1815882"/>
          </a:xfrm>
          <a:prstGeom prst="rect">
            <a:avLst/>
          </a:prstGeom>
          <a:noFill/>
          <a:ln w="9525">
            <a:noFill/>
            <a:miter lim="800000"/>
            <a:headEnd/>
            <a:tailEnd/>
          </a:ln>
        </p:spPr>
        <p:txBody>
          <a:bodyPr wrap="square">
            <a:spAutoFit/>
          </a:bodyPr>
          <a:lstStyle/>
          <a:p>
            <a:pPr marL="457200" indent="-457200">
              <a:buClr>
                <a:srgbClr val="FF0000"/>
              </a:buClr>
              <a:buFont typeface="+mj-lt"/>
              <a:buAutoNum type="arabicPeriod"/>
            </a:pPr>
            <a:r>
              <a:rPr lang="sv-SE" sz="2800" dirty="0"/>
              <a:t>Arbets- och sjukdomshistoria - så kallad anamnes</a:t>
            </a:r>
          </a:p>
        </p:txBody>
      </p:sp>
      <p:pic>
        <p:nvPicPr>
          <p:cNvPr id="31751" name="Picture 1029" descr="C:\Documents and Settings\Håkan\Skrivbord\GOLVANALYS Sverige AB\SVEFF\PREVENT\Bild8A.jpg"/>
          <p:cNvPicPr>
            <a:picLocks noChangeAspect="1" noChangeArrowheads="1"/>
          </p:cNvPicPr>
          <p:nvPr/>
        </p:nvPicPr>
        <p:blipFill>
          <a:blip r:embed="rId3"/>
          <a:srcRect/>
          <a:stretch>
            <a:fillRect/>
          </a:stretch>
        </p:blipFill>
        <p:spPr bwMode="auto">
          <a:xfrm>
            <a:off x="3778188" y="2276872"/>
            <a:ext cx="4330824" cy="3748339"/>
          </a:xfrm>
          <a:prstGeom prst="rect">
            <a:avLst/>
          </a:prstGeom>
          <a:noFill/>
          <a:ln w="9525">
            <a:noFill/>
            <a:miter lim="800000"/>
            <a:headEnd/>
            <a:tailEnd/>
          </a:ln>
        </p:spPr>
      </p:pic>
      <p:sp>
        <p:nvSpPr>
          <p:cNvPr id="8" name="Rubrik 1">
            <a:extLst>
              <a:ext uri="{FF2B5EF4-FFF2-40B4-BE49-F238E27FC236}">
                <a16:creationId xmlns:a16="http://schemas.microsoft.com/office/drawing/2014/main" id="{D1E7A241-F3AB-4A33-BBC0-5983D39A154A}"/>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sv-SE" dirty="0">
                <a:latin typeface="+mn-lt"/>
              </a:rPr>
              <a:t>Läkarundersökning</a:t>
            </a:r>
          </a:p>
        </p:txBody>
      </p:sp>
      <p:sp>
        <p:nvSpPr>
          <p:cNvPr id="3" name="textruta 2">
            <a:extLst>
              <a:ext uri="{FF2B5EF4-FFF2-40B4-BE49-F238E27FC236}">
                <a16:creationId xmlns:a16="http://schemas.microsoft.com/office/drawing/2014/main" id="{6B46BD64-B69D-4418-A33A-6E0CBAC2C422}"/>
              </a:ext>
            </a:extLst>
          </p:cNvPr>
          <p:cNvSpPr txBox="1"/>
          <p:nvPr/>
        </p:nvSpPr>
        <p:spPr>
          <a:xfrm>
            <a:off x="827584" y="1417638"/>
            <a:ext cx="7859216" cy="523220"/>
          </a:xfrm>
          <a:prstGeom prst="rect">
            <a:avLst/>
          </a:prstGeom>
          <a:noFill/>
        </p:spPr>
        <p:txBody>
          <a:bodyPr wrap="square" rtlCol="0">
            <a:spAutoFit/>
          </a:bodyPr>
          <a:lstStyle/>
          <a:p>
            <a:r>
              <a:rPr lang="sv-SE" sz="2800" dirty="0"/>
              <a:t>Ska bestå av tre delar:</a:t>
            </a:r>
          </a:p>
        </p:txBody>
      </p:sp>
      <p:sp>
        <p:nvSpPr>
          <p:cNvPr id="4" name="Platshållare för sidfot 3">
            <a:extLst>
              <a:ext uri="{FF2B5EF4-FFF2-40B4-BE49-F238E27FC236}">
                <a16:creationId xmlns:a16="http://schemas.microsoft.com/office/drawing/2014/main" id="{1164B20A-2BF5-49C4-9B21-F9A678C7D6C2}"/>
              </a:ext>
            </a:extLst>
          </p:cNvPr>
          <p:cNvSpPr>
            <a:spLocks noGrp="1"/>
          </p:cNvSpPr>
          <p:nvPr>
            <p:ph type="ftr" sz="quarter" idx="11"/>
          </p:nvPr>
        </p:nvSpPr>
        <p:spPr/>
        <p:txBody>
          <a:bodyPr/>
          <a:lstStyle/>
          <a:p>
            <a:r>
              <a:rPr lang="sv-SE"/>
              <a:t>Kemiska arbetsmiljörisker - Industri</a:t>
            </a:r>
          </a:p>
        </p:txBody>
      </p:sp>
      <p:sp>
        <p:nvSpPr>
          <p:cNvPr id="5" name="Platshållare för bildnummer 4">
            <a:extLst>
              <a:ext uri="{FF2B5EF4-FFF2-40B4-BE49-F238E27FC236}">
                <a16:creationId xmlns:a16="http://schemas.microsoft.com/office/drawing/2014/main" id="{6F425887-2B6B-41F5-825E-9B163BC99770}"/>
              </a:ext>
            </a:extLst>
          </p:cNvPr>
          <p:cNvSpPr>
            <a:spLocks noGrp="1"/>
          </p:cNvSpPr>
          <p:nvPr>
            <p:ph type="sldNum" sz="quarter" idx="12"/>
          </p:nvPr>
        </p:nvSpPr>
        <p:spPr/>
        <p:txBody>
          <a:bodyPr/>
          <a:lstStyle/>
          <a:p>
            <a:fld id="{24B771AD-66DB-4BE0-9BC9-42B41F4325E8}" type="slidenum">
              <a:rPr lang="sv-SE" smtClean="0"/>
              <a:pPr/>
              <a:t>49</a:t>
            </a:fld>
            <a:endParaRPr lang="sv-SE"/>
          </a:p>
        </p:txBody>
      </p:sp>
      <p:sp>
        <p:nvSpPr>
          <p:cNvPr id="9" name="Platshållare för datum 4">
            <a:extLst>
              <a:ext uri="{FF2B5EF4-FFF2-40B4-BE49-F238E27FC236}">
                <a16:creationId xmlns:a16="http://schemas.microsoft.com/office/drawing/2014/main" id="{8AF11415-0281-402B-8D8B-A9D1DBBE3263}"/>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99447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ctrTitle"/>
          </p:nvPr>
        </p:nvSpPr>
        <p:spPr>
          <a:xfrm>
            <a:off x="685800" y="2286000"/>
            <a:ext cx="7772400" cy="1143000"/>
          </a:xfrm>
        </p:spPr>
        <p:txBody>
          <a:bodyPr>
            <a:normAutofit fontScale="90000"/>
          </a:bodyPr>
          <a:lstStyle/>
          <a:p>
            <a:pPr eaLnBrk="1" hangingPunct="1"/>
            <a:r>
              <a:rPr lang="sv-SE" sz="6000" b="1" dirty="0">
                <a:solidFill>
                  <a:schemeClr val="tx1"/>
                </a:solidFill>
                <a:latin typeface="+mn-lt"/>
              </a:rPr>
              <a:t>Kemiska arbetsmiljörisker</a:t>
            </a:r>
            <a:br>
              <a:rPr lang="sv-SE" sz="6000" b="1" dirty="0">
                <a:solidFill>
                  <a:schemeClr val="tx1"/>
                </a:solidFill>
                <a:latin typeface="+mn-lt"/>
              </a:rPr>
            </a:br>
            <a:r>
              <a:rPr lang="sv-SE" sz="6000" b="1" dirty="0">
                <a:solidFill>
                  <a:schemeClr val="tx1"/>
                </a:solidFill>
                <a:latin typeface="+mn-lt"/>
              </a:rPr>
              <a:t>Härdplaster</a:t>
            </a:r>
            <a:endParaRPr lang="sv-SE" b="1" dirty="0">
              <a:solidFill>
                <a:schemeClr val="tx1"/>
              </a:solidFill>
              <a:latin typeface="+mn-lt"/>
            </a:endParaRPr>
          </a:p>
        </p:txBody>
      </p:sp>
      <p:sp>
        <p:nvSpPr>
          <p:cNvPr id="7171" name="Rectangle 10"/>
          <p:cNvSpPr>
            <a:spLocks noGrp="1" noChangeArrowheads="1"/>
          </p:cNvSpPr>
          <p:nvPr>
            <p:ph type="subTitle" idx="1"/>
          </p:nvPr>
        </p:nvSpPr>
        <p:spPr>
          <a:xfrm>
            <a:off x="1371600" y="3581400"/>
            <a:ext cx="6400800" cy="2590800"/>
          </a:xfrm>
        </p:spPr>
        <p:txBody>
          <a:bodyPr/>
          <a:lstStyle/>
          <a:p>
            <a:pPr eaLnBrk="1" hangingPunct="1"/>
            <a:r>
              <a:rPr lang="sv-SE" sz="2800" b="1" dirty="0">
                <a:latin typeface="+mn-lt"/>
              </a:rPr>
              <a:t>Säkerhetskurs och materialkunskap för att arbeta med härdplaster</a:t>
            </a:r>
          </a:p>
          <a:p>
            <a:pPr eaLnBrk="1" hangingPunct="1"/>
            <a:endParaRPr lang="sv-SE" sz="2800" b="1" dirty="0"/>
          </a:p>
          <a:p>
            <a:pPr eaLnBrk="1" hangingPunct="1"/>
            <a:endParaRPr lang="sv-SE" sz="2800" b="1" dirty="0">
              <a:latin typeface="+mn-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ChangeArrowheads="1"/>
          </p:cNvSpPr>
          <p:nvPr/>
        </p:nvSpPr>
        <p:spPr bwMode="auto">
          <a:xfrm>
            <a:off x="381000" y="2165350"/>
            <a:ext cx="2895600" cy="1077218"/>
          </a:xfrm>
          <a:prstGeom prst="rect">
            <a:avLst/>
          </a:prstGeom>
          <a:noFill/>
          <a:ln w="9525">
            <a:noFill/>
            <a:miter lim="800000"/>
            <a:headEnd/>
            <a:tailEnd/>
          </a:ln>
        </p:spPr>
        <p:txBody>
          <a:bodyPr>
            <a:spAutoFit/>
          </a:bodyPr>
          <a:lstStyle/>
          <a:p>
            <a:pPr marL="457200" indent="-457200">
              <a:buClr>
                <a:srgbClr val="FF0000"/>
              </a:buClr>
              <a:buFont typeface="+mj-lt"/>
              <a:buAutoNum type="arabicPeriod" startAt="2"/>
            </a:pPr>
            <a:r>
              <a:rPr lang="sv-SE" sz="3200" dirty="0"/>
              <a:t> Hud </a:t>
            </a:r>
          </a:p>
          <a:p>
            <a:pPr>
              <a:buClr>
                <a:srgbClr val="FF0000"/>
              </a:buClr>
            </a:pPr>
            <a:r>
              <a:rPr lang="sv-SE" sz="3200" dirty="0"/>
              <a:t>undersökning</a:t>
            </a:r>
          </a:p>
        </p:txBody>
      </p:sp>
      <p:pic>
        <p:nvPicPr>
          <p:cNvPr id="32775" name="Picture 5" descr="C:\Documents and Settings\Håkan\Skrivbord\GOLVANALYS Sverige AB\SVEFF\PREVENT\Bild8B.jpg"/>
          <p:cNvPicPr>
            <a:picLocks noChangeAspect="1" noChangeArrowheads="1"/>
          </p:cNvPicPr>
          <p:nvPr/>
        </p:nvPicPr>
        <p:blipFill>
          <a:blip r:embed="rId2"/>
          <a:srcRect/>
          <a:stretch>
            <a:fillRect/>
          </a:stretch>
        </p:blipFill>
        <p:spPr bwMode="auto">
          <a:xfrm>
            <a:off x="4191000" y="1524000"/>
            <a:ext cx="4548188" cy="4648200"/>
          </a:xfrm>
          <a:prstGeom prst="rect">
            <a:avLst/>
          </a:prstGeom>
          <a:noFill/>
          <a:ln w="9525">
            <a:noFill/>
            <a:miter lim="800000"/>
            <a:headEnd/>
            <a:tailEnd/>
          </a:ln>
        </p:spPr>
      </p:pic>
      <p:sp>
        <p:nvSpPr>
          <p:cNvPr id="8" name="Rubrik 1">
            <a:extLst>
              <a:ext uri="{FF2B5EF4-FFF2-40B4-BE49-F238E27FC236}">
                <a16:creationId xmlns:a16="http://schemas.microsoft.com/office/drawing/2014/main" id="{C7B6728C-6B4B-4FC3-903F-E5AE430FB8E0}"/>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sv-SE">
                <a:latin typeface="+mn-lt"/>
              </a:rPr>
              <a:t>Läkarundersökning</a:t>
            </a:r>
            <a:endParaRPr lang="sv-SE" dirty="0">
              <a:latin typeface="+mn-lt"/>
            </a:endParaRPr>
          </a:p>
        </p:txBody>
      </p:sp>
      <p:sp>
        <p:nvSpPr>
          <p:cNvPr id="3" name="Platshållare för sidfot 2">
            <a:extLst>
              <a:ext uri="{FF2B5EF4-FFF2-40B4-BE49-F238E27FC236}">
                <a16:creationId xmlns:a16="http://schemas.microsoft.com/office/drawing/2014/main" id="{61F88AC6-EA2F-4D0B-BCCE-9537C7FAA0B2}"/>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05EF39B4-7CB9-487C-AD34-4AA1DE782D76}"/>
              </a:ext>
            </a:extLst>
          </p:cNvPr>
          <p:cNvSpPr>
            <a:spLocks noGrp="1"/>
          </p:cNvSpPr>
          <p:nvPr>
            <p:ph type="sldNum" sz="quarter" idx="12"/>
          </p:nvPr>
        </p:nvSpPr>
        <p:spPr/>
        <p:txBody>
          <a:bodyPr/>
          <a:lstStyle/>
          <a:p>
            <a:fld id="{24B771AD-66DB-4BE0-9BC9-42B41F4325E8}" type="slidenum">
              <a:rPr lang="sv-SE" smtClean="0"/>
              <a:pPr/>
              <a:t>50</a:t>
            </a:fld>
            <a:endParaRPr lang="sv-SE"/>
          </a:p>
        </p:txBody>
      </p:sp>
      <p:sp>
        <p:nvSpPr>
          <p:cNvPr id="9" name="Platshållare för datum 4">
            <a:extLst>
              <a:ext uri="{FF2B5EF4-FFF2-40B4-BE49-F238E27FC236}">
                <a16:creationId xmlns:a16="http://schemas.microsoft.com/office/drawing/2014/main" id="{EE5CBB35-BECD-4B0F-AB2A-F62D7FE8CDA8}"/>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484961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3"/>
          <p:cNvSpPr>
            <a:spLocks noChangeArrowheads="1"/>
          </p:cNvSpPr>
          <p:nvPr/>
        </p:nvSpPr>
        <p:spPr bwMode="auto">
          <a:xfrm>
            <a:off x="685800" y="2209800"/>
            <a:ext cx="3505200" cy="584775"/>
          </a:xfrm>
          <a:prstGeom prst="rect">
            <a:avLst/>
          </a:prstGeom>
          <a:noFill/>
          <a:ln w="9525">
            <a:noFill/>
            <a:miter lim="800000"/>
            <a:headEnd/>
            <a:tailEnd/>
          </a:ln>
        </p:spPr>
        <p:txBody>
          <a:bodyPr>
            <a:spAutoFit/>
          </a:bodyPr>
          <a:lstStyle/>
          <a:p>
            <a:pPr marL="514350" indent="-514350">
              <a:buClr>
                <a:srgbClr val="FF0000"/>
              </a:buClr>
              <a:buFont typeface="+mj-lt"/>
              <a:buAutoNum type="arabicPeriod" startAt="3"/>
            </a:pPr>
            <a:r>
              <a:rPr lang="sv-SE" sz="3200" dirty="0">
                <a:cs typeface="Times New Roman" pitchFamily="18" charset="0"/>
              </a:rPr>
              <a:t> </a:t>
            </a:r>
            <a:r>
              <a:rPr lang="sv-SE" sz="3200" dirty="0"/>
              <a:t>Spirometri</a:t>
            </a:r>
            <a:endParaRPr lang="en-US" sz="3200" dirty="0"/>
          </a:p>
        </p:txBody>
      </p:sp>
      <p:pic>
        <p:nvPicPr>
          <p:cNvPr id="33799" name="Picture 5" descr="C:\Documents and Settings\Håkan\Skrivbord\GOLVANALYS Sverige AB\SVEFF\PREVENT\Bild9.jpg"/>
          <p:cNvPicPr>
            <a:picLocks noChangeAspect="1" noChangeArrowheads="1"/>
          </p:cNvPicPr>
          <p:nvPr/>
        </p:nvPicPr>
        <p:blipFill>
          <a:blip r:embed="rId2"/>
          <a:srcRect/>
          <a:stretch>
            <a:fillRect/>
          </a:stretch>
        </p:blipFill>
        <p:spPr bwMode="auto">
          <a:xfrm>
            <a:off x="533400" y="3429000"/>
            <a:ext cx="8001000" cy="2789238"/>
          </a:xfrm>
          <a:prstGeom prst="rect">
            <a:avLst/>
          </a:prstGeom>
          <a:noFill/>
          <a:ln w="9525">
            <a:noFill/>
            <a:miter lim="800000"/>
            <a:headEnd/>
            <a:tailEnd/>
          </a:ln>
        </p:spPr>
      </p:pic>
      <p:pic>
        <p:nvPicPr>
          <p:cNvPr id="33800" name="Picture 6" descr="C:\Documents and Settings\Håkan\Skrivbord\GOLVANALYS Sverige AB\SVEFF\PREVENT\Bild9.jpg"/>
          <p:cNvPicPr>
            <a:picLocks noChangeAspect="1" noChangeArrowheads="1"/>
          </p:cNvPicPr>
          <p:nvPr/>
        </p:nvPicPr>
        <p:blipFill>
          <a:blip r:embed="rId3"/>
          <a:srcRect/>
          <a:stretch>
            <a:fillRect/>
          </a:stretch>
        </p:blipFill>
        <p:spPr bwMode="auto">
          <a:xfrm>
            <a:off x="3581400" y="1450975"/>
            <a:ext cx="3810000" cy="2054225"/>
          </a:xfrm>
          <a:prstGeom prst="rect">
            <a:avLst/>
          </a:prstGeom>
          <a:noFill/>
          <a:ln w="9525">
            <a:noFill/>
            <a:miter lim="800000"/>
            <a:headEnd/>
            <a:tailEnd/>
          </a:ln>
        </p:spPr>
      </p:pic>
      <p:sp>
        <p:nvSpPr>
          <p:cNvPr id="9" name="Rubrik 1">
            <a:extLst>
              <a:ext uri="{FF2B5EF4-FFF2-40B4-BE49-F238E27FC236}">
                <a16:creationId xmlns:a16="http://schemas.microsoft.com/office/drawing/2014/main" id="{842241C6-236B-40EB-8F97-866016F07D86}"/>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sv-SE">
                <a:latin typeface="+mn-lt"/>
              </a:rPr>
              <a:t>Läkarundersökning</a:t>
            </a:r>
            <a:endParaRPr lang="sv-SE" dirty="0">
              <a:latin typeface="+mn-lt"/>
            </a:endParaRPr>
          </a:p>
        </p:txBody>
      </p:sp>
      <p:sp>
        <p:nvSpPr>
          <p:cNvPr id="3" name="Platshållare för sidfot 2">
            <a:extLst>
              <a:ext uri="{FF2B5EF4-FFF2-40B4-BE49-F238E27FC236}">
                <a16:creationId xmlns:a16="http://schemas.microsoft.com/office/drawing/2014/main" id="{9C512F57-E296-48E8-B6F0-414A3C9CCE9A}"/>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FA6ACCBE-E9BF-4054-9EF0-8C79EABE52AE}"/>
              </a:ext>
            </a:extLst>
          </p:cNvPr>
          <p:cNvSpPr>
            <a:spLocks noGrp="1"/>
          </p:cNvSpPr>
          <p:nvPr>
            <p:ph type="sldNum" sz="quarter" idx="12"/>
          </p:nvPr>
        </p:nvSpPr>
        <p:spPr/>
        <p:txBody>
          <a:bodyPr/>
          <a:lstStyle/>
          <a:p>
            <a:fld id="{24B771AD-66DB-4BE0-9BC9-42B41F4325E8}" type="slidenum">
              <a:rPr lang="sv-SE" smtClean="0"/>
              <a:pPr/>
              <a:t>51</a:t>
            </a:fld>
            <a:endParaRPr lang="sv-SE"/>
          </a:p>
        </p:txBody>
      </p:sp>
      <p:sp>
        <p:nvSpPr>
          <p:cNvPr id="10" name="Platshållare för datum 4">
            <a:extLst>
              <a:ext uri="{FF2B5EF4-FFF2-40B4-BE49-F238E27FC236}">
                <a16:creationId xmlns:a16="http://schemas.microsoft.com/office/drawing/2014/main" id="{D9B52D49-C21D-45A1-99AA-BC7DF99DFE28}"/>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3570102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A440A3-CA8D-4286-8B46-DAD02157DB05}"/>
              </a:ext>
            </a:extLst>
          </p:cNvPr>
          <p:cNvSpPr>
            <a:spLocks noGrp="1"/>
          </p:cNvSpPr>
          <p:nvPr>
            <p:ph type="title"/>
          </p:nvPr>
        </p:nvSpPr>
        <p:spPr/>
        <p:txBody>
          <a:bodyPr/>
          <a:lstStyle/>
          <a:p>
            <a:r>
              <a:rPr lang="sv-SE" dirty="0"/>
              <a:t>Hur ska man arbeta säkert?</a:t>
            </a:r>
          </a:p>
        </p:txBody>
      </p:sp>
      <p:sp>
        <p:nvSpPr>
          <p:cNvPr id="3" name="Platshållare för text 2">
            <a:extLst>
              <a:ext uri="{FF2B5EF4-FFF2-40B4-BE49-F238E27FC236}">
                <a16:creationId xmlns:a16="http://schemas.microsoft.com/office/drawing/2014/main" id="{8B088594-3F01-4C57-8513-7479BD4B5767}"/>
              </a:ext>
            </a:extLst>
          </p:cNvPr>
          <p:cNvSpPr>
            <a:spLocks noGrp="1"/>
          </p:cNvSpPr>
          <p:nvPr>
            <p:ph type="body" idx="1"/>
          </p:nvPr>
        </p:nvSpPr>
        <p:spPr/>
        <p:txBody>
          <a:bodyPr/>
          <a:lstStyle/>
          <a:p>
            <a:endParaRPr lang="sv-SE"/>
          </a:p>
        </p:txBody>
      </p:sp>
      <p:sp>
        <p:nvSpPr>
          <p:cNvPr id="5" name="Platshållare för sidfot 4">
            <a:extLst>
              <a:ext uri="{FF2B5EF4-FFF2-40B4-BE49-F238E27FC236}">
                <a16:creationId xmlns:a16="http://schemas.microsoft.com/office/drawing/2014/main" id="{F0C58BF9-D838-4472-AAD0-26F2A73536AD}"/>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62FFE1F1-0DCA-4467-9DD7-2B03B312F16B}"/>
              </a:ext>
            </a:extLst>
          </p:cNvPr>
          <p:cNvSpPr>
            <a:spLocks noGrp="1"/>
          </p:cNvSpPr>
          <p:nvPr>
            <p:ph type="sldNum" sz="quarter" idx="12"/>
          </p:nvPr>
        </p:nvSpPr>
        <p:spPr/>
        <p:txBody>
          <a:bodyPr/>
          <a:lstStyle/>
          <a:p>
            <a:fld id="{24B771AD-66DB-4BE0-9BC9-42B41F4325E8}" type="slidenum">
              <a:rPr lang="sv-SE" smtClean="0"/>
              <a:pPr/>
              <a:t>52</a:t>
            </a:fld>
            <a:endParaRPr lang="sv-SE"/>
          </a:p>
        </p:txBody>
      </p:sp>
      <p:sp>
        <p:nvSpPr>
          <p:cNvPr id="7" name="Platshållare för datum 4">
            <a:extLst>
              <a:ext uri="{FF2B5EF4-FFF2-40B4-BE49-F238E27FC236}">
                <a16:creationId xmlns:a16="http://schemas.microsoft.com/office/drawing/2014/main" id="{CDBCC558-C61C-4E4A-96C7-647B1D582E6A}"/>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2323935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91440" tIns="45720" rIns="91440" bIns="45720" rtlCol="0" anchor="ctr">
            <a:normAutofit/>
          </a:bodyPr>
          <a:lstStyle/>
          <a:p>
            <a:r>
              <a:rPr lang="sv-SE" dirty="0">
                <a:latin typeface="+mn-lt"/>
              </a:rPr>
              <a:t>Beteendebaserad säkerhetskultur</a:t>
            </a:r>
          </a:p>
        </p:txBody>
      </p:sp>
      <p:sp>
        <p:nvSpPr>
          <p:cNvPr id="3" name="Platshållare för innehåll 2"/>
          <p:cNvSpPr>
            <a:spLocks noGrp="1"/>
          </p:cNvSpPr>
          <p:nvPr>
            <p:ph idx="1"/>
          </p:nvPr>
        </p:nvSpPr>
        <p:spPr/>
        <p:txBody>
          <a:bodyPr>
            <a:normAutofit/>
          </a:bodyPr>
          <a:lstStyle/>
          <a:p>
            <a:r>
              <a:rPr lang="sv-SE" b="0" i="0" dirty="0">
                <a:solidFill>
                  <a:srgbClr val="000000"/>
                </a:solidFill>
                <a:effectLst/>
                <a:latin typeface="Open Sans" panose="020B0606030504020204" pitchFamily="34" charset="0"/>
              </a:rPr>
              <a:t>Vilken </a:t>
            </a:r>
            <a:r>
              <a:rPr lang="sv-SE" b="1" i="0" dirty="0">
                <a:solidFill>
                  <a:srgbClr val="000000"/>
                </a:solidFill>
                <a:effectLst/>
                <a:latin typeface="Open Sans" panose="020B0606030504020204" pitchFamily="34" charset="0"/>
              </a:rPr>
              <a:t>säkerhetskultur</a:t>
            </a:r>
            <a:r>
              <a:rPr lang="sv-SE" b="0" i="0" dirty="0">
                <a:solidFill>
                  <a:srgbClr val="000000"/>
                </a:solidFill>
                <a:effectLst/>
                <a:latin typeface="Open Sans" panose="020B0606030504020204" pitchFamily="34" charset="0"/>
              </a:rPr>
              <a:t> har ni på företaget?</a:t>
            </a:r>
          </a:p>
          <a:p>
            <a:r>
              <a:rPr lang="sv-SE" dirty="0">
                <a:solidFill>
                  <a:srgbClr val="000000"/>
                </a:solidFill>
                <a:latin typeface="Open Sans" panose="020B0606030504020204" pitchFamily="34" charset="0"/>
              </a:rPr>
              <a:t>K</a:t>
            </a:r>
            <a:r>
              <a:rPr lang="sv-SE" b="0" i="0" dirty="0">
                <a:solidFill>
                  <a:srgbClr val="000000"/>
                </a:solidFill>
                <a:effectLst/>
                <a:latin typeface="Open Sans" panose="020B0606030504020204" pitchFamily="34" charset="0"/>
              </a:rPr>
              <a:t>änne­tecknande för en god säkerhets­kultur på arbets­platsen är att ledningen prioriterar och hanterar säkerhets­frågor på alla nivåer i verksamheten och att de är en del av ”kulturen”.</a:t>
            </a:r>
          </a:p>
        </p:txBody>
      </p:sp>
      <p:sp>
        <p:nvSpPr>
          <p:cNvPr id="6" name="Platshållare för sidfot 5">
            <a:extLst>
              <a:ext uri="{FF2B5EF4-FFF2-40B4-BE49-F238E27FC236}">
                <a16:creationId xmlns:a16="http://schemas.microsoft.com/office/drawing/2014/main" id="{0AA0560D-13F3-498D-9941-200CA5B02116}"/>
              </a:ext>
            </a:extLst>
          </p:cNvPr>
          <p:cNvSpPr>
            <a:spLocks noGrp="1"/>
          </p:cNvSpPr>
          <p:nvPr>
            <p:ph type="ftr" sz="quarter" idx="11"/>
          </p:nvPr>
        </p:nvSpPr>
        <p:spPr/>
        <p:txBody>
          <a:bodyPr/>
          <a:lstStyle/>
          <a:p>
            <a:r>
              <a:rPr lang="sv-SE"/>
              <a:t>Kemiska arbetsmiljörisker - Industri</a:t>
            </a:r>
            <a:endParaRPr lang="sv-SE" dirty="0"/>
          </a:p>
        </p:txBody>
      </p:sp>
      <p:sp>
        <p:nvSpPr>
          <p:cNvPr id="7" name="Platshållare för bildnummer 6">
            <a:extLst>
              <a:ext uri="{FF2B5EF4-FFF2-40B4-BE49-F238E27FC236}">
                <a16:creationId xmlns:a16="http://schemas.microsoft.com/office/drawing/2014/main" id="{F93C6E2E-41A0-48B5-8AAD-9BB630D896D4}"/>
              </a:ext>
            </a:extLst>
          </p:cNvPr>
          <p:cNvSpPr>
            <a:spLocks noGrp="1"/>
          </p:cNvSpPr>
          <p:nvPr>
            <p:ph type="sldNum" sz="quarter" idx="12"/>
          </p:nvPr>
        </p:nvSpPr>
        <p:spPr/>
        <p:txBody>
          <a:bodyPr/>
          <a:lstStyle/>
          <a:p>
            <a:fld id="{24B771AD-66DB-4BE0-9BC9-42B41F4325E8}" type="slidenum">
              <a:rPr lang="sv-SE" smtClean="0"/>
              <a:pPr/>
              <a:t>53</a:t>
            </a:fld>
            <a:endParaRPr lang="sv-SE"/>
          </a:p>
        </p:txBody>
      </p:sp>
      <p:sp>
        <p:nvSpPr>
          <p:cNvPr id="8" name="Platshållare för datum 4">
            <a:extLst>
              <a:ext uri="{FF2B5EF4-FFF2-40B4-BE49-F238E27FC236}">
                <a16:creationId xmlns:a16="http://schemas.microsoft.com/office/drawing/2014/main" id="{F2178F08-56FF-4AD8-ACDF-FCAEE44AFCC5}"/>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680018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91440" tIns="45720" rIns="91440" bIns="45720" rtlCol="0" anchor="ctr">
            <a:normAutofit/>
          </a:bodyPr>
          <a:lstStyle/>
          <a:p>
            <a:r>
              <a:rPr lang="sv-SE" dirty="0">
                <a:latin typeface="+mn-lt"/>
              </a:rPr>
              <a:t>Säker arbetsplats?</a:t>
            </a:r>
          </a:p>
        </p:txBody>
      </p:sp>
      <p:sp>
        <p:nvSpPr>
          <p:cNvPr id="3" name="Platshållare för innehåll 2"/>
          <p:cNvSpPr>
            <a:spLocks noGrp="1"/>
          </p:cNvSpPr>
          <p:nvPr>
            <p:ph idx="1"/>
          </p:nvPr>
        </p:nvSpPr>
        <p:spPr/>
        <p:txBody>
          <a:bodyPr>
            <a:normAutofit/>
          </a:bodyPr>
          <a:lstStyle/>
          <a:p>
            <a:r>
              <a:rPr lang="sv-SE" b="0" i="0" dirty="0">
                <a:solidFill>
                  <a:srgbClr val="000000"/>
                </a:solidFill>
                <a:effectLst/>
                <a:latin typeface="Open Sans" panose="020B0606030504020204" pitchFamily="34" charset="0"/>
              </a:rPr>
              <a:t>Teknik och fysisk arbetsmiljö,</a:t>
            </a:r>
          </a:p>
          <a:p>
            <a:r>
              <a:rPr lang="sv-SE" b="0" i="0" dirty="0">
                <a:solidFill>
                  <a:srgbClr val="000000"/>
                </a:solidFill>
                <a:effectLst/>
                <a:latin typeface="Open Sans" panose="020B0606030504020204" pitchFamily="34" charset="0"/>
              </a:rPr>
              <a:t>Hänsyn är tagen till det mänskliga beteendet.</a:t>
            </a:r>
          </a:p>
          <a:p>
            <a:r>
              <a:rPr lang="sv-SE" b="0" i="0" dirty="0">
                <a:solidFill>
                  <a:srgbClr val="000000"/>
                </a:solidFill>
                <a:effectLst/>
                <a:latin typeface="Open Sans" panose="020B0606030504020204" pitchFamily="34" charset="0"/>
              </a:rPr>
              <a:t>Organisation och ledning</a:t>
            </a:r>
          </a:p>
        </p:txBody>
      </p:sp>
      <p:sp>
        <p:nvSpPr>
          <p:cNvPr id="6" name="Platshållare för sidfot 5">
            <a:extLst>
              <a:ext uri="{FF2B5EF4-FFF2-40B4-BE49-F238E27FC236}">
                <a16:creationId xmlns:a16="http://schemas.microsoft.com/office/drawing/2014/main" id="{0AA0560D-13F3-498D-9941-200CA5B02116}"/>
              </a:ext>
            </a:extLst>
          </p:cNvPr>
          <p:cNvSpPr>
            <a:spLocks noGrp="1"/>
          </p:cNvSpPr>
          <p:nvPr>
            <p:ph type="ftr" sz="quarter" idx="11"/>
          </p:nvPr>
        </p:nvSpPr>
        <p:spPr/>
        <p:txBody>
          <a:bodyPr/>
          <a:lstStyle/>
          <a:p>
            <a:r>
              <a:rPr lang="sv-SE"/>
              <a:t>Kemiska arbetsmiljörisker - Industri</a:t>
            </a:r>
            <a:endParaRPr lang="sv-SE" dirty="0"/>
          </a:p>
        </p:txBody>
      </p:sp>
      <p:sp>
        <p:nvSpPr>
          <p:cNvPr id="7" name="Platshållare för bildnummer 6">
            <a:extLst>
              <a:ext uri="{FF2B5EF4-FFF2-40B4-BE49-F238E27FC236}">
                <a16:creationId xmlns:a16="http://schemas.microsoft.com/office/drawing/2014/main" id="{F93C6E2E-41A0-48B5-8AAD-9BB630D896D4}"/>
              </a:ext>
            </a:extLst>
          </p:cNvPr>
          <p:cNvSpPr>
            <a:spLocks noGrp="1"/>
          </p:cNvSpPr>
          <p:nvPr>
            <p:ph type="sldNum" sz="quarter" idx="12"/>
          </p:nvPr>
        </p:nvSpPr>
        <p:spPr/>
        <p:txBody>
          <a:bodyPr/>
          <a:lstStyle/>
          <a:p>
            <a:fld id="{24B771AD-66DB-4BE0-9BC9-42B41F4325E8}" type="slidenum">
              <a:rPr lang="sv-SE" smtClean="0"/>
              <a:pPr/>
              <a:t>54</a:t>
            </a:fld>
            <a:endParaRPr lang="sv-SE"/>
          </a:p>
        </p:txBody>
      </p:sp>
      <p:sp>
        <p:nvSpPr>
          <p:cNvPr id="8" name="Platshållare för datum 4">
            <a:extLst>
              <a:ext uri="{FF2B5EF4-FFF2-40B4-BE49-F238E27FC236}">
                <a16:creationId xmlns:a16="http://schemas.microsoft.com/office/drawing/2014/main" id="{F2178F08-56FF-4AD8-ACDF-FCAEE44AFCC5}"/>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3493277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91440" tIns="45720" rIns="91440" bIns="45720" rtlCol="0" anchor="ctr">
            <a:normAutofit/>
          </a:bodyPr>
          <a:lstStyle/>
          <a:p>
            <a:r>
              <a:rPr lang="sv-SE" dirty="0">
                <a:latin typeface="+mn-lt"/>
              </a:rPr>
              <a:t>Beteendebaserad säkerhetskultur</a:t>
            </a:r>
          </a:p>
        </p:txBody>
      </p:sp>
      <p:sp>
        <p:nvSpPr>
          <p:cNvPr id="3" name="Platshållare för innehåll 2"/>
          <p:cNvSpPr>
            <a:spLocks noGrp="1"/>
          </p:cNvSpPr>
          <p:nvPr>
            <p:ph idx="1"/>
          </p:nvPr>
        </p:nvSpPr>
        <p:spPr>
          <a:xfrm>
            <a:off x="457200" y="1628800"/>
            <a:ext cx="8229600" cy="4525963"/>
          </a:xfrm>
        </p:spPr>
        <p:txBody>
          <a:bodyPr>
            <a:normAutofit/>
          </a:bodyPr>
          <a:lstStyle/>
          <a:p>
            <a:r>
              <a:rPr lang="sv-SE" dirty="0">
                <a:latin typeface="+mn-lt"/>
              </a:rPr>
              <a:t>Känn till risken</a:t>
            </a:r>
          </a:p>
          <a:p>
            <a:r>
              <a:rPr lang="sv-SE" dirty="0"/>
              <a:t>Arbeta i en säker omgivning</a:t>
            </a:r>
          </a:p>
          <a:p>
            <a:r>
              <a:rPr lang="sv-SE" dirty="0">
                <a:latin typeface="+mn-lt"/>
              </a:rPr>
              <a:t>Skydda dig själv och andra</a:t>
            </a:r>
          </a:p>
        </p:txBody>
      </p:sp>
      <p:sp>
        <p:nvSpPr>
          <p:cNvPr id="6" name="Platshållare för sidfot 5">
            <a:extLst>
              <a:ext uri="{FF2B5EF4-FFF2-40B4-BE49-F238E27FC236}">
                <a16:creationId xmlns:a16="http://schemas.microsoft.com/office/drawing/2014/main" id="{0AA0560D-13F3-498D-9941-200CA5B02116}"/>
              </a:ext>
            </a:extLst>
          </p:cNvPr>
          <p:cNvSpPr>
            <a:spLocks noGrp="1"/>
          </p:cNvSpPr>
          <p:nvPr>
            <p:ph type="ftr" sz="quarter" idx="11"/>
          </p:nvPr>
        </p:nvSpPr>
        <p:spPr/>
        <p:txBody>
          <a:bodyPr/>
          <a:lstStyle/>
          <a:p>
            <a:r>
              <a:rPr lang="sv-SE"/>
              <a:t>Kemiska arbetsmiljörisker - Industri</a:t>
            </a:r>
            <a:endParaRPr lang="sv-SE" dirty="0"/>
          </a:p>
        </p:txBody>
      </p:sp>
      <p:sp>
        <p:nvSpPr>
          <p:cNvPr id="7" name="Platshållare för bildnummer 6">
            <a:extLst>
              <a:ext uri="{FF2B5EF4-FFF2-40B4-BE49-F238E27FC236}">
                <a16:creationId xmlns:a16="http://schemas.microsoft.com/office/drawing/2014/main" id="{F93C6E2E-41A0-48B5-8AAD-9BB630D896D4}"/>
              </a:ext>
            </a:extLst>
          </p:cNvPr>
          <p:cNvSpPr>
            <a:spLocks noGrp="1"/>
          </p:cNvSpPr>
          <p:nvPr>
            <p:ph type="sldNum" sz="quarter" idx="12"/>
          </p:nvPr>
        </p:nvSpPr>
        <p:spPr/>
        <p:txBody>
          <a:bodyPr/>
          <a:lstStyle/>
          <a:p>
            <a:fld id="{24B771AD-66DB-4BE0-9BC9-42B41F4325E8}" type="slidenum">
              <a:rPr lang="sv-SE" smtClean="0"/>
              <a:pPr/>
              <a:t>55</a:t>
            </a:fld>
            <a:endParaRPr lang="sv-SE"/>
          </a:p>
        </p:txBody>
      </p:sp>
      <p:sp>
        <p:nvSpPr>
          <p:cNvPr id="8" name="Platshållare för datum 4">
            <a:extLst>
              <a:ext uri="{FF2B5EF4-FFF2-40B4-BE49-F238E27FC236}">
                <a16:creationId xmlns:a16="http://schemas.microsoft.com/office/drawing/2014/main" id="{F2178F08-56FF-4AD8-ACDF-FCAEE44AFCC5}"/>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2323118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E0F39036-0B65-4F09-897A-4ED28105B606}"/>
              </a:ext>
            </a:extLst>
          </p:cNvPr>
          <p:cNvSpPr>
            <a:spLocks noGrp="1"/>
          </p:cNvSpPr>
          <p:nvPr>
            <p:ph type="title"/>
          </p:nvPr>
        </p:nvSpPr>
        <p:spPr/>
        <p:txBody>
          <a:bodyPr/>
          <a:lstStyle/>
          <a:p>
            <a:r>
              <a:rPr lang="sv-SE" dirty="0"/>
              <a:t>Varför gör vi som vi gör?</a:t>
            </a:r>
          </a:p>
        </p:txBody>
      </p:sp>
      <p:sp>
        <p:nvSpPr>
          <p:cNvPr id="8" name="Platshållare för innehåll 7">
            <a:extLst>
              <a:ext uri="{FF2B5EF4-FFF2-40B4-BE49-F238E27FC236}">
                <a16:creationId xmlns:a16="http://schemas.microsoft.com/office/drawing/2014/main" id="{B64BB012-0332-4A3C-959E-22F98E45DDDE}"/>
              </a:ext>
            </a:extLst>
          </p:cNvPr>
          <p:cNvSpPr>
            <a:spLocks noGrp="1"/>
          </p:cNvSpPr>
          <p:nvPr>
            <p:ph idx="1"/>
          </p:nvPr>
        </p:nvSpPr>
        <p:spPr/>
        <p:txBody>
          <a:bodyPr/>
          <a:lstStyle/>
          <a:p>
            <a:r>
              <a:rPr lang="sv-SE" dirty="0"/>
              <a:t>Spara tid</a:t>
            </a:r>
          </a:p>
          <a:p>
            <a:r>
              <a:rPr lang="sv-SE" dirty="0"/>
              <a:t>Vi känner oss säkra på utförandet</a:t>
            </a:r>
          </a:p>
          <a:p>
            <a:r>
              <a:rPr lang="sv-SE" dirty="0"/>
              <a:t>Kulturen styr</a:t>
            </a:r>
          </a:p>
          <a:p>
            <a:endParaRPr lang="sv-SE" dirty="0"/>
          </a:p>
          <a:p>
            <a:r>
              <a:rPr lang="sv-SE" dirty="0"/>
              <a:t>Vi är konsekvensstyrda</a:t>
            </a:r>
          </a:p>
        </p:txBody>
      </p:sp>
      <p:sp>
        <p:nvSpPr>
          <p:cNvPr id="4" name="Platshållare för datum 3">
            <a:extLst>
              <a:ext uri="{FF2B5EF4-FFF2-40B4-BE49-F238E27FC236}">
                <a16:creationId xmlns:a16="http://schemas.microsoft.com/office/drawing/2014/main" id="{1968F87A-D65F-437E-BEA9-F1EADBEC6356}"/>
              </a:ext>
            </a:extLst>
          </p:cNvPr>
          <p:cNvSpPr>
            <a:spLocks noGrp="1"/>
          </p:cNvSpPr>
          <p:nvPr>
            <p:ph type="dt" sz="half" idx="10"/>
          </p:nvPr>
        </p:nvSpPr>
        <p:spPr/>
        <p:txBody>
          <a:bodyPr/>
          <a:lstStyle/>
          <a:p>
            <a:r>
              <a:rPr lang="sv-SE"/>
              <a:t>2022</a:t>
            </a:r>
            <a:endParaRPr lang="sv-SE" dirty="0"/>
          </a:p>
        </p:txBody>
      </p:sp>
      <p:sp>
        <p:nvSpPr>
          <p:cNvPr id="5" name="Platshållare för sidfot 4">
            <a:extLst>
              <a:ext uri="{FF2B5EF4-FFF2-40B4-BE49-F238E27FC236}">
                <a16:creationId xmlns:a16="http://schemas.microsoft.com/office/drawing/2014/main" id="{33497951-9151-4C61-914E-66A815A9328F}"/>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218650FF-2FB1-48A6-B174-082EF9ECDFC8}"/>
              </a:ext>
            </a:extLst>
          </p:cNvPr>
          <p:cNvSpPr>
            <a:spLocks noGrp="1"/>
          </p:cNvSpPr>
          <p:nvPr>
            <p:ph type="sldNum" sz="quarter" idx="12"/>
          </p:nvPr>
        </p:nvSpPr>
        <p:spPr/>
        <p:txBody>
          <a:bodyPr/>
          <a:lstStyle/>
          <a:p>
            <a:fld id="{24B771AD-66DB-4BE0-9BC9-42B41F4325E8}" type="slidenum">
              <a:rPr lang="sv-SE" smtClean="0"/>
              <a:pPr/>
              <a:t>56</a:t>
            </a:fld>
            <a:endParaRPr lang="sv-SE"/>
          </a:p>
        </p:txBody>
      </p:sp>
    </p:spTree>
    <p:extLst>
      <p:ext uri="{BB962C8B-B14F-4D97-AF65-F5344CB8AC3E}">
        <p14:creationId xmlns:p14="http://schemas.microsoft.com/office/powerpoint/2010/main" val="2195449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8EBF4-8C2C-4051-B2DC-E25B8CBAFEBE}"/>
              </a:ext>
            </a:extLst>
          </p:cNvPr>
          <p:cNvSpPr>
            <a:spLocks noGrp="1"/>
          </p:cNvSpPr>
          <p:nvPr>
            <p:ph type="title"/>
          </p:nvPr>
        </p:nvSpPr>
        <p:spPr/>
        <p:txBody>
          <a:bodyPr/>
          <a:lstStyle/>
          <a:p>
            <a:r>
              <a:rPr lang="sv-SE" dirty="0"/>
              <a:t>Vad styr beteendet </a:t>
            </a:r>
          </a:p>
        </p:txBody>
      </p:sp>
      <p:sp>
        <p:nvSpPr>
          <p:cNvPr id="8" name="Platshållare för innehåll 7">
            <a:extLst>
              <a:ext uri="{FF2B5EF4-FFF2-40B4-BE49-F238E27FC236}">
                <a16:creationId xmlns:a16="http://schemas.microsoft.com/office/drawing/2014/main" id="{66472DB4-F4C7-41CB-A420-804792946D52}"/>
              </a:ext>
            </a:extLst>
          </p:cNvPr>
          <p:cNvSpPr>
            <a:spLocks noGrp="1"/>
          </p:cNvSpPr>
          <p:nvPr>
            <p:ph idx="1"/>
          </p:nvPr>
        </p:nvSpPr>
        <p:spPr/>
        <p:txBody>
          <a:bodyPr/>
          <a:lstStyle/>
          <a:p>
            <a:r>
              <a:rPr lang="sv-SE" dirty="0" err="1"/>
              <a:t>Postiv</a:t>
            </a:r>
            <a:r>
              <a:rPr lang="sv-SE" dirty="0"/>
              <a:t> förstärkning</a:t>
            </a:r>
          </a:p>
          <a:p>
            <a:pPr lvl="1"/>
            <a:r>
              <a:rPr lang="sv-SE" dirty="0"/>
              <a:t>Du trycker på lampknappen och den tänds</a:t>
            </a:r>
          </a:p>
          <a:p>
            <a:pPr lvl="1"/>
            <a:r>
              <a:rPr lang="sv-SE" dirty="0"/>
              <a:t>Beteendena ger ett plus och de förstärks</a:t>
            </a:r>
          </a:p>
          <a:p>
            <a:r>
              <a:rPr lang="sv-SE" dirty="0"/>
              <a:t>Negativ förstärkning</a:t>
            </a:r>
          </a:p>
          <a:p>
            <a:pPr lvl="1"/>
            <a:r>
              <a:rPr lang="sv-SE" dirty="0"/>
              <a:t>Du betalar räkningarna för att slippa </a:t>
            </a:r>
            <a:r>
              <a:rPr lang="sv-SE" dirty="0" err="1"/>
              <a:t>påminnelsavgift</a:t>
            </a:r>
            <a:endParaRPr lang="sv-SE" dirty="0"/>
          </a:p>
          <a:p>
            <a:pPr lvl="1"/>
            <a:r>
              <a:rPr lang="sv-SE" dirty="0"/>
              <a:t>Beteenden som följs av upplevda minus minskar eller upphör</a:t>
            </a:r>
          </a:p>
          <a:p>
            <a:pPr marL="457200" lvl="1" indent="0">
              <a:buNone/>
            </a:pPr>
            <a:endParaRPr lang="sv-SE" dirty="0"/>
          </a:p>
        </p:txBody>
      </p:sp>
      <p:sp>
        <p:nvSpPr>
          <p:cNvPr id="4" name="Platshållare för datum 3">
            <a:extLst>
              <a:ext uri="{FF2B5EF4-FFF2-40B4-BE49-F238E27FC236}">
                <a16:creationId xmlns:a16="http://schemas.microsoft.com/office/drawing/2014/main" id="{B5411F01-66DF-457F-BEBD-25A2AA4503E5}"/>
              </a:ext>
            </a:extLst>
          </p:cNvPr>
          <p:cNvSpPr>
            <a:spLocks noGrp="1"/>
          </p:cNvSpPr>
          <p:nvPr>
            <p:ph type="dt" sz="half" idx="10"/>
          </p:nvPr>
        </p:nvSpPr>
        <p:spPr/>
        <p:txBody>
          <a:bodyPr/>
          <a:lstStyle/>
          <a:p>
            <a:r>
              <a:rPr lang="sv-SE"/>
              <a:t>2022</a:t>
            </a:r>
            <a:endParaRPr lang="sv-SE" dirty="0"/>
          </a:p>
        </p:txBody>
      </p:sp>
      <p:sp>
        <p:nvSpPr>
          <p:cNvPr id="5" name="Platshållare för sidfot 4">
            <a:extLst>
              <a:ext uri="{FF2B5EF4-FFF2-40B4-BE49-F238E27FC236}">
                <a16:creationId xmlns:a16="http://schemas.microsoft.com/office/drawing/2014/main" id="{CD67A5D4-0CCE-4861-8907-F72B28287347}"/>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1BD1327E-B3FB-4CA8-AF45-4ABBE5508478}"/>
              </a:ext>
            </a:extLst>
          </p:cNvPr>
          <p:cNvSpPr>
            <a:spLocks noGrp="1"/>
          </p:cNvSpPr>
          <p:nvPr>
            <p:ph type="sldNum" sz="quarter" idx="12"/>
          </p:nvPr>
        </p:nvSpPr>
        <p:spPr/>
        <p:txBody>
          <a:bodyPr/>
          <a:lstStyle/>
          <a:p>
            <a:fld id="{24B771AD-66DB-4BE0-9BC9-42B41F4325E8}" type="slidenum">
              <a:rPr lang="sv-SE" smtClean="0"/>
              <a:pPr/>
              <a:t>57</a:t>
            </a:fld>
            <a:endParaRPr lang="sv-SE"/>
          </a:p>
        </p:txBody>
      </p:sp>
    </p:spTree>
    <p:extLst>
      <p:ext uri="{BB962C8B-B14F-4D97-AF65-F5344CB8AC3E}">
        <p14:creationId xmlns:p14="http://schemas.microsoft.com/office/powerpoint/2010/main" val="34255370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32C16BD-019F-4BEC-9493-8A7BCFDB8D7E}"/>
              </a:ext>
            </a:extLst>
          </p:cNvPr>
          <p:cNvSpPr>
            <a:spLocks noGrp="1"/>
          </p:cNvSpPr>
          <p:nvPr>
            <p:ph type="title"/>
          </p:nvPr>
        </p:nvSpPr>
        <p:spPr/>
        <p:txBody>
          <a:bodyPr/>
          <a:lstStyle/>
          <a:p>
            <a:r>
              <a:rPr lang="sv-SE" dirty="0"/>
              <a:t>Hur kan vi förändra beteenden?</a:t>
            </a:r>
          </a:p>
        </p:txBody>
      </p:sp>
      <p:sp>
        <p:nvSpPr>
          <p:cNvPr id="8" name="Platshållare för innehåll 7">
            <a:extLst>
              <a:ext uri="{FF2B5EF4-FFF2-40B4-BE49-F238E27FC236}">
                <a16:creationId xmlns:a16="http://schemas.microsoft.com/office/drawing/2014/main" id="{4A0F6938-918D-4B81-9AEB-113612D6D5C7}"/>
              </a:ext>
            </a:extLst>
          </p:cNvPr>
          <p:cNvSpPr>
            <a:spLocks noGrp="1"/>
          </p:cNvSpPr>
          <p:nvPr>
            <p:ph idx="1"/>
          </p:nvPr>
        </p:nvSpPr>
        <p:spPr/>
        <p:txBody>
          <a:bodyPr/>
          <a:lstStyle/>
          <a:p>
            <a:r>
              <a:rPr lang="sv-SE" dirty="0"/>
              <a:t>Det vanliga är att vi försöker tjata oss till rätt beteende</a:t>
            </a:r>
          </a:p>
          <a:p>
            <a:r>
              <a:rPr lang="sv-SE" dirty="0"/>
              <a:t>Vi ser över rutinbeskrivningar</a:t>
            </a:r>
          </a:p>
          <a:p>
            <a:r>
              <a:rPr lang="sv-SE" dirty="0"/>
              <a:t>Försöker öra bättre skyltar</a:t>
            </a:r>
          </a:p>
          <a:p>
            <a:pPr lvl="1"/>
            <a:r>
              <a:rPr lang="sv-SE" dirty="0"/>
              <a:t>Detta är sällanframgångsrikt</a:t>
            </a:r>
          </a:p>
        </p:txBody>
      </p:sp>
      <p:sp>
        <p:nvSpPr>
          <p:cNvPr id="4" name="Platshållare för datum 3">
            <a:extLst>
              <a:ext uri="{FF2B5EF4-FFF2-40B4-BE49-F238E27FC236}">
                <a16:creationId xmlns:a16="http://schemas.microsoft.com/office/drawing/2014/main" id="{5BDEE188-B77B-49CC-97AD-D4E759476D04}"/>
              </a:ext>
            </a:extLst>
          </p:cNvPr>
          <p:cNvSpPr>
            <a:spLocks noGrp="1"/>
          </p:cNvSpPr>
          <p:nvPr>
            <p:ph type="dt" sz="half" idx="10"/>
          </p:nvPr>
        </p:nvSpPr>
        <p:spPr/>
        <p:txBody>
          <a:bodyPr/>
          <a:lstStyle/>
          <a:p>
            <a:r>
              <a:rPr lang="sv-SE"/>
              <a:t>2022</a:t>
            </a:r>
            <a:endParaRPr lang="sv-SE" dirty="0"/>
          </a:p>
        </p:txBody>
      </p:sp>
      <p:sp>
        <p:nvSpPr>
          <p:cNvPr id="5" name="Platshållare för sidfot 4">
            <a:extLst>
              <a:ext uri="{FF2B5EF4-FFF2-40B4-BE49-F238E27FC236}">
                <a16:creationId xmlns:a16="http://schemas.microsoft.com/office/drawing/2014/main" id="{5CB2524B-E616-4451-A788-FD9A1B408884}"/>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79716C50-3BB3-4009-90D7-71C6C717BBBE}"/>
              </a:ext>
            </a:extLst>
          </p:cNvPr>
          <p:cNvSpPr>
            <a:spLocks noGrp="1"/>
          </p:cNvSpPr>
          <p:nvPr>
            <p:ph type="sldNum" sz="quarter" idx="12"/>
          </p:nvPr>
        </p:nvSpPr>
        <p:spPr/>
        <p:txBody>
          <a:bodyPr/>
          <a:lstStyle/>
          <a:p>
            <a:fld id="{24B771AD-66DB-4BE0-9BC9-42B41F4325E8}" type="slidenum">
              <a:rPr lang="sv-SE" smtClean="0"/>
              <a:pPr/>
              <a:t>58</a:t>
            </a:fld>
            <a:endParaRPr lang="sv-SE"/>
          </a:p>
        </p:txBody>
      </p:sp>
    </p:spTree>
    <p:extLst>
      <p:ext uri="{BB962C8B-B14F-4D97-AF65-F5344CB8AC3E}">
        <p14:creationId xmlns:p14="http://schemas.microsoft.com/office/powerpoint/2010/main" val="64044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C3154EE-EE59-4881-8C8C-2E4902F368DA}"/>
              </a:ext>
            </a:extLst>
          </p:cNvPr>
          <p:cNvSpPr>
            <a:spLocks noGrp="1"/>
          </p:cNvSpPr>
          <p:nvPr>
            <p:ph type="title"/>
          </p:nvPr>
        </p:nvSpPr>
        <p:spPr/>
        <p:txBody>
          <a:bodyPr/>
          <a:lstStyle/>
          <a:p>
            <a:r>
              <a:rPr lang="sv-SE" dirty="0"/>
              <a:t>Effektfulla konsekvenser</a:t>
            </a:r>
          </a:p>
        </p:txBody>
      </p:sp>
      <p:sp>
        <p:nvSpPr>
          <p:cNvPr id="8" name="Platshållare för innehåll 7">
            <a:extLst>
              <a:ext uri="{FF2B5EF4-FFF2-40B4-BE49-F238E27FC236}">
                <a16:creationId xmlns:a16="http://schemas.microsoft.com/office/drawing/2014/main" id="{8C17DE53-C776-4AEE-853D-BEA9D0F2ED46}"/>
              </a:ext>
            </a:extLst>
          </p:cNvPr>
          <p:cNvSpPr>
            <a:spLocks noGrp="1"/>
          </p:cNvSpPr>
          <p:nvPr>
            <p:ph idx="1"/>
          </p:nvPr>
        </p:nvSpPr>
        <p:spPr/>
        <p:txBody>
          <a:bodyPr/>
          <a:lstStyle/>
          <a:p>
            <a:r>
              <a:rPr lang="sv-SE" dirty="0"/>
              <a:t>Nära i tiden</a:t>
            </a:r>
          </a:p>
          <a:p>
            <a:r>
              <a:rPr lang="sv-SE" dirty="0"/>
              <a:t>Alltid</a:t>
            </a:r>
          </a:p>
          <a:p>
            <a:r>
              <a:rPr lang="sv-SE" dirty="0"/>
              <a:t>Positiva och viktiga för individen</a:t>
            </a:r>
          </a:p>
        </p:txBody>
      </p:sp>
      <p:sp>
        <p:nvSpPr>
          <p:cNvPr id="4" name="Platshållare för datum 3">
            <a:extLst>
              <a:ext uri="{FF2B5EF4-FFF2-40B4-BE49-F238E27FC236}">
                <a16:creationId xmlns:a16="http://schemas.microsoft.com/office/drawing/2014/main" id="{D10BBB0C-B876-465D-8A3A-1D39878FDE98}"/>
              </a:ext>
            </a:extLst>
          </p:cNvPr>
          <p:cNvSpPr>
            <a:spLocks noGrp="1"/>
          </p:cNvSpPr>
          <p:nvPr>
            <p:ph type="dt" sz="half" idx="10"/>
          </p:nvPr>
        </p:nvSpPr>
        <p:spPr/>
        <p:txBody>
          <a:bodyPr/>
          <a:lstStyle/>
          <a:p>
            <a:r>
              <a:rPr lang="sv-SE"/>
              <a:t>2022</a:t>
            </a:r>
            <a:endParaRPr lang="sv-SE" dirty="0"/>
          </a:p>
        </p:txBody>
      </p:sp>
      <p:sp>
        <p:nvSpPr>
          <p:cNvPr id="5" name="Platshållare för sidfot 4">
            <a:extLst>
              <a:ext uri="{FF2B5EF4-FFF2-40B4-BE49-F238E27FC236}">
                <a16:creationId xmlns:a16="http://schemas.microsoft.com/office/drawing/2014/main" id="{8C3CA1D6-D799-4EFD-A0A9-91C18219C9B2}"/>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19707074-1DE2-44AC-BED0-E91766EEFA5B}"/>
              </a:ext>
            </a:extLst>
          </p:cNvPr>
          <p:cNvSpPr>
            <a:spLocks noGrp="1"/>
          </p:cNvSpPr>
          <p:nvPr>
            <p:ph type="sldNum" sz="quarter" idx="12"/>
          </p:nvPr>
        </p:nvSpPr>
        <p:spPr/>
        <p:txBody>
          <a:bodyPr/>
          <a:lstStyle/>
          <a:p>
            <a:fld id="{24B771AD-66DB-4BE0-9BC9-42B41F4325E8}" type="slidenum">
              <a:rPr lang="sv-SE" smtClean="0"/>
              <a:pPr/>
              <a:t>59</a:t>
            </a:fld>
            <a:endParaRPr lang="sv-SE"/>
          </a:p>
        </p:txBody>
      </p:sp>
    </p:spTree>
    <p:extLst>
      <p:ext uri="{BB962C8B-B14F-4D97-AF65-F5344CB8AC3E}">
        <p14:creationId xmlns:p14="http://schemas.microsoft.com/office/powerpoint/2010/main" val="207558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6"/>
          <p:cNvSpPr>
            <a:spLocks noGrp="1" noChangeArrowheads="1"/>
          </p:cNvSpPr>
          <p:nvPr>
            <p:ph type="title"/>
          </p:nvPr>
        </p:nvSpPr>
        <p:spPr>
          <a:noFill/>
          <a:ln w="38100">
            <a:solidFill>
              <a:schemeClr val="tx1"/>
            </a:solidFill>
          </a:ln>
        </p:spPr>
        <p:txBody>
          <a:bodyPr/>
          <a:lstStyle/>
          <a:p>
            <a:pPr eaLnBrk="1" hangingPunct="1"/>
            <a:r>
              <a:rPr lang="sv-SE" dirty="0">
                <a:solidFill>
                  <a:schemeClr val="tx1"/>
                </a:solidFill>
                <a:latin typeface="+mn-lt"/>
                <a:cs typeface="Times New Roman" pitchFamily="18" charset="0"/>
              </a:rPr>
              <a:t>Kursens innehåll</a:t>
            </a:r>
          </a:p>
        </p:txBody>
      </p:sp>
      <p:sp>
        <p:nvSpPr>
          <p:cNvPr id="8198" name="Rectangle 8"/>
          <p:cNvSpPr>
            <a:spLocks noGrp="1" noChangeArrowheads="1"/>
          </p:cNvSpPr>
          <p:nvPr>
            <p:ph type="body" sz="half" idx="1"/>
          </p:nvPr>
        </p:nvSpPr>
        <p:spPr>
          <a:xfrm>
            <a:off x="457200" y="1647825"/>
            <a:ext cx="4038600" cy="4114800"/>
          </a:xfrm>
        </p:spPr>
        <p:txBody>
          <a:bodyPr>
            <a:normAutofit fontScale="92500" lnSpcReduction="20000"/>
          </a:bodyPr>
          <a:lstStyle/>
          <a:p>
            <a:pPr marL="0" indent="0" eaLnBrk="1" hangingPunct="1">
              <a:spcBef>
                <a:spcPct val="0"/>
              </a:spcBef>
              <a:buClr>
                <a:srgbClr val="FF0000"/>
              </a:buClr>
              <a:buNone/>
            </a:pPr>
            <a:r>
              <a:rPr lang="sv-SE" dirty="0">
                <a:cs typeface="Times New Roman" pitchFamily="18" charset="0"/>
              </a:rPr>
              <a:t>	</a:t>
            </a:r>
          </a:p>
          <a:p>
            <a:pPr>
              <a:spcBef>
                <a:spcPct val="0"/>
              </a:spcBef>
              <a:buClr>
                <a:srgbClr val="FF0000"/>
              </a:buClr>
            </a:pPr>
            <a:r>
              <a:rPr lang="sv-SE" dirty="0">
                <a:cs typeface="Times New Roman" pitchFamily="18" charset="0"/>
              </a:rPr>
              <a:t>Vad är kemiska risker?</a:t>
            </a:r>
          </a:p>
          <a:p>
            <a:pPr>
              <a:spcBef>
                <a:spcPct val="0"/>
              </a:spcBef>
              <a:buClr>
                <a:srgbClr val="FF0000"/>
              </a:buClr>
            </a:pPr>
            <a:r>
              <a:rPr lang="sv-SE" dirty="0">
                <a:cs typeface="Times New Roman" pitchFamily="18" charset="0"/>
              </a:rPr>
              <a:t>Information om kemiska produkter</a:t>
            </a:r>
          </a:p>
          <a:p>
            <a:pPr eaLnBrk="1" hangingPunct="1">
              <a:spcBef>
                <a:spcPct val="0"/>
              </a:spcBef>
              <a:buClr>
                <a:srgbClr val="FF0000"/>
              </a:buClr>
            </a:pPr>
            <a:r>
              <a:rPr lang="sv-SE" dirty="0">
                <a:cs typeface="Times New Roman" pitchFamily="18" charset="0"/>
              </a:rPr>
              <a:t>Vad är härdplast?</a:t>
            </a:r>
          </a:p>
          <a:p>
            <a:pPr eaLnBrk="1" hangingPunct="1">
              <a:spcBef>
                <a:spcPct val="0"/>
              </a:spcBef>
              <a:buClr>
                <a:srgbClr val="FF0000"/>
              </a:buClr>
            </a:pPr>
            <a:r>
              <a:rPr lang="sv-SE" dirty="0" err="1">
                <a:cs typeface="Times New Roman" pitchFamily="18" charset="0"/>
              </a:rPr>
              <a:t>Isocyanater</a:t>
            </a:r>
            <a:endParaRPr lang="sv-SE" dirty="0">
              <a:cs typeface="Times New Roman" pitchFamily="18" charset="0"/>
            </a:endParaRPr>
          </a:p>
          <a:p>
            <a:pPr>
              <a:spcBef>
                <a:spcPct val="0"/>
              </a:spcBef>
              <a:buClr>
                <a:srgbClr val="FF0000"/>
              </a:buClr>
            </a:pPr>
            <a:r>
              <a:rPr lang="sv-SE" dirty="0">
                <a:cs typeface="Times New Roman" pitchFamily="18" charset="0"/>
              </a:rPr>
              <a:t>Arbetsmiljöregler</a:t>
            </a:r>
          </a:p>
          <a:p>
            <a:pPr>
              <a:spcBef>
                <a:spcPct val="0"/>
              </a:spcBef>
              <a:buClr>
                <a:srgbClr val="FF0000"/>
              </a:buClr>
            </a:pPr>
            <a:r>
              <a:rPr lang="sv-SE" dirty="0">
                <a:cs typeface="Times New Roman" pitchFamily="18" charset="0"/>
              </a:rPr>
              <a:t>Att arbeta säkert</a:t>
            </a:r>
          </a:p>
          <a:p>
            <a:pPr lvl="1">
              <a:spcBef>
                <a:spcPct val="0"/>
              </a:spcBef>
              <a:buClr>
                <a:srgbClr val="FF0000"/>
              </a:buClr>
            </a:pPr>
            <a:r>
              <a:rPr lang="sv-SE" dirty="0">
                <a:cs typeface="Times New Roman" pitchFamily="18" charset="0"/>
              </a:rPr>
              <a:t>Beteende</a:t>
            </a:r>
          </a:p>
          <a:p>
            <a:pPr lvl="1">
              <a:spcBef>
                <a:spcPct val="0"/>
              </a:spcBef>
              <a:buClr>
                <a:srgbClr val="FF0000"/>
              </a:buClr>
            </a:pPr>
            <a:r>
              <a:rPr lang="sv-SE" dirty="0">
                <a:cs typeface="Times New Roman" pitchFamily="18" charset="0"/>
              </a:rPr>
              <a:t>Skyddsutrustning</a:t>
            </a:r>
          </a:p>
          <a:p>
            <a:pPr lvl="1">
              <a:spcBef>
                <a:spcPct val="0"/>
              </a:spcBef>
              <a:buClr>
                <a:srgbClr val="FF0000"/>
              </a:buClr>
            </a:pPr>
            <a:r>
              <a:rPr lang="sv-SE" dirty="0">
                <a:cs typeface="Times New Roman" pitchFamily="18" charset="0"/>
              </a:rPr>
              <a:t>Hantering av avfall</a:t>
            </a:r>
          </a:p>
          <a:p>
            <a:pPr lvl="1">
              <a:spcBef>
                <a:spcPct val="0"/>
              </a:spcBef>
              <a:buClr>
                <a:srgbClr val="FF0000"/>
              </a:buClr>
            </a:pPr>
            <a:r>
              <a:rPr lang="sv-SE" dirty="0">
                <a:cs typeface="Times New Roman" pitchFamily="18" charset="0"/>
              </a:rPr>
              <a:t>Om olyckan är framme</a:t>
            </a:r>
          </a:p>
          <a:p>
            <a:pPr marL="0" indent="0" eaLnBrk="1" hangingPunct="1">
              <a:spcBef>
                <a:spcPct val="0"/>
              </a:spcBef>
              <a:buClr>
                <a:srgbClr val="FF0000"/>
              </a:buClr>
              <a:buNone/>
            </a:pPr>
            <a:endParaRPr lang="sv-SE" dirty="0">
              <a:cs typeface="Times New Roman" pitchFamily="18" charset="0"/>
            </a:endParaRPr>
          </a:p>
          <a:p>
            <a:pPr marL="0" indent="0" eaLnBrk="1" hangingPunct="1">
              <a:spcBef>
                <a:spcPct val="0"/>
              </a:spcBef>
              <a:buClr>
                <a:srgbClr val="FF0000"/>
              </a:buClr>
              <a:buNone/>
            </a:pPr>
            <a:endParaRPr lang="sv-SE" dirty="0">
              <a:latin typeface="+mn-lt"/>
              <a:cs typeface="Times New Roman" pitchFamily="18" charset="0"/>
            </a:endParaRPr>
          </a:p>
        </p:txBody>
      </p:sp>
      <p:sp>
        <p:nvSpPr>
          <p:cNvPr id="8199" name="Rectangle 9"/>
          <p:cNvSpPr>
            <a:spLocks noGrp="1" noChangeArrowheads="1"/>
          </p:cNvSpPr>
          <p:nvPr>
            <p:ph type="body" sz="half" idx="2"/>
          </p:nvPr>
        </p:nvSpPr>
        <p:spPr/>
        <p:txBody>
          <a:bodyPr>
            <a:normAutofit/>
          </a:bodyPr>
          <a:lstStyle/>
          <a:p>
            <a:pPr marL="0" indent="0">
              <a:spcBef>
                <a:spcPct val="0"/>
              </a:spcBef>
              <a:buClr>
                <a:srgbClr val="FF0000"/>
              </a:buClr>
              <a:buNone/>
            </a:pPr>
            <a:r>
              <a:rPr lang="sv-SE" dirty="0">
                <a:cs typeface="Times New Roman" pitchFamily="18" charset="0"/>
              </a:rPr>
              <a:t>	</a:t>
            </a:r>
          </a:p>
          <a:p>
            <a:pPr>
              <a:spcBef>
                <a:spcPct val="0"/>
              </a:spcBef>
              <a:buClr>
                <a:srgbClr val="FF0000"/>
              </a:buClr>
            </a:pPr>
            <a:r>
              <a:rPr lang="sv-SE" dirty="0">
                <a:cs typeface="Times New Roman" pitchFamily="18" charset="0"/>
              </a:rPr>
              <a:t>Materialkunskap för applikationen</a:t>
            </a:r>
          </a:p>
          <a:p>
            <a:pPr>
              <a:spcBef>
                <a:spcPct val="0"/>
              </a:spcBef>
              <a:buClr>
                <a:srgbClr val="FF0000"/>
              </a:buClr>
            </a:pPr>
            <a:r>
              <a:rPr lang="sv-SE" dirty="0">
                <a:cs typeface="Times New Roman" pitchFamily="18" charset="0"/>
              </a:rPr>
              <a:t>Risker vid aktuell applikation</a:t>
            </a:r>
          </a:p>
          <a:p>
            <a:pPr>
              <a:spcBef>
                <a:spcPct val="0"/>
              </a:spcBef>
              <a:buClr>
                <a:srgbClr val="FF0000"/>
              </a:buClr>
            </a:pPr>
            <a:r>
              <a:rPr lang="sv-SE" dirty="0">
                <a:latin typeface="+mn-lt"/>
                <a:cs typeface="Times New Roman" pitchFamily="18" charset="0"/>
              </a:rPr>
              <a:t>Provskrivning</a:t>
            </a:r>
          </a:p>
          <a:p>
            <a:pPr>
              <a:lnSpc>
                <a:spcPct val="90000"/>
              </a:lnSpc>
              <a:spcBef>
                <a:spcPct val="0"/>
              </a:spcBef>
              <a:buClr>
                <a:srgbClr val="FF0000"/>
              </a:buClr>
            </a:pPr>
            <a:r>
              <a:rPr lang="sv-SE" dirty="0">
                <a:cs typeface="Times New Roman" pitchFamily="18" charset="0"/>
              </a:rPr>
              <a:t>Praktiskt moment, vid behov</a:t>
            </a:r>
            <a:endParaRPr lang="sv-SE" dirty="0">
              <a:latin typeface="+mn-lt"/>
              <a:cs typeface="Times New Roman" pitchFamily="18" charset="0"/>
            </a:endParaRPr>
          </a:p>
        </p:txBody>
      </p:sp>
      <p:sp>
        <p:nvSpPr>
          <p:cNvPr id="3" name="Platshållare för sidfot 2">
            <a:extLst>
              <a:ext uri="{FF2B5EF4-FFF2-40B4-BE49-F238E27FC236}">
                <a16:creationId xmlns:a16="http://schemas.microsoft.com/office/drawing/2014/main" id="{D655A65C-E401-4298-99BC-BFB1B2E5D821}"/>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33AF8B7E-BA8E-456D-84D1-8D413B93DD74}"/>
              </a:ext>
            </a:extLst>
          </p:cNvPr>
          <p:cNvSpPr>
            <a:spLocks noGrp="1"/>
          </p:cNvSpPr>
          <p:nvPr>
            <p:ph type="sldNum" sz="quarter" idx="12"/>
          </p:nvPr>
        </p:nvSpPr>
        <p:spPr/>
        <p:txBody>
          <a:bodyPr/>
          <a:lstStyle/>
          <a:p>
            <a:fld id="{24B771AD-66DB-4BE0-9BC9-42B41F4325E8}" type="slidenum">
              <a:rPr lang="sv-SE" smtClean="0"/>
              <a:pPr/>
              <a:t>6</a:t>
            </a:fld>
            <a:endParaRPr lang="sv-SE"/>
          </a:p>
        </p:txBody>
      </p:sp>
      <p:sp>
        <p:nvSpPr>
          <p:cNvPr id="10" name="Platshållare för datum 4">
            <a:extLst>
              <a:ext uri="{FF2B5EF4-FFF2-40B4-BE49-F238E27FC236}">
                <a16:creationId xmlns:a16="http://schemas.microsoft.com/office/drawing/2014/main" id="{39E10B30-58FC-4965-BBB2-508E20ECAEB3}"/>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1357320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91440" tIns="45720" rIns="91440" bIns="45720" rtlCol="0" anchor="ctr">
            <a:normAutofit/>
          </a:bodyPr>
          <a:lstStyle/>
          <a:p>
            <a:r>
              <a:rPr lang="sv-SE" dirty="0">
                <a:latin typeface="+mn-lt"/>
              </a:rPr>
              <a:t>Beteendebaserad Säkerhet</a:t>
            </a:r>
          </a:p>
        </p:txBody>
      </p:sp>
      <p:sp>
        <p:nvSpPr>
          <p:cNvPr id="3" name="Platshållare för innehåll 2"/>
          <p:cNvSpPr>
            <a:spLocks noGrp="1"/>
          </p:cNvSpPr>
          <p:nvPr>
            <p:ph idx="1"/>
          </p:nvPr>
        </p:nvSpPr>
        <p:spPr/>
        <p:txBody>
          <a:bodyPr>
            <a:normAutofit fontScale="85000" lnSpcReduction="10000"/>
          </a:bodyPr>
          <a:lstStyle/>
          <a:p>
            <a:r>
              <a:rPr lang="sv-SE" dirty="0">
                <a:latin typeface="+mn-lt"/>
              </a:rPr>
              <a:t>Mer än 80% av olyckorna kan undvikas genom ett säkert beteende</a:t>
            </a:r>
          </a:p>
          <a:p>
            <a:r>
              <a:rPr lang="sv-SE" dirty="0">
                <a:latin typeface="+mn-lt"/>
              </a:rPr>
              <a:t>Följ säkerhetsinstruktionerna</a:t>
            </a:r>
          </a:p>
          <a:p>
            <a:r>
              <a:rPr lang="sv-SE" dirty="0"/>
              <a:t>Rent i arbetsområdet</a:t>
            </a:r>
          </a:p>
          <a:p>
            <a:r>
              <a:rPr lang="sv-SE" dirty="0">
                <a:latin typeface="+mn-lt"/>
              </a:rPr>
              <a:t>Arbeta i ett välventilerat </a:t>
            </a:r>
            <a:r>
              <a:rPr lang="sv-SE" dirty="0"/>
              <a:t>utrymme</a:t>
            </a:r>
          </a:p>
          <a:p>
            <a:r>
              <a:rPr lang="sv-SE" dirty="0">
                <a:latin typeface="+mn-lt"/>
              </a:rPr>
              <a:t>Använd personlig skyddsutrustning</a:t>
            </a:r>
          </a:p>
          <a:p>
            <a:r>
              <a:rPr lang="sv-SE" dirty="0"/>
              <a:t>Rapportera incidenter</a:t>
            </a:r>
          </a:p>
          <a:p>
            <a:r>
              <a:rPr lang="sv-SE" dirty="0">
                <a:latin typeface="+mn-lt"/>
              </a:rPr>
              <a:t>Förbjudet att äta, dricka i närheten av kemikalier</a:t>
            </a:r>
          </a:p>
          <a:p>
            <a:r>
              <a:rPr lang="sv-SE" dirty="0">
                <a:latin typeface="+mn-lt"/>
              </a:rPr>
              <a:t>Stäng förpackningar med </a:t>
            </a:r>
            <a:r>
              <a:rPr lang="sv-SE" dirty="0" err="1">
                <a:latin typeface="+mn-lt"/>
              </a:rPr>
              <a:t>isocyanater</a:t>
            </a:r>
            <a:r>
              <a:rPr lang="sv-SE" dirty="0">
                <a:latin typeface="+mn-lt"/>
              </a:rPr>
              <a:t> ordentligt för att undvika att vatten kommer in i förpackningen. </a:t>
            </a:r>
          </a:p>
        </p:txBody>
      </p:sp>
      <p:sp>
        <p:nvSpPr>
          <p:cNvPr id="6" name="Platshållare för sidfot 5">
            <a:extLst>
              <a:ext uri="{FF2B5EF4-FFF2-40B4-BE49-F238E27FC236}">
                <a16:creationId xmlns:a16="http://schemas.microsoft.com/office/drawing/2014/main" id="{0AA0560D-13F3-498D-9941-200CA5B02116}"/>
              </a:ext>
            </a:extLst>
          </p:cNvPr>
          <p:cNvSpPr>
            <a:spLocks noGrp="1"/>
          </p:cNvSpPr>
          <p:nvPr>
            <p:ph type="ftr" sz="quarter" idx="11"/>
          </p:nvPr>
        </p:nvSpPr>
        <p:spPr/>
        <p:txBody>
          <a:bodyPr/>
          <a:lstStyle/>
          <a:p>
            <a:r>
              <a:rPr lang="sv-SE"/>
              <a:t>Kemiska arbetsmiljörisker - Industri</a:t>
            </a:r>
            <a:endParaRPr lang="sv-SE" dirty="0"/>
          </a:p>
        </p:txBody>
      </p:sp>
      <p:sp>
        <p:nvSpPr>
          <p:cNvPr id="7" name="Platshållare för bildnummer 6">
            <a:extLst>
              <a:ext uri="{FF2B5EF4-FFF2-40B4-BE49-F238E27FC236}">
                <a16:creationId xmlns:a16="http://schemas.microsoft.com/office/drawing/2014/main" id="{F93C6E2E-41A0-48B5-8AAD-9BB630D896D4}"/>
              </a:ext>
            </a:extLst>
          </p:cNvPr>
          <p:cNvSpPr>
            <a:spLocks noGrp="1"/>
          </p:cNvSpPr>
          <p:nvPr>
            <p:ph type="sldNum" sz="quarter" idx="12"/>
          </p:nvPr>
        </p:nvSpPr>
        <p:spPr/>
        <p:txBody>
          <a:bodyPr/>
          <a:lstStyle/>
          <a:p>
            <a:fld id="{24B771AD-66DB-4BE0-9BC9-42B41F4325E8}" type="slidenum">
              <a:rPr lang="sv-SE" smtClean="0"/>
              <a:pPr/>
              <a:t>60</a:t>
            </a:fld>
            <a:endParaRPr lang="sv-SE"/>
          </a:p>
        </p:txBody>
      </p:sp>
      <p:sp>
        <p:nvSpPr>
          <p:cNvPr id="8" name="Platshållare för datum 4">
            <a:extLst>
              <a:ext uri="{FF2B5EF4-FFF2-40B4-BE49-F238E27FC236}">
                <a16:creationId xmlns:a16="http://schemas.microsoft.com/office/drawing/2014/main" id="{F2178F08-56FF-4AD8-ACDF-FCAEE44AFCC5}"/>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453456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9" descr="C:\Documents and Settings\Håkan\Skrivbord\GOLVANALYS Sverige AB\SVEFF\PREVENT\Bild18.jpg"/>
          <p:cNvPicPr>
            <a:picLocks noChangeAspect="1" noChangeArrowheads="1"/>
          </p:cNvPicPr>
          <p:nvPr/>
        </p:nvPicPr>
        <p:blipFill>
          <a:blip r:embed="rId3"/>
          <a:srcRect/>
          <a:stretch>
            <a:fillRect/>
          </a:stretch>
        </p:blipFill>
        <p:spPr bwMode="auto">
          <a:xfrm>
            <a:off x="3276600" y="2286000"/>
            <a:ext cx="5276850" cy="3286125"/>
          </a:xfrm>
          <a:prstGeom prst="rect">
            <a:avLst/>
          </a:prstGeom>
          <a:noFill/>
          <a:ln w="9525">
            <a:noFill/>
            <a:miter lim="800000"/>
            <a:headEnd/>
            <a:tailEnd/>
          </a:ln>
        </p:spPr>
      </p:pic>
      <p:sp>
        <p:nvSpPr>
          <p:cNvPr id="46085" name="Rectangle 3"/>
          <p:cNvSpPr>
            <a:spLocks noChangeArrowheads="1"/>
          </p:cNvSpPr>
          <p:nvPr/>
        </p:nvSpPr>
        <p:spPr bwMode="auto">
          <a:xfrm>
            <a:off x="0" y="2697163"/>
            <a:ext cx="9144000" cy="549275"/>
          </a:xfrm>
          <a:prstGeom prst="rect">
            <a:avLst/>
          </a:prstGeom>
          <a:noFill/>
          <a:ln w="9525">
            <a:noFill/>
            <a:miter lim="800000"/>
            <a:headEnd/>
            <a:tailEnd/>
          </a:ln>
        </p:spPr>
        <p:txBody>
          <a:bodyPr>
            <a:spAutoFit/>
          </a:bodyPr>
          <a:lstStyle/>
          <a:p>
            <a:endParaRPr lang="sv-SE" sz="3000" b="1">
              <a:latin typeface="Garamond" pitchFamily="18" charset="0"/>
              <a:cs typeface="Times New Roman" pitchFamily="18" charset="0"/>
            </a:endParaRPr>
          </a:p>
        </p:txBody>
      </p:sp>
      <p:sp>
        <p:nvSpPr>
          <p:cNvPr id="46086" name="Rectangle 5"/>
          <p:cNvSpPr>
            <a:spLocks noGrp="1" noChangeArrowheads="1"/>
          </p:cNvSpPr>
          <p:nvPr>
            <p:ph type="title"/>
          </p:nvPr>
        </p:nvSpPr>
        <p:spPr/>
        <p:txBody>
          <a:bodyPr/>
          <a:lstStyle/>
          <a:p>
            <a:pPr eaLnBrk="1" hangingPunct="1"/>
            <a:r>
              <a:rPr lang="sv-SE" dirty="0">
                <a:latin typeface="+mn-lt"/>
              </a:rPr>
              <a:t>Förebygg skada och olycksrisk</a:t>
            </a:r>
          </a:p>
        </p:txBody>
      </p:sp>
      <p:sp>
        <p:nvSpPr>
          <p:cNvPr id="46087" name="Rectangle 7"/>
          <p:cNvSpPr>
            <a:spLocks noGrp="1" noChangeArrowheads="1"/>
          </p:cNvSpPr>
          <p:nvPr>
            <p:ph type="body" sz="half" idx="1"/>
          </p:nvPr>
        </p:nvSpPr>
        <p:spPr>
          <a:xfrm>
            <a:off x="685800" y="1765738"/>
            <a:ext cx="5038328" cy="4330262"/>
          </a:xfrm>
        </p:spPr>
        <p:txBody>
          <a:bodyPr/>
          <a:lstStyle/>
          <a:p>
            <a:pPr eaLnBrk="1" hangingPunct="1">
              <a:lnSpc>
                <a:spcPct val="90000"/>
              </a:lnSpc>
              <a:buClr>
                <a:srgbClr val="FF0000"/>
              </a:buClr>
              <a:buFontTx/>
              <a:buNone/>
            </a:pPr>
            <a:r>
              <a:rPr lang="sv-SE" sz="2800" dirty="0">
                <a:latin typeface="+mn-lt"/>
              </a:rPr>
              <a:t>Tänk efter före!</a:t>
            </a:r>
          </a:p>
          <a:p>
            <a:pPr eaLnBrk="1" hangingPunct="1">
              <a:lnSpc>
                <a:spcPct val="90000"/>
              </a:lnSpc>
              <a:buClr>
                <a:srgbClr val="FF0000"/>
              </a:buClr>
              <a:buFontTx/>
              <a:buNone/>
            </a:pPr>
            <a:r>
              <a:rPr lang="sv-SE" sz="2800" dirty="0">
                <a:latin typeface="+mn-lt"/>
              </a:rPr>
              <a:t>Gör en riskbedömning av arbetsplatsen</a:t>
            </a:r>
          </a:p>
        </p:txBody>
      </p:sp>
      <p:sp>
        <p:nvSpPr>
          <p:cNvPr id="3" name="Platshållare för sidfot 2">
            <a:extLst>
              <a:ext uri="{FF2B5EF4-FFF2-40B4-BE49-F238E27FC236}">
                <a16:creationId xmlns:a16="http://schemas.microsoft.com/office/drawing/2014/main" id="{1F4700D0-CF52-4D51-BEA5-626D482F132F}"/>
              </a:ext>
            </a:extLst>
          </p:cNvPr>
          <p:cNvSpPr>
            <a:spLocks noGrp="1"/>
          </p:cNvSpPr>
          <p:nvPr>
            <p:ph type="ftr" sz="quarter" idx="11"/>
          </p:nvPr>
        </p:nvSpPr>
        <p:spPr/>
        <p:txBody>
          <a:bodyPr/>
          <a:lstStyle/>
          <a:p>
            <a:pPr>
              <a:defRPr/>
            </a:pPr>
            <a:r>
              <a:rPr lang="sv-SE"/>
              <a:t>Kemiska arbetsmiljörisker - Industri</a:t>
            </a:r>
          </a:p>
        </p:txBody>
      </p:sp>
      <p:sp>
        <p:nvSpPr>
          <p:cNvPr id="4" name="Platshållare för bildnummer 3">
            <a:extLst>
              <a:ext uri="{FF2B5EF4-FFF2-40B4-BE49-F238E27FC236}">
                <a16:creationId xmlns:a16="http://schemas.microsoft.com/office/drawing/2014/main" id="{86B6799A-C743-4ED5-9059-4B5392E44575}"/>
              </a:ext>
            </a:extLst>
          </p:cNvPr>
          <p:cNvSpPr>
            <a:spLocks noGrp="1"/>
          </p:cNvSpPr>
          <p:nvPr>
            <p:ph type="sldNum" sz="quarter" idx="12"/>
          </p:nvPr>
        </p:nvSpPr>
        <p:spPr/>
        <p:txBody>
          <a:bodyPr/>
          <a:lstStyle/>
          <a:p>
            <a:pPr>
              <a:defRPr/>
            </a:pPr>
            <a:fld id="{7C0B081A-A740-4577-9B09-000D1433D666}" type="slidenum">
              <a:rPr lang="sv-SE" smtClean="0"/>
              <a:pPr>
                <a:defRPr/>
              </a:pPr>
              <a:t>61</a:t>
            </a:fld>
            <a:endParaRPr lang="sv-SE"/>
          </a:p>
        </p:txBody>
      </p:sp>
      <p:sp>
        <p:nvSpPr>
          <p:cNvPr id="9" name="Platshållare för datum 4">
            <a:extLst>
              <a:ext uri="{FF2B5EF4-FFF2-40B4-BE49-F238E27FC236}">
                <a16:creationId xmlns:a16="http://schemas.microsoft.com/office/drawing/2014/main" id="{FABFDBAD-1E42-40CF-A1BF-E4E7125B615C}"/>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2123598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FAEA897-DC61-4D5F-9447-ED9F2F70243F}"/>
              </a:ext>
            </a:extLst>
          </p:cNvPr>
          <p:cNvSpPr>
            <a:spLocks noGrp="1"/>
          </p:cNvSpPr>
          <p:nvPr>
            <p:ph idx="1"/>
          </p:nvPr>
        </p:nvSpPr>
        <p:spPr>
          <a:xfrm>
            <a:off x="827584" y="1556792"/>
            <a:ext cx="7859216" cy="4569371"/>
          </a:xfrm>
        </p:spPr>
        <p:txBody>
          <a:bodyPr>
            <a:normAutofit fontScale="70000" lnSpcReduction="20000"/>
          </a:bodyPr>
          <a:lstStyle/>
          <a:p>
            <a:r>
              <a:rPr lang="sv-SE" dirty="0"/>
              <a:t>Spärra av området från obehörig personal.</a:t>
            </a:r>
          </a:p>
          <a:p>
            <a:r>
              <a:rPr lang="sv-SE" dirty="0"/>
              <a:t>Sätt upp varningsskylt.</a:t>
            </a:r>
          </a:p>
          <a:p>
            <a:r>
              <a:rPr lang="sv-SE" dirty="0"/>
              <a:t>Blandningsplatsen ska vara i nära anslutning till platsen där produkten ska användas.</a:t>
            </a:r>
          </a:p>
          <a:p>
            <a:r>
              <a:rPr lang="sv-SE" dirty="0"/>
              <a:t>Förhindra stänk och se till att spill kan omhändertas enkelt.</a:t>
            </a:r>
          </a:p>
          <a:p>
            <a:r>
              <a:rPr lang="sv-SE" dirty="0"/>
              <a:t>Golvet ska täckas med plastfolie som kan bytas ut vid spill.</a:t>
            </a:r>
          </a:p>
          <a:p>
            <a:r>
              <a:rPr lang="sv-SE" dirty="0" err="1"/>
              <a:t>Näddusch</a:t>
            </a:r>
            <a:r>
              <a:rPr lang="sv-SE" dirty="0"/>
              <a:t> och </a:t>
            </a:r>
            <a:r>
              <a:rPr lang="sv-SE" dirty="0" err="1"/>
              <a:t>ögondusch</a:t>
            </a:r>
            <a:r>
              <a:rPr lang="sv-SE" dirty="0"/>
              <a:t> ska finnas i närheten</a:t>
            </a:r>
          </a:p>
          <a:p>
            <a:r>
              <a:rPr lang="sv-SE" dirty="0"/>
              <a:t>Ordna god ventilation.</a:t>
            </a:r>
          </a:p>
          <a:p>
            <a:r>
              <a:rPr lang="sv-SE" dirty="0"/>
              <a:t>Sprutboxar ska förses med undertryck</a:t>
            </a:r>
          </a:p>
          <a:p>
            <a:r>
              <a:rPr lang="sv-SE" dirty="0"/>
              <a:t>Papperskorgar ska vara märkta och försedda med ventilation.</a:t>
            </a:r>
          </a:p>
          <a:p>
            <a:r>
              <a:rPr lang="sv-SE" dirty="0"/>
              <a:t>Saneringsmaterial, absorbent, ska finnas tillgängligt på arbetsplatsen.</a:t>
            </a:r>
          </a:p>
          <a:p>
            <a:endParaRPr lang="sv-SE" dirty="0"/>
          </a:p>
        </p:txBody>
      </p:sp>
      <p:sp>
        <p:nvSpPr>
          <p:cNvPr id="5" name="Rubrik 1">
            <a:extLst>
              <a:ext uri="{FF2B5EF4-FFF2-40B4-BE49-F238E27FC236}">
                <a16:creationId xmlns:a16="http://schemas.microsoft.com/office/drawing/2014/main" id="{75669A98-1A56-4689-BD59-EC3667ED58CB}"/>
              </a:ext>
            </a:extLst>
          </p:cNvPr>
          <p:cNvSpPr txBox="1">
            <a:spLocks/>
          </p:cNvSpPr>
          <p:nvPr/>
        </p:nvSpPr>
        <p:spPr>
          <a:xfrm>
            <a:off x="1382960"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dirty="0"/>
              <a:t>Arbetsplatsens utformning</a:t>
            </a:r>
          </a:p>
        </p:txBody>
      </p:sp>
      <p:sp>
        <p:nvSpPr>
          <p:cNvPr id="6" name="Platshållare för sidfot 5">
            <a:extLst>
              <a:ext uri="{FF2B5EF4-FFF2-40B4-BE49-F238E27FC236}">
                <a16:creationId xmlns:a16="http://schemas.microsoft.com/office/drawing/2014/main" id="{46E5F126-669E-4588-834F-0A90704BED85}"/>
              </a:ext>
            </a:extLst>
          </p:cNvPr>
          <p:cNvSpPr>
            <a:spLocks noGrp="1"/>
          </p:cNvSpPr>
          <p:nvPr>
            <p:ph type="ftr" sz="quarter" idx="11"/>
          </p:nvPr>
        </p:nvSpPr>
        <p:spPr/>
        <p:txBody>
          <a:bodyPr/>
          <a:lstStyle/>
          <a:p>
            <a:r>
              <a:rPr lang="sv-SE"/>
              <a:t>Kemiska arbetsmiljörisker - Industri</a:t>
            </a:r>
          </a:p>
        </p:txBody>
      </p:sp>
      <p:sp>
        <p:nvSpPr>
          <p:cNvPr id="7" name="Platshållare för bildnummer 6">
            <a:extLst>
              <a:ext uri="{FF2B5EF4-FFF2-40B4-BE49-F238E27FC236}">
                <a16:creationId xmlns:a16="http://schemas.microsoft.com/office/drawing/2014/main" id="{FBEF20A0-B68F-4768-8F2F-44B3BE99C14D}"/>
              </a:ext>
            </a:extLst>
          </p:cNvPr>
          <p:cNvSpPr>
            <a:spLocks noGrp="1"/>
          </p:cNvSpPr>
          <p:nvPr>
            <p:ph type="sldNum" sz="quarter" idx="12"/>
          </p:nvPr>
        </p:nvSpPr>
        <p:spPr/>
        <p:txBody>
          <a:bodyPr/>
          <a:lstStyle/>
          <a:p>
            <a:fld id="{24B771AD-66DB-4BE0-9BC9-42B41F4325E8}" type="slidenum">
              <a:rPr lang="sv-SE" smtClean="0"/>
              <a:pPr/>
              <a:t>62</a:t>
            </a:fld>
            <a:endParaRPr lang="sv-SE"/>
          </a:p>
        </p:txBody>
      </p:sp>
      <p:sp>
        <p:nvSpPr>
          <p:cNvPr id="8" name="Platshållare för datum 4">
            <a:extLst>
              <a:ext uri="{FF2B5EF4-FFF2-40B4-BE49-F238E27FC236}">
                <a16:creationId xmlns:a16="http://schemas.microsoft.com/office/drawing/2014/main" id="{3794D397-D7F3-495F-B054-A747EE08029C}"/>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444237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3"/>
          <p:cNvSpPr>
            <a:spLocks noChangeArrowheads="1"/>
          </p:cNvSpPr>
          <p:nvPr/>
        </p:nvSpPr>
        <p:spPr bwMode="auto">
          <a:xfrm>
            <a:off x="0" y="2697163"/>
            <a:ext cx="9144000" cy="549275"/>
          </a:xfrm>
          <a:prstGeom prst="rect">
            <a:avLst/>
          </a:prstGeom>
          <a:noFill/>
          <a:ln w="9525">
            <a:noFill/>
            <a:miter lim="800000"/>
            <a:headEnd/>
            <a:tailEnd/>
          </a:ln>
        </p:spPr>
        <p:txBody>
          <a:bodyPr>
            <a:spAutoFit/>
          </a:bodyPr>
          <a:lstStyle/>
          <a:p>
            <a:endParaRPr lang="sv-SE" sz="3000" b="1">
              <a:latin typeface="Garamond" pitchFamily="18" charset="0"/>
              <a:cs typeface="Times New Roman" pitchFamily="18" charset="0"/>
            </a:endParaRPr>
          </a:p>
        </p:txBody>
      </p:sp>
      <p:sp>
        <p:nvSpPr>
          <p:cNvPr id="47110" name="Rectangle 4"/>
          <p:cNvSpPr>
            <a:spLocks noGrp="1" noChangeArrowheads="1"/>
          </p:cNvSpPr>
          <p:nvPr>
            <p:ph type="title" idx="4294967295"/>
          </p:nvPr>
        </p:nvSpPr>
        <p:spPr>
          <a:xfrm>
            <a:off x="457200" y="557808"/>
            <a:ext cx="8229600" cy="1143000"/>
          </a:xfrm>
        </p:spPr>
        <p:txBody>
          <a:bodyPr/>
          <a:lstStyle/>
          <a:p>
            <a:pPr eaLnBrk="1" hangingPunct="1"/>
            <a:r>
              <a:rPr lang="sv-SE" dirty="0">
                <a:latin typeface="+mn-lt"/>
              </a:rPr>
              <a:t>Förebygg luftvägsskador</a:t>
            </a:r>
          </a:p>
        </p:txBody>
      </p:sp>
      <p:sp>
        <p:nvSpPr>
          <p:cNvPr id="47112" name="Rectangle 6"/>
          <p:cNvSpPr>
            <a:spLocks noChangeArrowheads="1"/>
          </p:cNvSpPr>
          <p:nvPr/>
        </p:nvSpPr>
        <p:spPr bwMode="auto">
          <a:xfrm>
            <a:off x="4427984" y="1916832"/>
            <a:ext cx="4335016" cy="4102968"/>
          </a:xfrm>
          <a:prstGeom prst="rect">
            <a:avLst/>
          </a:prstGeom>
          <a:noFill/>
          <a:ln w="9525">
            <a:noFill/>
            <a:miter lim="800000"/>
            <a:headEnd/>
            <a:tailEnd/>
          </a:ln>
        </p:spPr>
        <p:txBody>
          <a:bodyPr/>
          <a:lstStyle/>
          <a:p>
            <a:pPr marL="457200" indent="-457200">
              <a:buFont typeface="Arial" panose="020B0604020202020204" pitchFamily="34" charset="0"/>
              <a:buChar char="•"/>
            </a:pPr>
            <a:r>
              <a:rPr lang="sv-SE" sz="2400" dirty="0"/>
              <a:t>Ventilation behövs för att produkterna ska härda och för att skydda dig och andra.</a:t>
            </a:r>
          </a:p>
          <a:p>
            <a:pPr marL="457200" indent="-457200">
              <a:buFont typeface="Arial" panose="020B0604020202020204" pitchFamily="34" charset="0"/>
              <a:buChar char="•"/>
            </a:pPr>
            <a:r>
              <a:rPr lang="sv-SE" sz="2400" dirty="0"/>
              <a:t>Kan du forcera ventilationen så gör det! </a:t>
            </a:r>
          </a:p>
          <a:p>
            <a:pPr marL="457200" indent="-457200">
              <a:buFont typeface="Arial" panose="020B0604020202020204" pitchFamily="34" charset="0"/>
              <a:buChar char="•"/>
            </a:pPr>
            <a:r>
              <a:rPr lang="sv-SE" sz="2400" dirty="0"/>
              <a:t>Är det ett litet utrymme så behöver du fläkt. </a:t>
            </a:r>
          </a:p>
          <a:p>
            <a:pPr marL="457200" indent="-457200">
              <a:buFont typeface="Arial" panose="020B0604020202020204" pitchFamily="34" charset="0"/>
              <a:buChar char="•"/>
            </a:pPr>
            <a:r>
              <a:rPr lang="sv-SE" sz="2400" dirty="0"/>
              <a:t>Använd alltid andningsskydd vid sprutmålning eller där ventilationen är dålig.</a:t>
            </a:r>
          </a:p>
        </p:txBody>
      </p:sp>
      <p:pic>
        <p:nvPicPr>
          <p:cNvPr id="10" name="Bildobjekt 9" descr="luf.gif"/>
          <p:cNvPicPr>
            <a:picLocks noChangeAspect="1"/>
          </p:cNvPicPr>
          <p:nvPr/>
        </p:nvPicPr>
        <p:blipFill>
          <a:blip r:embed="rId3"/>
          <a:stretch>
            <a:fillRect/>
          </a:stretch>
        </p:blipFill>
        <p:spPr>
          <a:xfrm>
            <a:off x="599306" y="2564904"/>
            <a:ext cx="3460335" cy="2952328"/>
          </a:xfrm>
          <a:prstGeom prst="rect">
            <a:avLst/>
          </a:prstGeom>
        </p:spPr>
      </p:pic>
      <p:sp>
        <p:nvSpPr>
          <p:cNvPr id="3" name="Platshållare för sidfot 2">
            <a:extLst>
              <a:ext uri="{FF2B5EF4-FFF2-40B4-BE49-F238E27FC236}">
                <a16:creationId xmlns:a16="http://schemas.microsoft.com/office/drawing/2014/main" id="{24C71E3E-686F-44D8-8D0F-5BCED821F9D0}"/>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2471D387-2219-447D-9458-B1F9F863D70C}"/>
              </a:ext>
            </a:extLst>
          </p:cNvPr>
          <p:cNvSpPr>
            <a:spLocks noGrp="1"/>
          </p:cNvSpPr>
          <p:nvPr>
            <p:ph type="sldNum" sz="quarter" idx="12"/>
          </p:nvPr>
        </p:nvSpPr>
        <p:spPr/>
        <p:txBody>
          <a:bodyPr/>
          <a:lstStyle/>
          <a:p>
            <a:fld id="{24B771AD-66DB-4BE0-9BC9-42B41F4325E8}" type="slidenum">
              <a:rPr lang="sv-SE" smtClean="0"/>
              <a:pPr/>
              <a:t>63</a:t>
            </a:fld>
            <a:endParaRPr lang="sv-SE"/>
          </a:p>
        </p:txBody>
      </p:sp>
      <p:sp>
        <p:nvSpPr>
          <p:cNvPr id="9" name="Platshållare för datum 4">
            <a:extLst>
              <a:ext uri="{FF2B5EF4-FFF2-40B4-BE49-F238E27FC236}">
                <a16:creationId xmlns:a16="http://schemas.microsoft.com/office/drawing/2014/main" id="{58A15481-B7F7-4EF4-BCB9-223BE85F495A}"/>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8048038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8FABC1-C179-4AA1-AD4E-DE6D8A8094C9}"/>
              </a:ext>
            </a:extLst>
          </p:cNvPr>
          <p:cNvSpPr>
            <a:spLocks noGrp="1"/>
          </p:cNvSpPr>
          <p:nvPr>
            <p:ph type="title"/>
          </p:nvPr>
        </p:nvSpPr>
        <p:spPr>
          <a:xfrm>
            <a:off x="1965325" y="407988"/>
            <a:ext cx="6721475" cy="769937"/>
          </a:xfrm>
        </p:spPr>
        <p:txBody>
          <a:bodyPr/>
          <a:lstStyle/>
          <a:p>
            <a:pPr eaLnBrk="1" hangingPunct="1">
              <a:defRPr/>
            </a:pPr>
            <a:r>
              <a:rPr lang="sv-SE" dirty="0">
                <a:latin typeface="+mn-lt"/>
              </a:rPr>
              <a:t>Hygieniska gränsvärden</a:t>
            </a:r>
          </a:p>
        </p:txBody>
      </p:sp>
      <p:sp>
        <p:nvSpPr>
          <p:cNvPr id="7" name="textruta 6">
            <a:extLst>
              <a:ext uri="{FF2B5EF4-FFF2-40B4-BE49-F238E27FC236}">
                <a16:creationId xmlns:a16="http://schemas.microsoft.com/office/drawing/2014/main" id="{FD1F91D3-6DFD-45B7-99B1-FB2A2223EEB0}"/>
              </a:ext>
            </a:extLst>
          </p:cNvPr>
          <p:cNvSpPr txBox="1"/>
          <p:nvPr/>
        </p:nvSpPr>
        <p:spPr>
          <a:xfrm>
            <a:off x="323528" y="5050641"/>
            <a:ext cx="8247063" cy="1384300"/>
          </a:xfrm>
          <a:prstGeom prst="rect">
            <a:avLst/>
          </a:prstGeom>
          <a:noFill/>
        </p:spPr>
        <p:txBody>
          <a:bodyPr>
            <a:spAutoFit/>
          </a:bodyPr>
          <a:lstStyle/>
          <a:p>
            <a:pPr algn="ctr">
              <a:defRPr/>
            </a:pPr>
            <a:r>
              <a:rPr lang="sv-SE" sz="2800" dirty="0">
                <a:latin typeface="+mn-lt"/>
              </a:rPr>
              <a:t>Nivågränsvärde (NGV) = 8h genomsnitt</a:t>
            </a:r>
            <a:br>
              <a:rPr lang="sv-SE" sz="2800" dirty="0">
                <a:latin typeface="+mn-lt"/>
              </a:rPr>
            </a:br>
            <a:r>
              <a:rPr lang="sv-SE" sz="2800" dirty="0">
                <a:latin typeface="+mn-lt"/>
              </a:rPr>
              <a:t>Korttidsgränsvärde (KGV) = 15 min period </a:t>
            </a:r>
            <a:br>
              <a:rPr lang="sv-SE" sz="2800" dirty="0">
                <a:latin typeface="+mn-lt"/>
              </a:rPr>
            </a:br>
            <a:r>
              <a:rPr lang="sv-SE" sz="2800" i="1" dirty="0">
                <a:latin typeface="+mn-lt"/>
              </a:rPr>
              <a:t>(för </a:t>
            </a:r>
            <a:r>
              <a:rPr lang="sv-SE" sz="2800" i="1" dirty="0" err="1">
                <a:latin typeface="+mn-lt"/>
              </a:rPr>
              <a:t>diisocyanater</a:t>
            </a:r>
            <a:r>
              <a:rPr lang="sv-SE" sz="2800" i="1" dirty="0">
                <a:latin typeface="+mn-lt"/>
              </a:rPr>
              <a:t> gäller 5 min)</a:t>
            </a:r>
          </a:p>
        </p:txBody>
      </p:sp>
      <p:pic>
        <p:nvPicPr>
          <p:cNvPr id="38917" name="Picture 2" descr="burnout, dangerous, dust">
            <a:extLst>
              <a:ext uri="{FF2B5EF4-FFF2-40B4-BE49-F238E27FC236}">
                <a16:creationId xmlns:a16="http://schemas.microsoft.com/office/drawing/2014/main" id="{FDDF440E-4835-4529-A70F-AB7A519B5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988" y="1412875"/>
            <a:ext cx="5534025"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tshållare för sidfot 3">
            <a:extLst>
              <a:ext uri="{FF2B5EF4-FFF2-40B4-BE49-F238E27FC236}">
                <a16:creationId xmlns:a16="http://schemas.microsoft.com/office/drawing/2014/main" id="{036BD11A-B26D-4FD1-ABBF-633C1EDDE068}"/>
              </a:ext>
            </a:extLst>
          </p:cNvPr>
          <p:cNvSpPr>
            <a:spLocks noGrp="1"/>
          </p:cNvSpPr>
          <p:nvPr>
            <p:ph type="ftr" sz="quarter" idx="11"/>
          </p:nvPr>
        </p:nvSpPr>
        <p:spPr/>
        <p:txBody>
          <a:bodyPr/>
          <a:lstStyle/>
          <a:p>
            <a:pPr>
              <a:defRPr/>
            </a:pPr>
            <a:r>
              <a:rPr lang="sv-SE"/>
              <a:t>Kemiska arbetsmiljörisker - Industri</a:t>
            </a:r>
            <a:endParaRPr lang="en-US"/>
          </a:p>
        </p:txBody>
      </p:sp>
      <p:sp>
        <p:nvSpPr>
          <p:cNvPr id="6" name="Platshållare för bildnummer 5">
            <a:extLst>
              <a:ext uri="{FF2B5EF4-FFF2-40B4-BE49-F238E27FC236}">
                <a16:creationId xmlns:a16="http://schemas.microsoft.com/office/drawing/2014/main" id="{889BD8EB-75E2-4BA5-B089-177D9A302818}"/>
              </a:ext>
            </a:extLst>
          </p:cNvPr>
          <p:cNvSpPr>
            <a:spLocks noGrp="1"/>
          </p:cNvSpPr>
          <p:nvPr>
            <p:ph type="sldNum" sz="quarter" idx="12"/>
          </p:nvPr>
        </p:nvSpPr>
        <p:spPr/>
        <p:txBody>
          <a:bodyPr/>
          <a:lstStyle/>
          <a:p>
            <a:pPr>
              <a:defRPr/>
            </a:pPr>
            <a:fld id="{66E21BA4-6B4E-4C09-AB84-1DA87851639F}" type="slidenum">
              <a:rPr lang="en-US" smtClean="0"/>
              <a:pPr>
                <a:defRPr/>
              </a:pPr>
              <a:t>64</a:t>
            </a:fld>
            <a:endParaRPr lang="en-US"/>
          </a:p>
        </p:txBody>
      </p:sp>
      <p:sp>
        <p:nvSpPr>
          <p:cNvPr id="8" name="Platshållare för datum 4">
            <a:extLst>
              <a:ext uri="{FF2B5EF4-FFF2-40B4-BE49-F238E27FC236}">
                <a16:creationId xmlns:a16="http://schemas.microsoft.com/office/drawing/2014/main" id="{0A53DE53-D135-43CC-81E2-F57C6591F0B3}"/>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990806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735501-840D-4780-BBB0-6BECDD20D97A}"/>
              </a:ext>
            </a:extLst>
          </p:cNvPr>
          <p:cNvSpPr>
            <a:spLocks noGrp="1"/>
          </p:cNvSpPr>
          <p:nvPr>
            <p:ph type="title"/>
          </p:nvPr>
        </p:nvSpPr>
        <p:spPr>
          <a:xfrm>
            <a:off x="683568" y="407988"/>
            <a:ext cx="7859217" cy="769937"/>
          </a:xfrm>
        </p:spPr>
        <p:txBody>
          <a:bodyPr>
            <a:normAutofit/>
          </a:bodyPr>
          <a:lstStyle/>
          <a:p>
            <a:pPr defTabSz="411476" eaLnBrk="1" fontAlgn="auto" hangingPunct="1">
              <a:spcAft>
                <a:spcPts val="0"/>
              </a:spcAft>
              <a:defRPr/>
            </a:pPr>
            <a:r>
              <a:rPr lang="sv-SE" dirty="0">
                <a:latin typeface="+mn-lt"/>
              </a:rPr>
              <a:t>Hygieniska gränsvärden - exempel</a:t>
            </a:r>
          </a:p>
        </p:txBody>
      </p:sp>
      <p:sp>
        <p:nvSpPr>
          <p:cNvPr id="29699" name="Platshållare för innehåll 2">
            <a:extLst>
              <a:ext uri="{FF2B5EF4-FFF2-40B4-BE49-F238E27FC236}">
                <a16:creationId xmlns:a16="http://schemas.microsoft.com/office/drawing/2014/main" id="{6D801AAB-F1C1-49B0-A8DA-51EEB6026C6F}"/>
              </a:ext>
            </a:extLst>
          </p:cNvPr>
          <p:cNvSpPr>
            <a:spLocks noGrp="1"/>
          </p:cNvSpPr>
          <p:nvPr>
            <p:ph idx="1"/>
          </p:nvPr>
        </p:nvSpPr>
        <p:spPr>
          <a:xfrm>
            <a:off x="285750" y="1387475"/>
            <a:ext cx="8247063" cy="4202113"/>
          </a:xfrm>
        </p:spPr>
        <p:txBody>
          <a:bodyPr rtlCol="0">
            <a:normAutofit/>
          </a:bodyPr>
          <a:lstStyle/>
          <a:p>
            <a:pPr marL="308606" indent="-308606" defTabSz="411476" eaLnBrk="1" fontAlgn="auto" hangingPunct="1">
              <a:spcAft>
                <a:spcPts val="0"/>
              </a:spcAft>
              <a:buFont typeface="Arial"/>
              <a:buChar char="•"/>
              <a:defRPr/>
            </a:pPr>
            <a:r>
              <a:rPr lang="sv-SE" altLang="sv-SE" sz="2520" dirty="0" err="1">
                <a:latin typeface="Arial" panose="020B0604020202020204" pitchFamily="34" charset="0"/>
                <a:cs typeface="Arial" panose="020B0604020202020204" pitchFamily="34" charset="0"/>
              </a:rPr>
              <a:t>Isocyanaten</a:t>
            </a:r>
            <a:r>
              <a:rPr lang="sv-SE" altLang="sv-SE" sz="2520" dirty="0">
                <a:latin typeface="Arial" panose="020B0604020202020204" pitchFamily="34" charset="0"/>
                <a:cs typeface="Arial" panose="020B0604020202020204" pitchFamily="34" charset="0"/>
              </a:rPr>
              <a:t> HDI har:</a:t>
            </a:r>
          </a:p>
          <a:p>
            <a:pPr marL="668649" lvl="1" indent="-257172" defTabSz="411476" eaLnBrk="1" fontAlgn="auto" hangingPunct="1">
              <a:spcAft>
                <a:spcPts val="0"/>
              </a:spcAft>
              <a:buFont typeface="Arial"/>
              <a:buChar char="–"/>
              <a:defRPr/>
            </a:pPr>
            <a:r>
              <a:rPr lang="sv-SE" altLang="sv-SE" sz="2000" dirty="0">
                <a:latin typeface="Arial" panose="020B0604020202020204" pitchFamily="34" charset="0"/>
                <a:cs typeface="Arial" panose="020B0604020202020204" pitchFamily="34" charset="0"/>
              </a:rPr>
              <a:t>Under en 8 timmars arbetsdag får det max ligga på 0,02 mg/m³</a:t>
            </a:r>
          </a:p>
          <a:p>
            <a:pPr marL="668649" lvl="1" indent="-257172" defTabSz="411476" eaLnBrk="1" fontAlgn="auto" hangingPunct="1">
              <a:spcAft>
                <a:spcPts val="0"/>
              </a:spcAft>
              <a:buFont typeface="Arial"/>
              <a:buChar char="–"/>
              <a:defRPr/>
            </a:pPr>
            <a:r>
              <a:rPr lang="sv-SE" altLang="sv-SE" sz="2000" dirty="0">
                <a:latin typeface="Arial" panose="020B0604020202020204" pitchFamily="34" charset="0"/>
                <a:cs typeface="Arial" panose="020B0604020202020204" pitchFamily="34" charset="0"/>
              </a:rPr>
              <a:t>Under en 5 min period får det ligga på 0,03 mg/m³ </a:t>
            </a:r>
            <a:br>
              <a:rPr lang="sv-SE" altLang="sv-SE" sz="2160" dirty="0">
                <a:latin typeface="Arial" panose="020B0604020202020204" pitchFamily="34" charset="0"/>
                <a:cs typeface="Arial" panose="020B0604020202020204" pitchFamily="34" charset="0"/>
              </a:rPr>
            </a:br>
            <a:endParaRPr lang="sv-SE" altLang="sv-SE" sz="2160" dirty="0">
              <a:latin typeface="Arial" panose="020B0604020202020204" pitchFamily="34" charset="0"/>
              <a:cs typeface="Arial" panose="020B0604020202020204" pitchFamily="34" charset="0"/>
            </a:endParaRPr>
          </a:p>
          <a:p>
            <a:pPr marL="308606" indent="-308606" defTabSz="411476" eaLnBrk="1" fontAlgn="auto" hangingPunct="1">
              <a:spcAft>
                <a:spcPts val="0"/>
              </a:spcAft>
              <a:buFont typeface="Arial"/>
              <a:buChar char="•"/>
              <a:defRPr/>
            </a:pPr>
            <a:r>
              <a:rPr lang="sv-SE" altLang="sv-SE" sz="2520" dirty="0" err="1">
                <a:latin typeface="Arial" panose="020B0604020202020204" pitchFamily="34" charset="0"/>
                <a:cs typeface="Arial" panose="020B0604020202020204" pitchFamily="34" charset="0"/>
              </a:rPr>
              <a:t>Metylmetakrylat</a:t>
            </a:r>
            <a:endParaRPr lang="sv-SE" altLang="sv-SE" sz="2520" dirty="0">
              <a:latin typeface="Arial" panose="020B0604020202020204" pitchFamily="34" charset="0"/>
              <a:cs typeface="Arial" panose="020B0604020202020204" pitchFamily="34" charset="0"/>
            </a:endParaRPr>
          </a:p>
          <a:p>
            <a:pPr marL="668649" lvl="1" indent="-257172" defTabSz="411476" eaLnBrk="1" fontAlgn="auto" hangingPunct="1">
              <a:spcAft>
                <a:spcPts val="0"/>
              </a:spcAft>
              <a:buFont typeface="Arial"/>
              <a:buChar char="–"/>
              <a:defRPr/>
            </a:pPr>
            <a:r>
              <a:rPr lang="sv-SE" altLang="sv-SE" sz="2000" dirty="0">
                <a:latin typeface="Arial" panose="020B0604020202020204" pitchFamily="34" charset="0"/>
                <a:cs typeface="Arial" panose="020B0604020202020204" pitchFamily="34" charset="0"/>
              </a:rPr>
              <a:t>Under en 8 timmars arbetsdag får det max ligga på 200 mg/m³</a:t>
            </a:r>
          </a:p>
          <a:p>
            <a:pPr marL="668649" lvl="1" indent="-257172" defTabSz="411476" eaLnBrk="1" fontAlgn="auto" hangingPunct="1">
              <a:spcAft>
                <a:spcPts val="0"/>
              </a:spcAft>
              <a:buFont typeface="Arial"/>
              <a:buChar char="–"/>
              <a:defRPr/>
            </a:pPr>
            <a:r>
              <a:rPr lang="sv-SE" altLang="sv-SE" sz="2000" dirty="0">
                <a:latin typeface="Arial" panose="020B0604020202020204" pitchFamily="34" charset="0"/>
                <a:cs typeface="Arial" panose="020B0604020202020204" pitchFamily="34" charset="0"/>
              </a:rPr>
              <a:t>Under en 15 min period får det ligga på 400 mg/m³ </a:t>
            </a:r>
            <a:br>
              <a:rPr lang="sv-SE" altLang="sv-SE" sz="2000" dirty="0">
                <a:latin typeface="Arial" panose="020B0604020202020204" pitchFamily="34" charset="0"/>
                <a:cs typeface="Arial" panose="020B0604020202020204" pitchFamily="34" charset="0"/>
              </a:rPr>
            </a:br>
            <a:endParaRPr lang="sv-SE" altLang="sv-SE" sz="2120" dirty="0">
              <a:latin typeface="Arial" panose="020B0604020202020204" pitchFamily="34" charset="0"/>
              <a:cs typeface="Arial" panose="020B0604020202020204" pitchFamily="34" charset="0"/>
            </a:endParaRPr>
          </a:p>
          <a:p>
            <a:pPr marL="308606" indent="-308606" defTabSz="411476" eaLnBrk="1" fontAlgn="auto" hangingPunct="1">
              <a:spcAft>
                <a:spcPts val="0"/>
              </a:spcAft>
              <a:buFont typeface="Arial"/>
              <a:buChar char="•"/>
              <a:defRPr/>
            </a:pPr>
            <a:r>
              <a:rPr lang="sv-SE" altLang="sv-SE" sz="2520" dirty="0" err="1">
                <a:latin typeface="Arial" panose="020B0604020202020204" pitchFamily="34" charset="0"/>
                <a:cs typeface="Arial" panose="020B0604020202020204" pitchFamily="34" charset="0"/>
              </a:rPr>
              <a:t>Respirabelt</a:t>
            </a:r>
            <a:r>
              <a:rPr lang="sv-SE" altLang="sv-SE" sz="2520" dirty="0">
                <a:latin typeface="Arial" panose="020B0604020202020204" pitchFamily="34" charset="0"/>
                <a:cs typeface="Arial" panose="020B0604020202020204" pitchFamily="34" charset="0"/>
              </a:rPr>
              <a:t> kvarts</a:t>
            </a:r>
          </a:p>
          <a:p>
            <a:pPr marL="668649" lvl="1" indent="-257172" defTabSz="411476" eaLnBrk="1" fontAlgn="auto" hangingPunct="1">
              <a:spcAft>
                <a:spcPts val="0"/>
              </a:spcAft>
              <a:buFont typeface="Arial"/>
              <a:buChar char="–"/>
              <a:defRPr/>
            </a:pPr>
            <a:r>
              <a:rPr lang="sv-SE" altLang="sv-SE" sz="2000" dirty="0">
                <a:latin typeface="Arial" panose="020B0604020202020204" pitchFamily="34" charset="0"/>
                <a:cs typeface="Arial" panose="020B0604020202020204" pitchFamily="34" charset="0"/>
              </a:rPr>
              <a:t>Under en 8 timmars arbetsdag får det max ligga på 0,1 mg/m³</a:t>
            </a:r>
          </a:p>
        </p:txBody>
      </p:sp>
      <p:sp>
        <p:nvSpPr>
          <p:cNvPr id="4" name="Platshållare för sidfot 3">
            <a:extLst>
              <a:ext uri="{FF2B5EF4-FFF2-40B4-BE49-F238E27FC236}">
                <a16:creationId xmlns:a16="http://schemas.microsoft.com/office/drawing/2014/main" id="{CD7F8FE5-2BD6-4904-AADB-8F1A56E5CFFB}"/>
              </a:ext>
            </a:extLst>
          </p:cNvPr>
          <p:cNvSpPr>
            <a:spLocks noGrp="1"/>
          </p:cNvSpPr>
          <p:nvPr>
            <p:ph type="ftr" sz="quarter" idx="11"/>
          </p:nvPr>
        </p:nvSpPr>
        <p:spPr/>
        <p:txBody>
          <a:bodyPr/>
          <a:lstStyle/>
          <a:p>
            <a:pPr>
              <a:defRPr/>
            </a:pPr>
            <a:r>
              <a:rPr lang="sv-SE"/>
              <a:t>Kemiska arbetsmiljörisker - Industri</a:t>
            </a:r>
            <a:endParaRPr lang="en-US"/>
          </a:p>
        </p:txBody>
      </p:sp>
      <p:sp>
        <p:nvSpPr>
          <p:cNvPr id="5" name="Platshållare för bildnummer 4">
            <a:extLst>
              <a:ext uri="{FF2B5EF4-FFF2-40B4-BE49-F238E27FC236}">
                <a16:creationId xmlns:a16="http://schemas.microsoft.com/office/drawing/2014/main" id="{596331CC-8269-433E-BAD5-B9AE70B0B1EA}"/>
              </a:ext>
            </a:extLst>
          </p:cNvPr>
          <p:cNvSpPr>
            <a:spLocks noGrp="1"/>
          </p:cNvSpPr>
          <p:nvPr>
            <p:ph type="sldNum" sz="quarter" idx="12"/>
          </p:nvPr>
        </p:nvSpPr>
        <p:spPr/>
        <p:txBody>
          <a:bodyPr/>
          <a:lstStyle/>
          <a:p>
            <a:pPr>
              <a:defRPr/>
            </a:pPr>
            <a:fld id="{66E21BA4-6B4E-4C09-AB84-1DA87851639F}" type="slidenum">
              <a:rPr lang="en-US" smtClean="0"/>
              <a:pPr>
                <a:defRPr/>
              </a:pPr>
              <a:t>65</a:t>
            </a:fld>
            <a:endParaRPr lang="en-US"/>
          </a:p>
        </p:txBody>
      </p:sp>
      <p:sp>
        <p:nvSpPr>
          <p:cNvPr id="7" name="Platshållare för datum 4">
            <a:extLst>
              <a:ext uri="{FF2B5EF4-FFF2-40B4-BE49-F238E27FC236}">
                <a16:creationId xmlns:a16="http://schemas.microsoft.com/office/drawing/2014/main" id="{52D634A1-16B1-42FD-AEDB-B839DD8C7FDB}"/>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3489032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C0F1AC-8452-4FA3-BDAB-40FD744CD785}"/>
              </a:ext>
            </a:extLst>
          </p:cNvPr>
          <p:cNvSpPr>
            <a:spLocks noGrp="1"/>
          </p:cNvSpPr>
          <p:nvPr>
            <p:ph type="title"/>
          </p:nvPr>
        </p:nvSpPr>
        <p:spPr>
          <a:xfrm>
            <a:off x="539553" y="407988"/>
            <a:ext cx="8147248" cy="769937"/>
          </a:xfrm>
        </p:spPr>
        <p:txBody>
          <a:bodyPr>
            <a:normAutofit fontScale="90000"/>
          </a:bodyPr>
          <a:lstStyle/>
          <a:p>
            <a:pPr eaLnBrk="1" hangingPunct="1">
              <a:defRPr/>
            </a:pPr>
            <a:r>
              <a:rPr lang="sv-SE" dirty="0">
                <a:latin typeface="+mn-lt"/>
              </a:rPr>
              <a:t>Hygieniska gränsvärden - mätningar</a:t>
            </a:r>
          </a:p>
        </p:txBody>
      </p:sp>
      <p:sp>
        <p:nvSpPr>
          <p:cNvPr id="41987" name="Platshållare för innehåll 2">
            <a:extLst>
              <a:ext uri="{FF2B5EF4-FFF2-40B4-BE49-F238E27FC236}">
                <a16:creationId xmlns:a16="http://schemas.microsoft.com/office/drawing/2014/main" id="{01191AB7-3CBC-4B2A-B178-B650F2B29081}"/>
              </a:ext>
            </a:extLst>
          </p:cNvPr>
          <p:cNvSpPr>
            <a:spLocks noGrp="1" noChangeArrowheads="1"/>
          </p:cNvSpPr>
          <p:nvPr>
            <p:ph idx="1"/>
          </p:nvPr>
        </p:nvSpPr>
        <p:spPr>
          <a:xfrm>
            <a:off x="285750" y="1387475"/>
            <a:ext cx="8401050" cy="5013325"/>
          </a:xfrm>
        </p:spPr>
        <p:txBody>
          <a:bodyPr>
            <a:normAutofit/>
          </a:bodyPr>
          <a:lstStyle/>
          <a:p>
            <a:pPr eaLnBrk="1" hangingPunct="1"/>
            <a:r>
              <a:rPr lang="sv-SE" altLang="sv-SE" sz="2800" dirty="0">
                <a:cs typeface="Arial" panose="020B0604020202020204" pitchFamily="34" charset="0"/>
              </a:rPr>
              <a:t>Arbetsgivaren är ansvarig</a:t>
            </a:r>
          </a:p>
          <a:p>
            <a:pPr eaLnBrk="1" hangingPunct="1"/>
            <a:r>
              <a:rPr lang="sv-SE" altLang="sv-SE" sz="2800" dirty="0">
                <a:cs typeface="Arial" panose="020B0604020202020204" pitchFamily="34" charset="0"/>
              </a:rPr>
              <a:t>Ska göras om det finns misstanke om att gränsvärden överskrids</a:t>
            </a:r>
          </a:p>
          <a:p>
            <a:pPr eaLnBrk="1" hangingPunct="1"/>
            <a:r>
              <a:rPr lang="sv-SE" altLang="sv-SE" sz="2800" dirty="0">
                <a:cs typeface="Arial" panose="020B0604020202020204" pitchFamily="34" charset="0"/>
              </a:rPr>
              <a:t>Ska utföras av någon kunnig ex. yrkeshygieniker, arbetsmiljöingenjör</a:t>
            </a:r>
          </a:p>
        </p:txBody>
      </p:sp>
      <p:sp>
        <p:nvSpPr>
          <p:cNvPr id="4" name="Platshållare för sidfot 3">
            <a:extLst>
              <a:ext uri="{FF2B5EF4-FFF2-40B4-BE49-F238E27FC236}">
                <a16:creationId xmlns:a16="http://schemas.microsoft.com/office/drawing/2014/main" id="{D54CE39D-66B5-4548-A4DD-8F01D9644ACC}"/>
              </a:ext>
            </a:extLst>
          </p:cNvPr>
          <p:cNvSpPr>
            <a:spLocks noGrp="1"/>
          </p:cNvSpPr>
          <p:nvPr>
            <p:ph type="ftr" sz="quarter" idx="11"/>
          </p:nvPr>
        </p:nvSpPr>
        <p:spPr/>
        <p:txBody>
          <a:bodyPr/>
          <a:lstStyle/>
          <a:p>
            <a:pPr>
              <a:defRPr/>
            </a:pPr>
            <a:r>
              <a:rPr lang="sv-SE"/>
              <a:t>Kemiska arbetsmiljörisker - Industri</a:t>
            </a:r>
            <a:endParaRPr lang="en-US"/>
          </a:p>
        </p:txBody>
      </p:sp>
      <p:sp>
        <p:nvSpPr>
          <p:cNvPr id="6" name="Platshållare för bildnummer 5">
            <a:extLst>
              <a:ext uri="{FF2B5EF4-FFF2-40B4-BE49-F238E27FC236}">
                <a16:creationId xmlns:a16="http://schemas.microsoft.com/office/drawing/2014/main" id="{AFEC79CD-5B82-4D27-BD35-E0B3766D10E3}"/>
              </a:ext>
            </a:extLst>
          </p:cNvPr>
          <p:cNvSpPr>
            <a:spLocks noGrp="1"/>
          </p:cNvSpPr>
          <p:nvPr>
            <p:ph type="sldNum" sz="quarter" idx="12"/>
          </p:nvPr>
        </p:nvSpPr>
        <p:spPr/>
        <p:txBody>
          <a:bodyPr/>
          <a:lstStyle/>
          <a:p>
            <a:pPr>
              <a:defRPr/>
            </a:pPr>
            <a:fld id="{66E21BA4-6B4E-4C09-AB84-1DA87851639F}" type="slidenum">
              <a:rPr lang="en-US" smtClean="0"/>
              <a:pPr>
                <a:defRPr/>
              </a:pPr>
              <a:t>66</a:t>
            </a:fld>
            <a:endParaRPr lang="en-US"/>
          </a:p>
        </p:txBody>
      </p:sp>
      <p:sp>
        <p:nvSpPr>
          <p:cNvPr id="7" name="Platshållare för datum 4">
            <a:extLst>
              <a:ext uri="{FF2B5EF4-FFF2-40B4-BE49-F238E27FC236}">
                <a16:creationId xmlns:a16="http://schemas.microsoft.com/office/drawing/2014/main" id="{70A35382-4A9C-4984-B793-736CFBCF029F}"/>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34512357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descr="pre2.jpg"/>
          <p:cNvPicPr>
            <a:picLocks noChangeAspect="1"/>
          </p:cNvPicPr>
          <p:nvPr/>
        </p:nvPicPr>
        <p:blipFill>
          <a:blip r:embed="rId3"/>
          <a:srcRect l="4327"/>
          <a:stretch>
            <a:fillRect/>
          </a:stretch>
        </p:blipFill>
        <p:spPr>
          <a:xfrm>
            <a:off x="5796136" y="2564904"/>
            <a:ext cx="3184400" cy="3742944"/>
          </a:xfrm>
          <a:prstGeom prst="rect">
            <a:avLst/>
          </a:prstGeom>
        </p:spPr>
      </p:pic>
      <p:sp>
        <p:nvSpPr>
          <p:cNvPr id="51205" name="Rectangle 3"/>
          <p:cNvSpPr>
            <a:spLocks noChangeArrowheads="1"/>
          </p:cNvSpPr>
          <p:nvPr/>
        </p:nvSpPr>
        <p:spPr bwMode="auto">
          <a:xfrm>
            <a:off x="381000" y="1676400"/>
            <a:ext cx="8382000" cy="954107"/>
          </a:xfrm>
          <a:prstGeom prst="rect">
            <a:avLst/>
          </a:prstGeom>
          <a:noFill/>
          <a:ln w="9525">
            <a:noFill/>
            <a:miter lim="800000"/>
            <a:headEnd/>
            <a:tailEnd/>
          </a:ln>
        </p:spPr>
        <p:txBody>
          <a:bodyPr>
            <a:spAutoFit/>
          </a:bodyPr>
          <a:lstStyle/>
          <a:p>
            <a:pPr algn="ctr" eaLnBrk="0" hangingPunct="0"/>
            <a:r>
              <a:rPr lang="sv-SE" sz="2800" dirty="0">
                <a:cs typeface="Times New Roman" pitchFamily="18" charset="0"/>
              </a:rPr>
              <a:t>Varje arbetstagare ska muntligt och skriftligt informeras om:</a:t>
            </a:r>
          </a:p>
        </p:txBody>
      </p:sp>
      <p:sp>
        <p:nvSpPr>
          <p:cNvPr id="51206" name="Rectangle 4"/>
          <p:cNvSpPr>
            <a:spLocks noGrp="1" noChangeArrowheads="1"/>
          </p:cNvSpPr>
          <p:nvPr>
            <p:ph type="title" idx="4294967295"/>
          </p:nvPr>
        </p:nvSpPr>
        <p:spPr/>
        <p:txBody>
          <a:bodyPr/>
          <a:lstStyle/>
          <a:p>
            <a:pPr eaLnBrk="1" hangingPunct="1"/>
            <a:r>
              <a:rPr lang="sv-SE" sz="4800" dirty="0">
                <a:solidFill>
                  <a:schemeClr val="tx1"/>
                </a:solidFill>
                <a:latin typeface="+mn-lt"/>
                <a:cs typeface="Times New Roman" pitchFamily="18" charset="0"/>
              </a:rPr>
              <a:t>Personligt skydd</a:t>
            </a:r>
            <a:endParaRPr lang="sv-SE" sz="6600" dirty="0">
              <a:latin typeface="+mn-lt"/>
            </a:endParaRPr>
          </a:p>
        </p:txBody>
      </p:sp>
      <p:sp>
        <p:nvSpPr>
          <p:cNvPr id="51207" name="Rectangle 5"/>
          <p:cNvSpPr>
            <a:spLocks noChangeArrowheads="1"/>
          </p:cNvSpPr>
          <p:nvPr/>
        </p:nvSpPr>
        <p:spPr bwMode="auto">
          <a:xfrm>
            <a:off x="3124200" y="2667000"/>
            <a:ext cx="2895600" cy="3046988"/>
          </a:xfrm>
          <a:prstGeom prst="rect">
            <a:avLst/>
          </a:prstGeom>
          <a:noFill/>
          <a:ln w="9525">
            <a:noFill/>
            <a:miter lim="800000"/>
            <a:headEnd/>
            <a:tailEnd/>
          </a:ln>
        </p:spPr>
        <p:txBody>
          <a:bodyPr>
            <a:spAutoFit/>
          </a:bodyPr>
          <a:lstStyle/>
          <a:p>
            <a:pPr algn="ctr" eaLnBrk="0" hangingPunct="0">
              <a:buClr>
                <a:srgbClr val="FF0000"/>
              </a:buClr>
              <a:buFontTx/>
              <a:buChar char="•"/>
            </a:pPr>
            <a:r>
              <a:rPr lang="sv-SE" sz="2400" dirty="0">
                <a:cs typeface="Times New Roman" pitchFamily="18" charset="0"/>
              </a:rPr>
              <a:t> när personlig skyddsutrustning ska användas</a:t>
            </a:r>
          </a:p>
          <a:p>
            <a:pPr algn="ctr" eaLnBrk="0" hangingPunct="0">
              <a:buClr>
                <a:srgbClr val="FF0000"/>
              </a:buClr>
              <a:buFontTx/>
              <a:buChar char="•"/>
            </a:pPr>
            <a:r>
              <a:rPr lang="sv-SE" sz="2400" dirty="0">
                <a:cs typeface="Times New Roman" pitchFamily="18" charset="0"/>
              </a:rPr>
              <a:t> hur den ska användas i olika situationer</a:t>
            </a:r>
          </a:p>
          <a:p>
            <a:pPr algn="ctr" eaLnBrk="0" hangingPunct="0">
              <a:buClr>
                <a:srgbClr val="FF0000"/>
              </a:buClr>
              <a:buFontTx/>
              <a:buChar char="•"/>
            </a:pPr>
            <a:r>
              <a:rPr lang="sv-SE" sz="2400" dirty="0">
                <a:cs typeface="Times New Roman" pitchFamily="18" charset="0"/>
              </a:rPr>
              <a:t> på vilket sätt den ska skötas</a:t>
            </a:r>
            <a:endParaRPr lang="sv-SE" sz="2400" dirty="0"/>
          </a:p>
        </p:txBody>
      </p:sp>
      <p:pic>
        <p:nvPicPr>
          <p:cNvPr id="11" name="Bildobjekt 10" descr="pre.gif"/>
          <p:cNvPicPr>
            <a:picLocks noChangeAspect="1"/>
          </p:cNvPicPr>
          <p:nvPr/>
        </p:nvPicPr>
        <p:blipFill>
          <a:blip r:embed="rId4"/>
          <a:stretch>
            <a:fillRect/>
          </a:stretch>
        </p:blipFill>
        <p:spPr>
          <a:xfrm>
            <a:off x="179512" y="2348880"/>
            <a:ext cx="3067050" cy="3829050"/>
          </a:xfrm>
          <a:prstGeom prst="rect">
            <a:avLst/>
          </a:prstGeom>
        </p:spPr>
      </p:pic>
      <p:sp>
        <p:nvSpPr>
          <p:cNvPr id="3" name="Platshållare för sidfot 2">
            <a:extLst>
              <a:ext uri="{FF2B5EF4-FFF2-40B4-BE49-F238E27FC236}">
                <a16:creationId xmlns:a16="http://schemas.microsoft.com/office/drawing/2014/main" id="{245CDB62-59D6-4D5E-BF8D-90D9967C2990}"/>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0FFB4A3F-EF5A-4291-B848-B21F145E33F2}"/>
              </a:ext>
            </a:extLst>
          </p:cNvPr>
          <p:cNvSpPr>
            <a:spLocks noGrp="1"/>
          </p:cNvSpPr>
          <p:nvPr>
            <p:ph type="sldNum" sz="quarter" idx="12"/>
          </p:nvPr>
        </p:nvSpPr>
        <p:spPr/>
        <p:txBody>
          <a:bodyPr/>
          <a:lstStyle/>
          <a:p>
            <a:fld id="{24B771AD-66DB-4BE0-9BC9-42B41F4325E8}" type="slidenum">
              <a:rPr lang="sv-SE" smtClean="0"/>
              <a:pPr/>
              <a:t>67</a:t>
            </a:fld>
            <a:endParaRPr lang="sv-SE"/>
          </a:p>
        </p:txBody>
      </p:sp>
      <p:sp>
        <p:nvSpPr>
          <p:cNvPr id="10" name="Platshållare för datum 4">
            <a:extLst>
              <a:ext uri="{FF2B5EF4-FFF2-40B4-BE49-F238E27FC236}">
                <a16:creationId xmlns:a16="http://schemas.microsoft.com/office/drawing/2014/main" id="{45C75EDD-ED29-43FE-ABA4-7EC07F504B20}"/>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4482025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4DD4CE-042D-4C87-9D4A-7AFB748263D8}"/>
              </a:ext>
            </a:extLst>
          </p:cNvPr>
          <p:cNvSpPr>
            <a:spLocks noGrp="1"/>
          </p:cNvSpPr>
          <p:nvPr>
            <p:ph type="title"/>
          </p:nvPr>
        </p:nvSpPr>
        <p:spPr/>
        <p:txBody>
          <a:bodyPr/>
          <a:lstStyle/>
          <a:p>
            <a:r>
              <a:rPr lang="sv-SE" dirty="0">
                <a:latin typeface="+mn-lt"/>
              </a:rPr>
              <a:t>Om andningsskydd</a:t>
            </a:r>
          </a:p>
        </p:txBody>
      </p:sp>
      <p:sp>
        <p:nvSpPr>
          <p:cNvPr id="3" name="Platshållare för innehåll 2">
            <a:extLst>
              <a:ext uri="{FF2B5EF4-FFF2-40B4-BE49-F238E27FC236}">
                <a16:creationId xmlns:a16="http://schemas.microsoft.com/office/drawing/2014/main" id="{032CE183-D779-409B-B997-F8C8E4214414}"/>
              </a:ext>
            </a:extLst>
          </p:cNvPr>
          <p:cNvSpPr>
            <a:spLocks noGrp="1"/>
          </p:cNvSpPr>
          <p:nvPr>
            <p:ph idx="1"/>
          </p:nvPr>
        </p:nvSpPr>
        <p:spPr/>
        <p:txBody>
          <a:bodyPr>
            <a:normAutofit fontScale="92500" lnSpcReduction="20000"/>
          </a:bodyPr>
          <a:lstStyle/>
          <a:p>
            <a:r>
              <a:rPr lang="sv-SE" dirty="0"/>
              <a:t>Alla ska ha personlig utprovat andningsskydd</a:t>
            </a:r>
            <a:endParaRPr lang="sv-SE" dirty="0">
              <a:latin typeface="+mn-lt"/>
            </a:endParaRPr>
          </a:p>
          <a:p>
            <a:r>
              <a:rPr lang="sv-SE" dirty="0">
                <a:latin typeface="+mn-lt"/>
              </a:rPr>
              <a:t>Andningsskyddet ska provas före användning</a:t>
            </a:r>
          </a:p>
          <a:p>
            <a:r>
              <a:rPr lang="sv-SE" dirty="0">
                <a:latin typeface="+mn-lt"/>
              </a:rPr>
              <a:t>Friskluftsmask om man t ex sprutmålar.</a:t>
            </a:r>
          </a:p>
          <a:p>
            <a:r>
              <a:rPr lang="sv-SE" dirty="0">
                <a:latin typeface="+mn-lt"/>
              </a:rPr>
              <a:t>Kontrollera att masken är tät och byt filter i god tid</a:t>
            </a:r>
          </a:p>
          <a:p>
            <a:r>
              <a:rPr lang="sv-SE" dirty="0">
                <a:latin typeface="+mn-lt"/>
              </a:rPr>
              <a:t>Ta inte av masken för tidigt (damm/spraydimma i luften)!</a:t>
            </a:r>
          </a:p>
          <a:p>
            <a:r>
              <a:rPr lang="sv-SE" dirty="0">
                <a:latin typeface="+mn-lt"/>
              </a:rPr>
              <a:t>Förvara filtermasken i tillsluten förpackning (skydda mot lösningsmedelsexponering)</a:t>
            </a:r>
          </a:p>
          <a:p>
            <a:r>
              <a:rPr lang="sv-SE" dirty="0"/>
              <a:t>Titta i säkerhetsdatabladet punkt 8</a:t>
            </a:r>
            <a:endParaRPr lang="sv-SE" dirty="0">
              <a:latin typeface="+mn-lt"/>
            </a:endParaRPr>
          </a:p>
        </p:txBody>
      </p:sp>
      <p:sp>
        <p:nvSpPr>
          <p:cNvPr id="4" name="textruta 3">
            <a:extLst>
              <a:ext uri="{FF2B5EF4-FFF2-40B4-BE49-F238E27FC236}">
                <a16:creationId xmlns:a16="http://schemas.microsoft.com/office/drawing/2014/main" id="{071D8B77-1908-4B20-B3D4-D3243F193A2C}"/>
              </a:ext>
            </a:extLst>
          </p:cNvPr>
          <p:cNvSpPr txBox="1"/>
          <p:nvPr/>
        </p:nvSpPr>
        <p:spPr>
          <a:xfrm>
            <a:off x="179512" y="5847060"/>
            <a:ext cx="3744416" cy="461665"/>
          </a:xfrm>
          <a:prstGeom prst="rect">
            <a:avLst/>
          </a:prstGeom>
          <a:noFill/>
        </p:spPr>
        <p:txBody>
          <a:bodyPr wrap="square" rtlCol="0">
            <a:spAutoFit/>
          </a:bodyPr>
          <a:lstStyle/>
          <a:p>
            <a:r>
              <a:rPr lang="sv-SE" sz="2400" dirty="0">
                <a:hlinkClick r:id="rId3"/>
              </a:rPr>
              <a:t>www.andningsskydd.nu</a:t>
            </a:r>
            <a:r>
              <a:rPr lang="sv-SE" sz="2400" dirty="0"/>
              <a:t> </a:t>
            </a:r>
          </a:p>
        </p:txBody>
      </p:sp>
      <p:sp>
        <p:nvSpPr>
          <p:cNvPr id="6" name="Platshållare för sidfot 5">
            <a:extLst>
              <a:ext uri="{FF2B5EF4-FFF2-40B4-BE49-F238E27FC236}">
                <a16:creationId xmlns:a16="http://schemas.microsoft.com/office/drawing/2014/main" id="{B5FBC6E6-7C65-4226-BAE6-8C2E9061221F}"/>
              </a:ext>
            </a:extLst>
          </p:cNvPr>
          <p:cNvSpPr>
            <a:spLocks noGrp="1"/>
          </p:cNvSpPr>
          <p:nvPr>
            <p:ph type="ftr" sz="quarter" idx="11"/>
          </p:nvPr>
        </p:nvSpPr>
        <p:spPr/>
        <p:txBody>
          <a:bodyPr/>
          <a:lstStyle/>
          <a:p>
            <a:r>
              <a:rPr lang="sv-SE"/>
              <a:t>Kemiska arbetsmiljörisker - Industri</a:t>
            </a:r>
          </a:p>
        </p:txBody>
      </p:sp>
      <p:sp>
        <p:nvSpPr>
          <p:cNvPr id="7" name="Platshållare för bildnummer 6">
            <a:extLst>
              <a:ext uri="{FF2B5EF4-FFF2-40B4-BE49-F238E27FC236}">
                <a16:creationId xmlns:a16="http://schemas.microsoft.com/office/drawing/2014/main" id="{FB6609B6-4F19-4AED-8B2B-BE00E474FA91}"/>
              </a:ext>
            </a:extLst>
          </p:cNvPr>
          <p:cNvSpPr>
            <a:spLocks noGrp="1"/>
          </p:cNvSpPr>
          <p:nvPr>
            <p:ph type="sldNum" sz="quarter" idx="12"/>
          </p:nvPr>
        </p:nvSpPr>
        <p:spPr/>
        <p:txBody>
          <a:bodyPr/>
          <a:lstStyle/>
          <a:p>
            <a:fld id="{24B771AD-66DB-4BE0-9BC9-42B41F4325E8}" type="slidenum">
              <a:rPr lang="sv-SE" smtClean="0"/>
              <a:pPr/>
              <a:t>68</a:t>
            </a:fld>
            <a:endParaRPr lang="sv-SE"/>
          </a:p>
        </p:txBody>
      </p:sp>
      <p:sp>
        <p:nvSpPr>
          <p:cNvPr id="8" name="Platshållare för datum 4">
            <a:extLst>
              <a:ext uri="{FF2B5EF4-FFF2-40B4-BE49-F238E27FC236}">
                <a16:creationId xmlns:a16="http://schemas.microsoft.com/office/drawing/2014/main" id="{FF08EA30-C097-4A45-ACA6-916C33929C3D}"/>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7575794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418742-0C3E-4461-86D5-62847E318177}"/>
              </a:ext>
            </a:extLst>
          </p:cNvPr>
          <p:cNvSpPr>
            <a:spLocks noGrp="1"/>
          </p:cNvSpPr>
          <p:nvPr>
            <p:ph type="title"/>
          </p:nvPr>
        </p:nvSpPr>
        <p:spPr/>
        <p:txBody>
          <a:bodyPr/>
          <a:lstStyle/>
          <a:p>
            <a:r>
              <a:rPr lang="sv-SE" dirty="0"/>
              <a:t>Friskluftsmask</a:t>
            </a:r>
          </a:p>
        </p:txBody>
      </p:sp>
      <p:sp>
        <p:nvSpPr>
          <p:cNvPr id="3" name="Platshållare för innehåll 2">
            <a:extLst>
              <a:ext uri="{FF2B5EF4-FFF2-40B4-BE49-F238E27FC236}">
                <a16:creationId xmlns:a16="http://schemas.microsoft.com/office/drawing/2014/main" id="{A9D101ED-E2E5-43F5-ACC2-C27B574BAA5F}"/>
              </a:ext>
            </a:extLst>
          </p:cNvPr>
          <p:cNvSpPr>
            <a:spLocks noGrp="1"/>
          </p:cNvSpPr>
          <p:nvPr>
            <p:ph idx="1"/>
          </p:nvPr>
        </p:nvSpPr>
        <p:spPr/>
        <p:txBody>
          <a:bodyPr/>
          <a:lstStyle/>
          <a:p>
            <a:r>
              <a:rPr lang="sv-SE" dirty="0"/>
              <a:t>Oftast det bästa valet vid arbete med </a:t>
            </a:r>
            <a:r>
              <a:rPr lang="sv-SE" dirty="0" err="1"/>
              <a:t>isocyanater</a:t>
            </a:r>
            <a:endParaRPr lang="sv-SE" dirty="0"/>
          </a:p>
          <a:p>
            <a:r>
              <a:rPr lang="sv-SE" dirty="0"/>
              <a:t>Kontrollera luftfiltret regelbundet</a:t>
            </a:r>
          </a:p>
          <a:p>
            <a:r>
              <a:rPr lang="sv-SE" dirty="0"/>
              <a:t>Kontrollera var luftintaget sitter så luften inte blir kontaminerad</a:t>
            </a:r>
          </a:p>
          <a:p>
            <a:pPr lvl="1"/>
            <a:r>
              <a:rPr lang="sv-SE" dirty="0"/>
              <a:t>Vid luftintaget får inte lösningsmedel eller brandfarliga varor förvaras.</a:t>
            </a:r>
          </a:p>
          <a:p>
            <a:pPr lvl="1"/>
            <a:r>
              <a:rPr lang="sv-SE" dirty="0"/>
              <a:t>Inga motorer får vara på vid luftintaget</a:t>
            </a:r>
          </a:p>
        </p:txBody>
      </p:sp>
      <p:sp>
        <p:nvSpPr>
          <p:cNvPr id="4" name="Platshållare för datum 3">
            <a:extLst>
              <a:ext uri="{FF2B5EF4-FFF2-40B4-BE49-F238E27FC236}">
                <a16:creationId xmlns:a16="http://schemas.microsoft.com/office/drawing/2014/main" id="{9F79BBAC-BBD4-4673-A666-C7B7FCEAF28B}"/>
              </a:ext>
            </a:extLst>
          </p:cNvPr>
          <p:cNvSpPr>
            <a:spLocks noGrp="1"/>
          </p:cNvSpPr>
          <p:nvPr>
            <p:ph type="dt" sz="half" idx="10"/>
          </p:nvPr>
        </p:nvSpPr>
        <p:spPr/>
        <p:txBody>
          <a:bodyPr/>
          <a:lstStyle/>
          <a:p>
            <a:r>
              <a:rPr lang="sv-SE"/>
              <a:t>2022</a:t>
            </a:r>
            <a:endParaRPr lang="sv-SE" dirty="0"/>
          </a:p>
        </p:txBody>
      </p:sp>
      <p:sp>
        <p:nvSpPr>
          <p:cNvPr id="5" name="Platshållare för sidfot 4">
            <a:extLst>
              <a:ext uri="{FF2B5EF4-FFF2-40B4-BE49-F238E27FC236}">
                <a16:creationId xmlns:a16="http://schemas.microsoft.com/office/drawing/2014/main" id="{8D0DD986-4F72-4D81-9F19-CFBE8FBD04EA}"/>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C53538EB-D9C5-46D4-9552-D2C916BE2545}"/>
              </a:ext>
            </a:extLst>
          </p:cNvPr>
          <p:cNvSpPr>
            <a:spLocks noGrp="1"/>
          </p:cNvSpPr>
          <p:nvPr>
            <p:ph type="sldNum" sz="quarter" idx="12"/>
          </p:nvPr>
        </p:nvSpPr>
        <p:spPr/>
        <p:txBody>
          <a:bodyPr/>
          <a:lstStyle/>
          <a:p>
            <a:fld id="{24B771AD-66DB-4BE0-9BC9-42B41F4325E8}" type="slidenum">
              <a:rPr lang="sv-SE" smtClean="0"/>
              <a:pPr/>
              <a:t>69</a:t>
            </a:fld>
            <a:endParaRPr lang="sv-SE"/>
          </a:p>
        </p:txBody>
      </p:sp>
    </p:spTree>
    <p:extLst>
      <p:ext uri="{BB962C8B-B14F-4D97-AF65-F5344CB8AC3E}">
        <p14:creationId xmlns:p14="http://schemas.microsoft.com/office/powerpoint/2010/main" val="287082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1027"/>
          <p:cNvSpPr>
            <a:spLocks noChangeArrowheads="1"/>
          </p:cNvSpPr>
          <p:nvPr/>
        </p:nvSpPr>
        <p:spPr bwMode="auto">
          <a:xfrm>
            <a:off x="304800" y="3048000"/>
            <a:ext cx="3581400" cy="1815882"/>
          </a:xfrm>
          <a:prstGeom prst="rect">
            <a:avLst/>
          </a:prstGeom>
          <a:noFill/>
          <a:ln w="9525">
            <a:noFill/>
            <a:miter lim="800000"/>
            <a:headEnd/>
            <a:tailEnd/>
          </a:ln>
        </p:spPr>
        <p:txBody>
          <a:bodyPr>
            <a:spAutoFit/>
          </a:bodyPr>
          <a:lstStyle/>
          <a:p>
            <a:pPr eaLnBrk="0" hangingPunct="0">
              <a:buClr>
                <a:srgbClr val="FF0000"/>
              </a:buClr>
              <a:buFontTx/>
              <a:buChar char="•"/>
            </a:pPr>
            <a:r>
              <a:rPr lang="sv-SE" sz="2800" dirty="0">
                <a:cs typeface="Times New Roman" pitchFamily="18" charset="0"/>
              </a:rPr>
              <a:t> trötthet </a:t>
            </a:r>
          </a:p>
          <a:p>
            <a:pPr eaLnBrk="0" hangingPunct="0">
              <a:buClr>
                <a:srgbClr val="FF0000"/>
              </a:buClr>
              <a:buFontTx/>
              <a:buChar char="•"/>
            </a:pPr>
            <a:r>
              <a:rPr lang="sv-SE" sz="2800" dirty="0">
                <a:cs typeface="Times New Roman" pitchFamily="18" charset="0"/>
              </a:rPr>
              <a:t> huvudvärk</a:t>
            </a:r>
          </a:p>
          <a:p>
            <a:pPr eaLnBrk="0" hangingPunct="0">
              <a:buClr>
                <a:srgbClr val="FF0000"/>
              </a:buClr>
              <a:buFontTx/>
              <a:buChar char="•"/>
            </a:pPr>
            <a:r>
              <a:rPr lang="sv-SE" sz="2800" dirty="0">
                <a:cs typeface="Times New Roman" pitchFamily="18" charset="0"/>
              </a:rPr>
              <a:t> illamående</a:t>
            </a:r>
          </a:p>
          <a:p>
            <a:pPr eaLnBrk="0" hangingPunct="0">
              <a:buClr>
                <a:srgbClr val="FF0000"/>
              </a:buClr>
              <a:buFontTx/>
              <a:buChar char="•"/>
            </a:pPr>
            <a:r>
              <a:rPr lang="sv-SE" sz="2800" dirty="0">
                <a:cs typeface="Times New Roman" pitchFamily="18" charset="0"/>
              </a:rPr>
              <a:t> berusningskänsla</a:t>
            </a:r>
          </a:p>
        </p:txBody>
      </p:sp>
      <p:sp>
        <p:nvSpPr>
          <p:cNvPr id="29702" name="Rectangle 1028"/>
          <p:cNvSpPr>
            <a:spLocks noGrp="1" noChangeArrowheads="1"/>
          </p:cNvSpPr>
          <p:nvPr>
            <p:ph type="title" idx="4294967295"/>
          </p:nvPr>
        </p:nvSpPr>
        <p:spPr/>
        <p:txBody>
          <a:bodyPr>
            <a:normAutofit/>
          </a:bodyPr>
          <a:lstStyle/>
          <a:p>
            <a:pPr eaLnBrk="1" hangingPunct="1"/>
            <a:r>
              <a:rPr lang="sv-SE" dirty="0">
                <a:solidFill>
                  <a:schemeClr val="tx1"/>
                </a:solidFill>
                <a:latin typeface="+mn-lt"/>
                <a:cs typeface="Times New Roman" pitchFamily="18" charset="0"/>
              </a:rPr>
              <a:t>Kemiska ämnen kan </a:t>
            </a:r>
            <a:r>
              <a:rPr lang="sv-SE" dirty="0" err="1">
                <a:solidFill>
                  <a:schemeClr val="tx1"/>
                </a:solidFill>
                <a:latin typeface="+mn-lt"/>
                <a:cs typeface="Times New Roman" pitchFamily="18" charset="0"/>
              </a:rPr>
              <a:t>bl</a:t>
            </a:r>
            <a:r>
              <a:rPr lang="sv-SE" dirty="0">
                <a:solidFill>
                  <a:schemeClr val="tx1"/>
                </a:solidFill>
                <a:latin typeface="+mn-lt"/>
                <a:cs typeface="Times New Roman" pitchFamily="18" charset="0"/>
              </a:rPr>
              <a:t> a vara</a:t>
            </a:r>
            <a:endParaRPr lang="sv-SE" dirty="0">
              <a:latin typeface="+mn-lt"/>
            </a:endParaRPr>
          </a:p>
        </p:txBody>
      </p:sp>
      <p:sp>
        <p:nvSpPr>
          <p:cNvPr id="29703" name="Rectangle 1029"/>
          <p:cNvSpPr>
            <a:spLocks noChangeArrowheads="1"/>
          </p:cNvSpPr>
          <p:nvPr/>
        </p:nvSpPr>
        <p:spPr bwMode="auto">
          <a:xfrm>
            <a:off x="6172200" y="2286000"/>
            <a:ext cx="2971800" cy="2369880"/>
          </a:xfrm>
          <a:prstGeom prst="rect">
            <a:avLst/>
          </a:prstGeom>
          <a:noFill/>
          <a:ln w="9525">
            <a:noFill/>
            <a:miter lim="800000"/>
            <a:headEnd/>
            <a:tailEnd/>
          </a:ln>
        </p:spPr>
        <p:txBody>
          <a:bodyPr>
            <a:spAutoFit/>
          </a:bodyPr>
          <a:lstStyle/>
          <a:p>
            <a:pPr eaLnBrk="0" hangingPunct="0">
              <a:buClr>
                <a:srgbClr val="FF0000"/>
              </a:buClr>
            </a:pPr>
            <a:r>
              <a:rPr lang="sv-SE" sz="2800" dirty="0">
                <a:cs typeface="Times New Roman" pitchFamily="18" charset="0"/>
              </a:rPr>
              <a:t>kan försämra:</a:t>
            </a:r>
          </a:p>
          <a:p>
            <a:pPr eaLnBrk="0" hangingPunct="0">
              <a:buClr>
                <a:srgbClr val="FF0000"/>
              </a:buClr>
              <a:buFontTx/>
              <a:buChar char="•"/>
            </a:pPr>
            <a:r>
              <a:rPr lang="sv-SE" sz="2400" dirty="0">
                <a:cs typeface="Times New Roman" pitchFamily="18" charset="0"/>
              </a:rPr>
              <a:t> reaktionstid</a:t>
            </a:r>
          </a:p>
          <a:p>
            <a:pPr eaLnBrk="0" hangingPunct="0">
              <a:buClr>
                <a:srgbClr val="FF0000"/>
              </a:buClr>
              <a:buFontTx/>
              <a:buChar char="•"/>
            </a:pPr>
            <a:r>
              <a:rPr lang="sv-SE" sz="2400" dirty="0">
                <a:cs typeface="Times New Roman" pitchFamily="18" charset="0"/>
              </a:rPr>
              <a:t> omdöme</a:t>
            </a:r>
          </a:p>
          <a:p>
            <a:pPr eaLnBrk="0" hangingPunct="0">
              <a:buClr>
                <a:srgbClr val="FF0000"/>
              </a:buClr>
            </a:pPr>
            <a:endParaRPr lang="sv-SE" sz="2400" dirty="0">
              <a:cs typeface="Times New Roman" pitchFamily="18" charset="0"/>
            </a:endParaRPr>
          </a:p>
          <a:p>
            <a:pPr eaLnBrk="0" hangingPunct="0">
              <a:buClr>
                <a:srgbClr val="FF0000"/>
              </a:buClr>
              <a:buFontTx/>
              <a:buChar char="•"/>
            </a:pPr>
            <a:r>
              <a:rPr lang="sv-SE" sz="2400" dirty="0">
                <a:cs typeface="Times New Roman" pitchFamily="18" charset="0"/>
              </a:rPr>
              <a:t> torka ut huden</a:t>
            </a:r>
          </a:p>
          <a:p>
            <a:pPr eaLnBrk="0" hangingPunct="0">
              <a:buClr>
                <a:srgbClr val="FF0000"/>
              </a:buClr>
              <a:buFontTx/>
              <a:buChar char="•"/>
            </a:pPr>
            <a:r>
              <a:rPr lang="sv-SE" sz="2400" dirty="0">
                <a:cs typeface="Times New Roman" pitchFamily="18" charset="0"/>
              </a:rPr>
              <a:t> irritera ögonen</a:t>
            </a:r>
          </a:p>
        </p:txBody>
      </p:sp>
      <p:pic>
        <p:nvPicPr>
          <p:cNvPr id="29704" name="Picture 1030" descr="C:\Documents and Settings\Håkan\Skrivbord\GOLVANALYS Sverige AB\SVEFF\PREVENT\Bild7.jpg"/>
          <p:cNvPicPr>
            <a:picLocks noChangeAspect="1" noChangeArrowheads="1"/>
          </p:cNvPicPr>
          <p:nvPr/>
        </p:nvPicPr>
        <p:blipFill>
          <a:blip r:embed="rId3"/>
          <a:srcRect/>
          <a:stretch>
            <a:fillRect/>
          </a:stretch>
        </p:blipFill>
        <p:spPr bwMode="auto">
          <a:xfrm>
            <a:off x="3505200" y="1676400"/>
            <a:ext cx="2732088" cy="4381500"/>
          </a:xfrm>
          <a:prstGeom prst="rect">
            <a:avLst/>
          </a:prstGeom>
          <a:noFill/>
          <a:ln w="9525">
            <a:noFill/>
            <a:miter lim="800000"/>
            <a:headEnd/>
            <a:tailEnd/>
          </a:ln>
        </p:spPr>
      </p:pic>
      <p:sp>
        <p:nvSpPr>
          <p:cNvPr id="29705" name="Rectangle 1031"/>
          <p:cNvSpPr>
            <a:spLocks noChangeArrowheads="1"/>
          </p:cNvSpPr>
          <p:nvPr/>
        </p:nvSpPr>
        <p:spPr bwMode="auto">
          <a:xfrm>
            <a:off x="304800" y="1752600"/>
            <a:ext cx="3200400" cy="1143000"/>
          </a:xfrm>
          <a:prstGeom prst="rect">
            <a:avLst/>
          </a:prstGeom>
          <a:noFill/>
          <a:ln w="9525">
            <a:noFill/>
            <a:miter lim="800000"/>
            <a:headEnd/>
            <a:tailEnd/>
          </a:ln>
        </p:spPr>
        <p:txBody>
          <a:bodyPr anchor="ctr"/>
          <a:lstStyle/>
          <a:p>
            <a:r>
              <a:rPr lang="sv-SE" sz="2800" dirty="0">
                <a:cs typeface="Times New Roman" pitchFamily="18" charset="0"/>
              </a:rPr>
              <a:t>Allergiframkallande och kan orsaka:</a:t>
            </a:r>
          </a:p>
        </p:txBody>
      </p:sp>
      <p:sp>
        <p:nvSpPr>
          <p:cNvPr id="3" name="Platshållare för sidfot 2">
            <a:extLst>
              <a:ext uri="{FF2B5EF4-FFF2-40B4-BE49-F238E27FC236}">
                <a16:creationId xmlns:a16="http://schemas.microsoft.com/office/drawing/2014/main" id="{21FC062E-E1D6-4383-950B-ED3701CD0012}"/>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CE330AC9-7424-49E8-A427-6DFF6404546A}"/>
              </a:ext>
            </a:extLst>
          </p:cNvPr>
          <p:cNvSpPr>
            <a:spLocks noGrp="1"/>
          </p:cNvSpPr>
          <p:nvPr>
            <p:ph type="sldNum" sz="quarter" idx="12"/>
          </p:nvPr>
        </p:nvSpPr>
        <p:spPr/>
        <p:txBody>
          <a:bodyPr/>
          <a:lstStyle/>
          <a:p>
            <a:fld id="{24B771AD-66DB-4BE0-9BC9-42B41F4325E8}" type="slidenum">
              <a:rPr lang="sv-SE" smtClean="0"/>
              <a:pPr/>
              <a:t>7</a:t>
            </a:fld>
            <a:endParaRPr lang="sv-SE"/>
          </a:p>
        </p:txBody>
      </p:sp>
      <p:sp>
        <p:nvSpPr>
          <p:cNvPr id="10" name="Platshållare för datum 4">
            <a:extLst>
              <a:ext uri="{FF2B5EF4-FFF2-40B4-BE49-F238E27FC236}">
                <a16:creationId xmlns:a16="http://schemas.microsoft.com/office/drawing/2014/main" id="{707A6E3C-2DD1-4697-801F-2BA47FBEF25C}"/>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2221244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4DD4CE-042D-4C87-9D4A-7AFB748263D8}"/>
              </a:ext>
            </a:extLst>
          </p:cNvPr>
          <p:cNvSpPr>
            <a:spLocks noGrp="1"/>
          </p:cNvSpPr>
          <p:nvPr>
            <p:ph type="title"/>
          </p:nvPr>
        </p:nvSpPr>
        <p:spPr/>
        <p:txBody>
          <a:bodyPr/>
          <a:lstStyle/>
          <a:p>
            <a:r>
              <a:rPr lang="sv-SE" dirty="0">
                <a:latin typeface="+mn-lt"/>
              </a:rPr>
              <a:t>Om andningsskydd-filtermask</a:t>
            </a:r>
          </a:p>
        </p:txBody>
      </p:sp>
      <p:sp>
        <p:nvSpPr>
          <p:cNvPr id="3" name="Platshållare för innehåll 2">
            <a:extLst>
              <a:ext uri="{FF2B5EF4-FFF2-40B4-BE49-F238E27FC236}">
                <a16:creationId xmlns:a16="http://schemas.microsoft.com/office/drawing/2014/main" id="{032CE183-D779-409B-B997-F8C8E4214414}"/>
              </a:ext>
            </a:extLst>
          </p:cNvPr>
          <p:cNvSpPr>
            <a:spLocks noGrp="1"/>
          </p:cNvSpPr>
          <p:nvPr>
            <p:ph idx="1"/>
          </p:nvPr>
        </p:nvSpPr>
        <p:spPr/>
        <p:txBody>
          <a:bodyPr>
            <a:normAutofit fontScale="92500" lnSpcReduction="10000"/>
          </a:bodyPr>
          <a:lstStyle/>
          <a:p>
            <a:r>
              <a:rPr lang="sv-SE" dirty="0"/>
              <a:t>Alla ska ha personlig utprovat filtermask</a:t>
            </a:r>
            <a:endParaRPr lang="sv-SE" dirty="0">
              <a:latin typeface="+mn-lt"/>
            </a:endParaRPr>
          </a:p>
          <a:p>
            <a:r>
              <a:rPr lang="sv-SE" dirty="0"/>
              <a:t>Skägg diskvalificerar dig till filtermask</a:t>
            </a:r>
          </a:p>
          <a:p>
            <a:r>
              <a:rPr lang="sv-SE" dirty="0">
                <a:latin typeface="+mn-lt"/>
              </a:rPr>
              <a:t>Kontrollera att masken är tät och oskadad innan och efter arbete</a:t>
            </a:r>
          </a:p>
          <a:p>
            <a:r>
              <a:rPr lang="sv-SE" dirty="0">
                <a:latin typeface="+mn-lt"/>
              </a:rPr>
              <a:t>Byt filter i god tid</a:t>
            </a:r>
          </a:p>
          <a:p>
            <a:r>
              <a:rPr lang="sv-SE" dirty="0">
                <a:latin typeface="+mn-lt"/>
              </a:rPr>
              <a:t>Ta inte av masken för tidigt (damm/spraydimma i luften)!</a:t>
            </a:r>
          </a:p>
          <a:p>
            <a:r>
              <a:rPr lang="sv-SE" dirty="0">
                <a:latin typeface="+mn-lt"/>
              </a:rPr>
              <a:t>Förvara filtermasken i tillsluten förpackning (skydda mot lösningsmedelsexponering)</a:t>
            </a:r>
          </a:p>
          <a:p>
            <a:pPr marL="0" indent="0">
              <a:buNone/>
            </a:pPr>
            <a:endParaRPr lang="sv-SE" dirty="0">
              <a:latin typeface="+mn-lt"/>
            </a:endParaRPr>
          </a:p>
        </p:txBody>
      </p:sp>
      <p:sp>
        <p:nvSpPr>
          <p:cNvPr id="6" name="Platshållare för sidfot 5">
            <a:extLst>
              <a:ext uri="{FF2B5EF4-FFF2-40B4-BE49-F238E27FC236}">
                <a16:creationId xmlns:a16="http://schemas.microsoft.com/office/drawing/2014/main" id="{B5FBC6E6-7C65-4226-BAE6-8C2E9061221F}"/>
              </a:ext>
            </a:extLst>
          </p:cNvPr>
          <p:cNvSpPr>
            <a:spLocks noGrp="1"/>
          </p:cNvSpPr>
          <p:nvPr>
            <p:ph type="ftr" sz="quarter" idx="11"/>
          </p:nvPr>
        </p:nvSpPr>
        <p:spPr/>
        <p:txBody>
          <a:bodyPr/>
          <a:lstStyle/>
          <a:p>
            <a:r>
              <a:rPr lang="sv-SE"/>
              <a:t>Kemiska arbetsmiljörisker - Industri</a:t>
            </a:r>
          </a:p>
        </p:txBody>
      </p:sp>
      <p:sp>
        <p:nvSpPr>
          <p:cNvPr id="7" name="Platshållare för bildnummer 6">
            <a:extLst>
              <a:ext uri="{FF2B5EF4-FFF2-40B4-BE49-F238E27FC236}">
                <a16:creationId xmlns:a16="http://schemas.microsoft.com/office/drawing/2014/main" id="{FB6609B6-4F19-4AED-8B2B-BE00E474FA91}"/>
              </a:ext>
            </a:extLst>
          </p:cNvPr>
          <p:cNvSpPr>
            <a:spLocks noGrp="1"/>
          </p:cNvSpPr>
          <p:nvPr>
            <p:ph type="sldNum" sz="quarter" idx="12"/>
          </p:nvPr>
        </p:nvSpPr>
        <p:spPr/>
        <p:txBody>
          <a:bodyPr/>
          <a:lstStyle/>
          <a:p>
            <a:fld id="{24B771AD-66DB-4BE0-9BC9-42B41F4325E8}" type="slidenum">
              <a:rPr lang="sv-SE" smtClean="0"/>
              <a:pPr/>
              <a:t>70</a:t>
            </a:fld>
            <a:endParaRPr lang="sv-SE"/>
          </a:p>
        </p:txBody>
      </p:sp>
      <p:sp>
        <p:nvSpPr>
          <p:cNvPr id="8" name="Platshållare för datum 4">
            <a:extLst>
              <a:ext uri="{FF2B5EF4-FFF2-40B4-BE49-F238E27FC236}">
                <a16:creationId xmlns:a16="http://schemas.microsoft.com/office/drawing/2014/main" id="{FF08EA30-C097-4A45-ACA6-916C33929C3D}"/>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0371185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4DD4CE-042D-4C87-9D4A-7AFB748263D8}"/>
              </a:ext>
            </a:extLst>
          </p:cNvPr>
          <p:cNvSpPr>
            <a:spLocks noGrp="1"/>
          </p:cNvSpPr>
          <p:nvPr>
            <p:ph type="title"/>
          </p:nvPr>
        </p:nvSpPr>
        <p:spPr/>
        <p:txBody>
          <a:bodyPr/>
          <a:lstStyle/>
          <a:p>
            <a:r>
              <a:rPr lang="sv-SE" dirty="0">
                <a:latin typeface="+mn-lt"/>
              </a:rPr>
              <a:t>Om andningsskydd-val av filter</a:t>
            </a:r>
          </a:p>
        </p:txBody>
      </p:sp>
      <p:sp>
        <p:nvSpPr>
          <p:cNvPr id="3" name="Platshållare för innehåll 2">
            <a:extLst>
              <a:ext uri="{FF2B5EF4-FFF2-40B4-BE49-F238E27FC236}">
                <a16:creationId xmlns:a16="http://schemas.microsoft.com/office/drawing/2014/main" id="{032CE183-D779-409B-B997-F8C8E4214414}"/>
              </a:ext>
            </a:extLst>
          </p:cNvPr>
          <p:cNvSpPr>
            <a:spLocks noGrp="1"/>
          </p:cNvSpPr>
          <p:nvPr>
            <p:ph idx="1"/>
          </p:nvPr>
        </p:nvSpPr>
        <p:spPr/>
        <p:txBody>
          <a:bodyPr>
            <a:normAutofit/>
          </a:bodyPr>
          <a:lstStyle/>
          <a:p>
            <a:pPr marL="342900" lvl="0" indent="-342900">
              <a:lnSpc>
                <a:spcPct val="107000"/>
              </a:lnSpc>
              <a:spcAft>
                <a:spcPts val="800"/>
              </a:spcAft>
              <a:buFont typeface="Arial" panose="020B0604020202020204" pitchFamily="34" charset="0"/>
              <a:buChar char="•"/>
              <a:tabLst>
                <a:tab pos="457200" algn="l"/>
              </a:tabLst>
            </a:pPr>
            <a:r>
              <a:rPr lang="sv-SE" kern="100" dirty="0">
                <a:effectLst/>
                <a:latin typeface="Calibri" panose="020F0502020204030204" pitchFamily="34" charset="0"/>
                <a:ea typeface="Calibri" panose="020F0502020204030204" pitchFamily="34" charset="0"/>
                <a:cs typeface="Times New Roman" panose="02020603050405020304" pitchFamily="18" charset="0"/>
              </a:rPr>
              <a:t>Kontrollera med din leverantör av produkten vilket andningsskydd som krävs.</a:t>
            </a:r>
          </a:p>
          <a:p>
            <a:r>
              <a:rPr lang="sv-SE" dirty="0"/>
              <a:t>Skriv öppningsdatumet på filtret och byt efter femton dagar</a:t>
            </a:r>
          </a:p>
          <a:p>
            <a:r>
              <a:rPr lang="sv-SE" dirty="0">
                <a:latin typeface="+mn-lt"/>
              </a:rPr>
              <a:t>Kontrollera utgångsdatumet innan användning</a:t>
            </a:r>
          </a:p>
          <a:p>
            <a:r>
              <a:rPr lang="sv-SE" dirty="0"/>
              <a:t>Se vad som rekommenderas i säkerhetsdatabladet.</a:t>
            </a:r>
            <a:endParaRPr lang="sv-SE" dirty="0">
              <a:latin typeface="+mn-lt"/>
            </a:endParaRPr>
          </a:p>
        </p:txBody>
      </p:sp>
      <p:sp>
        <p:nvSpPr>
          <p:cNvPr id="6" name="Platshållare för sidfot 5">
            <a:extLst>
              <a:ext uri="{FF2B5EF4-FFF2-40B4-BE49-F238E27FC236}">
                <a16:creationId xmlns:a16="http://schemas.microsoft.com/office/drawing/2014/main" id="{B5FBC6E6-7C65-4226-BAE6-8C2E9061221F}"/>
              </a:ext>
            </a:extLst>
          </p:cNvPr>
          <p:cNvSpPr>
            <a:spLocks noGrp="1"/>
          </p:cNvSpPr>
          <p:nvPr>
            <p:ph type="ftr" sz="quarter" idx="11"/>
          </p:nvPr>
        </p:nvSpPr>
        <p:spPr/>
        <p:txBody>
          <a:bodyPr/>
          <a:lstStyle/>
          <a:p>
            <a:r>
              <a:rPr lang="sv-SE"/>
              <a:t>Kemiska arbetsmiljörisker - Industri</a:t>
            </a:r>
          </a:p>
        </p:txBody>
      </p:sp>
      <p:sp>
        <p:nvSpPr>
          <p:cNvPr id="7" name="Platshållare för bildnummer 6">
            <a:extLst>
              <a:ext uri="{FF2B5EF4-FFF2-40B4-BE49-F238E27FC236}">
                <a16:creationId xmlns:a16="http://schemas.microsoft.com/office/drawing/2014/main" id="{FB6609B6-4F19-4AED-8B2B-BE00E474FA91}"/>
              </a:ext>
            </a:extLst>
          </p:cNvPr>
          <p:cNvSpPr>
            <a:spLocks noGrp="1"/>
          </p:cNvSpPr>
          <p:nvPr>
            <p:ph type="sldNum" sz="quarter" idx="12"/>
          </p:nvPr>
        </p:nvSpPr>
        <p:spPr/>
        <p:txBody>
          <a:bodyPr/>
          <a:lstStyle/>
          <a:p>
            <a:fld id="{24B771AD-66DB-4BE0-9BC9-42B41F4325E8}" type="slidenum">
              <a:rPr lang="sv-SE" smtClean="0"/>
              <a:pPr/>
              <a:t>71</a:t>
            </a:fld>
            <a:endParaRPr lang="sv-SE"/>
          </a:p>
        </p:txBody>
      </p:sp>
      <p:sp>
        <p:nvSpPr>
          <p:cNvPr id="8" name="Platshållare för datum 4">
            <a:extLst>
              <a:ext uri="{FF2B5EF4-FFF2-40B4-BE49-F238E27FC236}">
                <a16:creationId xmlns:a16="http://schemas.microsoft.com/office/drawing/2014/main" id="{FF08EA30-C097-4A45-ACA6-916C33929C3D}"/>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31911053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4DD4CE-042D-4C87-9D4A-7AFB748263D8}"/>
              </a:ext>
            </a:extLst>
          </p:cNvPr>
          <p:cNvSpPr>
            <a:spLocks noGrp="1"/>
          </p:cNvSpPr>
          <p:nvPr>
            <p:ph type="title"/>
          </p:nvPr>
        </p:nvSpPr>
        <p:spPr/>
        <p:txBody>
          <a:bodyPr/>
          <a:lstStyle/>
          <a:p>
            <a:r>
              <a:rPr lang="sv-SE" dirty="0">
                <a:latin typeface="+mn-lt"/>
              </a:rPr>
              <a:t>Andningsskydd</a:t>
            </a:r>
          </a:p>
        </p:txBody>
      </p:sp>
      <p:sp>
        <p:nvSpPr>
          <p:cNvPr id="3" name="Platshållare för innehåll 2">
            <a:extLst>
              <a:ext uri="{FF2B5EF4-FFF2-40B4-BE49-F238E27FC236}">
                <a16:creationId xmlns:a16="http://schemas.microsoft.com/office/drawing/2014/main" id="{032CE183-D779-409B-B997-F8C8E4214414}"/>
              </a:ext>
            </a:extLst>
          </p:cNvPr>
          <p:cNvSpPr>
            <a:spLocks noGrp="1"/>
          </p:cNvSpPr>
          <p:nvPr>
            <p:ph idx="1"/>
          </p:nvPr>
        </p:nvSpPr>
        <p:spPr/>
        <p:txBody>
          <a:bodyPr>
            <a:normAutofit/>
          </a:bodyPr>
          <a:lstStyle/>
          <a:p>
            <a:r>
              <a:rPr lang="sv-SE" dirty="0">
                <a:latin typeface="+mn-lt"/>
              </a:rPr>
              <a:t>Se till att ha rutiner för hur andningsskydden ska hanteras. </a:t>
            </a:r>
          </a:p>
          <a:p>
            <a:r>
              <a:rPr lang="sv-SE" dirty="0"/>
              <a:t>Se vad som rekommenderas i säkerhetsdatabladet. </a:t>
            </a:r>
          </a:p>
          <a:p>
            <a:r>
              <a:rPr lang="sv-SE" dirty="0"/>
              <a:t>Kontrollera med din leverantör av skyddsutrustning vad som gäller.</a:t>
            </a:r>
          </a:p>
          <a:p>
            <a:r>
              <a:rPr lang="sv-SE" dirty="0">
                <a:latin typeface="+mn-lt"/>
              </a:rPr>
              <a:t>Utifrån riskbedömningen får du </a:t>
            </a:r>
            <a:r>
              <a:rPr lang="sv-SE" dirty="0" err="1">
                <a:latin typeface="+mn-lt"/>
              </a:rPr>
              <a:t>informtaionen</a:t>
            </a:r>
            <a:r>
              <a:rPr lang="sv-SE" dirty="0">
                <a:latin typeface="+mn-lt"/>
              </a:rPr>
              <a:t>.</a:t>
            </a:r>
          </a:p>
        </p:txBody>
      </p:sp>
      <p:sp>
        <p:nvSpPr>
          <p:cNvPr id="6" name="Platshållare för sidfot 5">
            <a:extLst>
              <a:ext uri="{FF2B5EF4-FFF2-40B4-BE49-F238E27FC236}">
                <a16:creationId xmlns:a16="http://schemas.microsoft.com/office/drawing/2014/main" id="{B5FBC6E6-7C65-4226-BAE6-8C2E9061221F}"/>
              </a:ext>
            </a:extLst>
          </p:cNvPr>
          <p:cNvSpPr>
            <a:spLocks noGrp="1"/>
          </p:cNvSpPr>
          <p:nvPr>
            <p:ph type="ftr" sz="quarter" idx="11"/>
          </p:nvPr>
        </p:nvSpPr>
        <p:spPr/>
        <p:txBody>
          <a:bodyPr/>
          <a:lstStyle/>
          <a:p>
            <a:r>
              <a:rPr lang="sv-SE"/>
              <a:t>Kemiska arbetsmiljörisker - Industri</a:t>
            </a:r>
          </a:p>
        </p:txBody>
      </p:sp>
      <p:sp>
        <p:nvSpPr>
          <p:cNvPr id="7" name="Platshållare för bildnummer 6">
            <a:extLst>
              <a:ext uri="{FF2B5EF4-FFF2-40B4-BE49-F238E27FC236}">
                <a16:creationId xmlns:a16="http://schemas.microsoft.com/office/drawing/2014/main" id="{FB6609B6-4F19-4AED-8B2B-BE00E474FA91}"/>
              </a:ext>
            </a:extLst>
          </p:cNvPr>
          <p:cNvSpPr>
            <a:spLocks noGrp="1"/>
          </p:cNvSpPr>
          <p:nvPr>
            <p:ph type="sldNum" sz="quarter" idx="12"/>
          </p:nvPr>
        </p:nvSpPr>
        <p:spPr/>
        <p:txBody>
          <a:bodyPr/>
          <a:lstStyle/>
          <a:p>
            <a:fld id="{24B771AD-66DB-4BE0-9BC9-42B41F4325E8}" type="slidenum">
              <a:rPr lang="sv-SE" smtClean="0"/>
              <a:pPr/>
              <a:t>72</a:t>
            </a:fld>
            <a:endParaRPr lang="sv-SE"/>
          </a:p>
        </p:txBody>
      </p:sp>
      <p:sp>
        <p:nvSpPr>
          <p:cNvPr id="8" name="Platshållare för datum 4">
            <a:extLst>
              <a:ext uri="{FF2B5EF4-FFF2-40B4-BE49-F238E27FC236}">
                <a16:creationId xmlns:a16="http://schemas.microsoft.com/office/drawing/2014/main" id="{FF08EA30-C097-4A45-ACA6-916C33929C3D}"/>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8976618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E6F47-E5E9-45BD-B27E-D2B10D67BB44}"/>
              </a:ext>
            </a:extLst>
          </p:cNvPr>
          <p:cNvSpPr>
            <a:spLocks noGrp="1"/>
          </p:cNvSpPr>
          <p:nvPr>
            <p:ph type="title"/>
          </p:nvPr>
        </p:nvSpPr>
        <p:spPr/>
        <p:txBody>
          <a:bodyPr/>
          <a:lstStyle/>
          <a:p>
            <a:r>
              <a:rPr lang="sv-SE" dirty="0">
                <a:latin typeface="+mn-lt"/>
              </a:rPr>
              <a:t>Om ögonskydd</a:t>
            </a:r>
          </a:p>
        </p:txBody>
      </p:sp>
      <p:sp>
        <p:nvSpPr>
          <p:cNvPr id="3" name="Platshållare för innehåll 2">
            <a:extLst>
              <a:ext uri="{FF2B5EF4-FFF2-40B4-BE49-F238E27FC236}">
                <a16:creationId xmlns:a16="http://schemas.microsoft.com/office/drawing/2014/main" id="{9D8004C7-FF00-490A-8239-9F1A93C0139C}"/>
              </a:ext>
            </a:extLst>
          </p:cNvPr>
          <p:cNvSpPr>
            <a:spLocks noGrp="1"/>
          </p:cNvSpPr>
          <p:nvPr>
            <p:ph idx="1"/>
          </p:nvPr>
        </p:nvSpPr>
        <p:spPr>
          <a:xfrm>
            <a:off x="3851920" y="1600200"/>
            <a:ext cx="4834880" cy="4525963"/>
          </a:xfrm>
        </p:spPr>
        <p:txBody>
          <a:bodyPr/>
          <a:lstStyle/>
          <a:p>
            <a:r>
              <a:rPr lang="sv-SE" dirty="0"/>
              <a:t>Använd skyddsglasögon eller visir om det finns risk för stänk</a:t>
            </a:r>
          </a:p>
          <a:p>
            <a:r>
              <a:rPr lang="sv-SE" dirty="0" err="1"/>
              <a:t>Anänd</a:t>
            </a:r>
            <a:r>
              <a:rPr lang="sv-SE" dirty="0"/>
              <a:t> inte kontaktlinser vid arbete med kemikalier</a:t>
            </a:r>
          </a:p>
        </p:txBody>
      </p:sp>
      <p:pic>
        <p:nvPicPr>
          <p:cNvPr id="7" name="Bildobjekt 6" descr="pre.gif">
            <a:extLst>
              <a:ext uri="{FF2B5EF4-FFF2-40B4-BE49-F238E27FC236}">
                <a16:creationId xmlns:a16="http://schemas.microsoft.com/office/drawing/2014/main" id="{1C97D261-EB79-466D-A549-C08BA39A92B2}"/>
              </a:ext>
            </a:extLst>
          </p:cNvPr>
          <p:cNvPicPr>
            <a:picLocks noChangeAspect="1"/>
          </p:cNvPicPr>
          <p:nvPr/>
        </p:nvPicPr>
        <p:blipFill>
          <a:blip r:embed="rId2"/>
          <a:stretch>
            <a:fillRect/>
          </a:stretch>
        </p:blipFill>
        <p:spPr>
          <a:xfrm>
            <a:off x="179512" y="2348880"/>
            <a:ext cx="3067050" cy="3829050"/>
          </a:xfrm>
          <a:prstGeom prst="rect">
            <a:avLst/>
          </a:prstGeom>
        </p:spPr>
      </p:pic>
      <p:sp>
        <p:nvSpPr>
          <p:cNvPr id="5" name="Platshållare för sidfot 4">
            <a:extLst>
              <a:ext uri="{FF2B5EF4-FFF2-40B4-BE49-F238E27FC236}">
                <a16:creationId xmlns:a16="http://schemas.microsoft.com/office/drawing/2014/main" id="{B79A8220-7425-4C33-956E-309B451F3FF5}"/>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4CB413B5-DD6A-439E-AB57-4244A2375FC9}"/>
              </a:ext>
            </a:extLst>
          </p:cNvPr>
          <p:cNvSpPr>
            <a:spLocks noGrp="1"/>
          </p:cNvSpPr>
          <p:nvPr>
            <p:ph type="sldNum" sz="quarter" idx="12"/>
          </p:nvPr>
        </p:nvSpPr>
        <p:spPr/>
        <p:txBody>
          <a:bodyPr/>
          <a:lstStyle/>
          <a:p>
            <a:fld id="{24B771AD-66DB-4BE0-9BC9-42B41F4325E8}" type="slidenum">
              <a:rPr lang="sv-SE" smtClean="0"/>
              <a:pPr/>
              <a:t>73</a:t>
            </a:fld>
            <a:endParaRPr lang="sv-SE"/>
          </a:p>
        </p:txBody>
      </p:sp>
      <p:sp>
        <p:nvSpPr>
          <p:cNvPr id="8" name="Platshållare för datum 4">
            <a:extLst>
              <a:ext uri="{FF2B5EF4-FFF2-40B4-BE49-F238E27FC236}">
                <a16:creationId xmlns:a16="http://schemas.microsoft.com/office/drawing/2014/main" id="{D6FC087D-7662-41A0-9CC4-332C811ACEAE}"/>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0318424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5D1803-4AA0-4335-9FFD-894EC60B374F}"/>
              </a:ext>
            </a:extLst>
          </p:cNvPr>
          <p:cNvSpPr>
            <a:spLocks noGrp="1"/>
          </p:cNvSpPr>
          <p:nvPr>
            <p:ph type="title"/>
          </p:nvPr>
        </p:nvSpPr>
        <p:spPr/>
        <p:txBody>
          <a:bodyPr/>
          <a:lstStyle/>
          <a:p>
            <a:r>
              <a:rPr lang="sv-SE" dirty="0">
                <a:latin typeface="+mn-lt"/>
              </a:rPr>
              <a:t>Om skydd av huden</a:t>
            </a:r>
          </a:p>
        </p:txBody>
      </p:sp>
      <p:sp>
        <p:nvSpPr>
          <p:cNvPr id="3" name="Platshållare för innehåll 2">
            <a:extLst>
              <a:ext uri="{FF2B5EF4-FFF2-40B4-BE49-F238E27FC236}">
                <a16:creationId xmlns:a16="http://schemas.microsoft.com/office/drawing/2014/main" id="{2670FA89-1EDC-4C83-ABD0-AED75741F074}"/>
              </a:ext>
            </a:extLst>
          </p:cNvPr>
          <p:cNvSpPr>
            <a:spLocks noGrp="1"/>
          </p:cNvSpPr>
          <p:nvPr>
            <p:ph idx="1"/>
          </p:nvPr>
        </p:nvSpPr>
        <p:spPr/>
        <p:txBody>
          <a:bodyPr>
            <a:normAutofit/>
          </a:bodyPr>
          <a:lstStyle/>
          <a:p>
            <a:r>
              <a:rPr lang="sv-SE" sz="2800" dirty="0"/>
              <a:t>Skyddshandskar och heltäckande kläder ska användas för att undvika kontakt med huden.</a:t>
            </a:r>
          </a:p>
          <a:p>
            <a:r>
              <a:rPr lang="sv-SE" sz="2800" dirty="0"/>
              <a:t>Nedstänkta kläder ska bytas till rena om det </a:t>
            </a:r>
            <a:br>
              <a:rPr lang="sv-SE" sz="2800" dirty="0"/>
            </a:br>
            <a:r>
              <a:rPr lang="sv-SE" sz="2800" dirty="0"/>
              <a:t>finns risk för hudkontakt</a:t>
            </a:r>
          </a:p>
          <a:p>
            <a:r>
              <a:rPr lang="sv-SE" sz="2800" dirty="0"/>
              <a:t>Får du ohärdad produkt på huden, torka bort direkt och tvätta sedan huden noga med tvål och vatten. Använd inte lösningsmedel för att rengöra huden.</a:t>
            </a:r>
          </a:p>
          <a:p>
            <a:endParaRPr lang="sv-SE" sz="2800" dirty="0"/>
          </a:p>
        </p:txBody>
      </p:sp>
      <p:sp>
        <p:nvSpPr>
          <p:cNvPr id="5" name="Platshållare för sidfot 4">
            <a:extLst>
              <a:ext uri="{FF2B5EF4-FFF2-40B4-BE49-F238E27FC236}">
                <a16:creationId xmlns:a16="http://schemas.microsoft.com/office/drawing/2014/main" id="{2F7B98D4-27B4-4FD2-AAB7-00857CF0D491}"/>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00E7C769-D2A6-4A85-BB5A-968E4D40E683}"/>
              </a:ext>
            </a:extLst>
          </p:cNvPr>
          <p:cNvSpPr>
            <a:spLocks noGrp="1"/>
          </p:cNvSpPr>
          <p:nvPr>
            <p:ph type="sldNum" sz="quarter" idx="12"/>
          </p:nvPr>
        </p:nvSpPr>
        <p:spPr/>
        <p:txBody>
          <a:bodyPr/>
          <a:lstStyle/>
          <a:p>
            <a:fld id="{24B771AD-66DB-4BE0-9BC9-42B41F4325E8}" type="slidenum">
              <a:rPr lang="sv-SE" smtClean="0"/>
              <a:pPr/>
              <a:t>74</a:t>
            </a:fld>
            <a:endParaRPr lang="sv-SE"/>
          </a:p>
        </p:txBody>
      </p:sp>
      <p:sp>
        <p:nvSpPr>
          <p:cNvPr id="7" name="Platshållare för datum 4">
            <a:extLst>
              <a:ext uri="{FF2B5EF4-FFF2-40B4-BE49-F238E27FC236}">
                <a16:creationId xmlns:a16="http://schemas.microsoft.com/office/drawing/2014/main" id="{A65E3E11-33C7-4D97-B762-2219141F61BC}"/>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0400350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5D1803-4AA0-4335-9FFD-894EC60B374F}"/>
              </a:ext>
            </a:extLst>
          </p:cNvPr>
          <p:cNvSpPr>
            <a:spLocks noGrp="1"/>
          </p:cNvSpPr>
          <p:nvPr>
            <p:ph type="title"/>
          </p:nvPr>
        </p:nvSpPr>
        <p:spPr/>
        <p:txBody>
          <a:bodyPr/>
          <a:lstStyle/>
          <a:p>
            <a:r>
              <a:rPr lang="sv-SE" dirty="0">
                <a:latin typeface="+mn-lt"/>
              </a:rPr>
              <a:t>Val av skyddshandskar</a:t>
            </a:r>
          </a:p>
        </p:txBody>
      </p:sp>
      <p:sp>
        <p:nvSpPr>
          <p:cNvPr id="3" name="Platshållare för innehåll 2">
            <a:extLst>
              <a:ext uri="{FF2B5EF4-FFF2-40B4-BE49-F238E27FC236}">
                <a16:creationId xmlns:a16="http://schemas.microsoft.com/office/drawing/2014/main" id="{2670FA89-1EDC-4C83-ABD0-AED75741F074}"/>
              </a:ext>
            </a:extLst>
          </p:cNvPr>
          <p:cNvSpPr>
            <a:spLocks noGrp="1"/>
          </p:cNvSpPr>
          <p:nvPr>
            <p:ph idx="1"/>
          </p:nvPr>
        </p:nvSpPr>
        <p:spPr/>
        <p:txBody>
          <a:bodyPr>
            <a:normAutofit/>
          </a:bodyPr>
          <a:lstStyle/>
          <a:p>
            <a:r>
              <a:rPr lang="sv-SE" sz="2800" dirty="0"/>
              <a:t>Sektion 8 i säkerhetsdatabladet.</a:t>
            </a:r>
          </a:p>
          <a:p>
            <a:r>
              <a:rPr lang="sv-SE" sz="2800" dirty="0"/>
              <a:t>För </a:t>
            </a:r>
            <a:r>
              <a:rPr lang="sv-SE" sz="2800" dirty="0" err="1"/>
              <a:t>isocyanater</a:t>
            </a:r>
            <a:r>
              <a:rPr lang="sv-SE" sz="2800" dirty="0"/>
              <a:t> ska </a:t>
            </a:r>
            <a:r>
              <a:rPr lang="sv-SE" sz="2800" dirty="0" err="1"/>
              <a:t>Nitril</a:t>
            </a:r>
            <a:r>
              <a:rPr lang="sv-SE" sz="2800" dirty="0"/>
              <a:t> eller </a:t>
            </a:r>
            <a:r>
              <a:rPr lang="sv-SE" sz="2800" dirty="0" err="1"/>
              <a:t>Neopren</a:t>
            </a:r>
            <a:r>
              <a:rPr lang="sv-SE" sz="2800" dirty="0"/>
              <a:t> handskar </a:t>
            </a:r>
            <a:r>
              <a:rPr lang="sv-SE" sz="2800"/>
              <a:t>användas.</a:t>
            </a:r>
            <a:endParaRPr lang="sv-SE" sz="2800" dirty="0"/>
          </a:p>
          <a:p>
            <a:r>
              <a:rPr lang="sv-SE" sz="2800" dirty="0"/>
              <a:t>Får du ohärdad produkt på huden, torka bort direkt och tvätta sedan huden noga med tvål och vatten. Använd inte lösningsmedel för att rengöra huden.</a:t>
            </a:r>
          </a:p>
          <a:p>
            <a:endParaRPr lang="sv-SE" sz="2800" dirty="0"/>
          </a:p>
        </p:txBody>
      </p:sp>
      <p:sp>
        <p:nvSpPr>
          <p:cNvPr id="5" name="Platshållare för sidfot 4">
            <a:extLst>
              <a:ext uri="{FF2B5EF4-FFF2-40B4-BE49-F238E27FC236}">
                <a16:creationId xmlns:a16="http://schemas.microsoft.com/office/drawing/2014/main" id="{2F7B98D4-27B4-4FD2-AAB7-00857CF0D491}"/>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00E7C769-D2A6-4A85-BB5A-968E4D40E683}"/>
              </a:ext>
            </a:extLst>
          </p:cNvPr>
          <p:cNvSpPr>
            <a:spLocks noGrp="1"/>
          </p:cNvSpPr>
          <p:nvPr>
            <p:ph type="sldNum" sz="quarter" idx="12"/>
          </p:nvPr>
        </p:nvSpPr>
        <p:spPr/>
        <p:txBody>
          <a:bodyPr/>
          <a:lstStyle/>
          <a:p>
            <a:fld id="{24B771AD-66DB-4BE0-9BC9-42B41F4325E8}" type="slidenum">
              <a:rPr lang="sv-SE" smtClean="0"/>
              <a:pPr/>
              <a:t>75</a:t>
            </a:fld>
            <a:endParaRPr lang="sv-SE"/>
          </a:p>
        </p:txBody>
      </p:sp>
      <p:sp>
        <p:nvSpPr>
          <p:cNvPr id="7" name="Platshållare för datum 4">
            <a:extLst>
              <a:ext uri="{FF2B5EF4-FFF2-40B4-BE49-F238E27FC236}">
                <a16:creationId xmlns:a16="http://schemas.microsoft.com/office/drawing/2014/main" id="{A65E3E11-33C7-4D97-B762-2219141F61BC}"/>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42074650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pers.gif"/>
          <p:cNvPicPr>
            <a:picLocks noChangeAspect="1"/>
          </p:cNvPicPr>
          <p:nvPr/>
        </p:nvPicPr>
        <p:blipFill>
          <a:blip r:embed="rId3"/>
          <a:stretch>
            <a:fillRect/>
          </a:stretch>
        </p:blipFill>
        <p:spPr>
          <a:xfrm>
            <a:off x="2699792" y="1628800"/>
            <a:ext cx="3228975" cy="3981450"/>
          </a:xfrm>
          <a:prstGeom prst="rect">
            <a:avLst/>
          </a:prstGeom>
        </p:spPr>
      </p:pic>
      <p:sp>
        <p:nvSpPr>
          <p:cNvPr id="52229" name="Rectangle 1027"/>
          <p:cNvSpPr>
            <a:spLocks noChangeArrowheads="1"/>
          </p:cNvSpPr>
          <p:nvPr/>
        </p:nvSpPr>
        <p:spPr bwMode="auto">
          <a:xfrm>
            <a:off x="304800" y="1752600"/>
            <a:ext cx="2895600" cy="2677656"/>
          </a:xfrm>
          <a:prstGeom prst="rect">
            <a:avLst/>
          </a:prstGeom>
          <a:noFill/>
          <a:ln w="9525">
            <a:noFill/>
            <a:miter lim="800000"/>
            <a:headEnd/>
            <a:tailEnd/>
          </a:ln>
        </p:spPr>
        <p:txBody>
          <a:bodyPr>
            <a:spAutoFit/>
          </a:bodyPr>
          <a:lstStyle/>
          <a:p>
            <a:pPr eaLnBrk="0" hangingPunct="0">
              <a:buClr>
                <a:srgbClr val="FF0000"/>
              </a:buClr>
            </a:pPr>
            <a:r>
              <a:rPr lang="sv-SE" sz="2800" b="1" dirty="0">
                <a:cs typeface="Times New Roman" pitchFamily="18" charset="0"/>
              </a:rPr>
              <a:t>Tvätta händer </a:t>
            </a:r>
          </a:p>
          <a:p>
            <a:pPr eaLnBrk="0" hangingPunct="0">
              <a:buClr>
                <a:srgbClr val="FF0000"/>
              </a:buClr>
            </a:pPr>
            <a:r>
              <a:rPr lang="sv-SE" sz="2800" b="1" dirty="0">
                <a:cs typeface="Times New Roman" pitchFamily="18" charset="0"/>
              </a:rPr>
              <a:t>före:</a:t>
            </a:r>
            <a:endParaRPr lang="sv-SE" sz="2800" dirty="0">
              <a:cs typeface="Times New Roman" pitchFamily="18" charset="0"/>
            </a:endParaRPr>
          </a:p>
          <a:p>
            <a:pPr eaLnBrk="0" hangingPunct="0">
              <a:buClr>
                <a:srgbClr val="FF0000"/>
              </a:buClr>
              <a:buFontTx/>
              <a:buChar char="•"/>
            </a:pPr>
            <a:r>
              <a:rPr lang="sv-SE" sz="2800" dirty="0">
                <a:cs typeface="Times New Roman" pitchFamily="18" charset="0"/>
              </a:rPr>
              <a:t> måltid</a:t>
            </a:r>
          </a:p>
          <a:p>
            <a:pPr eaLnBrk="0" hangingPunct="0">
              <a:buClr>
                <a:srgbClr val="FF0000"/>
              </a:buClr>
              <a:buFontTx/>
              <a:buChar char="•"/>
            </a:pPr>
            <a:r>
              <a:rPr lang="sv-SE" sz="2800" dirty="0">
                <a:cs typeface="Times New Roman" pitchFamily="18" charset="0"/>
              </a:rPr>
              <a:t> toalettbesök</a:t>
            </a:r>
          </a:p>
          <a:p>
            <a:pPr eaLnBrk="0" hangingPunct="0">
              <a:buClr>
                <a:srgbClr val="FF0000"/>
              </a:buClr>
              <a:buFontTx/>
              <a:buChar char="•"/>
            </a:pPr>
            <a:r>
              <a:rPr lang="sv-SE" sz="2800" dirty="0">
                <a:cs typeface="Times New Roman" pitchFamily="18" charset="0"/>
              </a:rPr>
              <a:t> rökning</a:t>
            </a:r>
          </a:p>
          <a:p>
            <a:pPr eaLnBrk="0" hangingPunct="0">
              <a:buClr>
                <a:srgbClr val="FF0000"/>
              </a:buClr>
              <a:buFontTx/>
              <a:buChar char="•"/>
            </a:pPr>
            <a:r>
              <a:rPr lang="sv-SE" sz="2800" dirty="0">
                <a:cs typeface="Times New Roman" pitchFamily="18" charset="0"/>
              </a:rPr>
              <a:t> snusning</a:t>
            </a:r>
          </a:p>
        </p:txBody>
      </p:sp>
      <p:sp>
        <p:nvSpPr>
          <p:cNvPr id="52232" name="Rectangle 1030"/>
          <p:cNvSpPr>
            <a:spLocks noChangeArrowheads="1"/>
          </p:cNvSpPr>
          <p:nvPr/>
        </p:nvSpPr>
        <p:spPr bwMode="auto">
          <a:xfrm>
            <a:off x="5867400" y="1752600"/>
            <a:ext cx="3124200" cy="3108543"/>
          </a:xfrm>
          <a:prstGeom prst="rect">
            <a:avLst/>
          </a:prstGeom>
          <a:noFill/>
          <a:ln w="9525">
            <a:noFill/>
            <a:miter lim="800000"/>
            <a:headEnd/>
            <a:tailEnd/>
          </a:ln>
        </p:spPr>
        <p:txBody>
          <a:bodyPr>
            <a:spAutoFit/>
          </a:bodyPr>
          <a:lstStyle/>
          <a:p>
            <a:pPr eaLnBrk="0" hangingPunct="0">
              <a:buClr>
                <a:srgbClr val="FF0000"/>
              </a:buClr>
            </a:pPr>
            <a:r>
              <a:rPr lang="sv-SE" sz="2800" b="1" dirty="0">
                <a:cs typeface="Times New Roman" pitchFamily="18" charset="0"/>
              </a:rPr>
              <a:t>Insmörjning av </a:t>
            </a:r>
          </a:p>
          <a:p>
            <a:pPr eaLnBrk="0" hangingPunct="0">
              <a:buClr>
                <a:srgbClr val="FF0000"/>
              </a:buClr>
            </a:pPr>
            <a:r>
              <a:rPr lang="sv-SE" sz="2800" b="1" dirty="0">
                <a:cs typeface="Times New Roman" pitchFamily="18" charset="0"/>
              </a:rPr>
              <a:t>hudkräm före och efter arbetet:</a:t>
            </a:r>
            <a:endParaRPr lang="sv-SE" sz="2800" dirty="0">
              <a:cs typeface="Times New Roman" pitchFamily="18" charset="0"/>
            </a:endParaRPr>
          </a:p>
          <a:p>
            <a:pPr eaLnBrk="0" hangingPunct="0">
              <a:buClr>
                <a:srgbClr val="FF0000"/>
              </a:buClr>
              <a:buFontTx/>
              <a:buChar char="•"/>
            </a:pPr>
            <a:r>
              <a:rPr lang="sv-SE" sz="2800" dirty="0">
                <a:cs typeface="Times New Roman" pitchFamily="18" charset="0"/>
              </a:rPr>
              <a:t> händerna</a:t>
            </a:r>
          </a:p>
          <a:p>
            <a:pPr eaLnBrk="0" hangingPunct="0">
              <a:buClr>
                <a:srgbClr val="FF0000"/>
              </a:buClr>
              <a:buFontTx/>
              <a:buChar char="•"/>
            </a:pPr>
            <a:r>
              <a:rPr lang="sv-SE" sz="2800" dirty="0">
                <a:cs typeface="Times New Roman" pitchFamily="18" charset="0"/>
              </a:rPr>
              <a:t> underarmarna</a:t>
            </a:r>
          </a:p>
          <a:p>
            <a:pPr eaLnBrk="0" hangingPunct="0">
              <a:buClr>
                <a:srgbClr val="FF0000"/>
              </a:buClr>
              <a:buFontTx/>
              <a:buChar char="•"/>
            </a:pPr>
            <a:r>
              <a:rPr lang="sv-SE" sz="2800" dirty="0">
                <a:cs typeface="Times New Roman" pitchFamily="18" charset="0"/>
              </a:rPr>
              <a:t> på övriga utsatta </a:t>
            </a:r>
          </a:p>
          <a:p>
            <a:pPr eaLnBrk="0" hangingPunct="0">
              <a:buClr>
                <a:srgbClr val="FF0000"/>
              </a:buClr>
            </a:pPr>
            <a:r>
              <a:rPr lang="sv-SE" sz="2800" dirty="0">
                <a:cs typeface="Times New Roman" pitchFamily="18" charset="0"/>
              </a:rPr>
              <a:t>  hud partier</a:t>
            </a:r>
          </a:p>
        </p:txBody>
      </p:sp>
      <p:sp>
        <p:nvSpPr>
          <p:cNvPr id="10" name="Rubrik 1">
            <a:extLst>
              <a:ext uri="{FF2B5EF4-FFF2-40B4-BE49-F238E27FC236}">
                <a16:creationId xmlns:a16="http://schemas.microsoft.com/office/drawing/2014/main" id="{977059D8-A524-41E9-9CDA-2E06A577FC16}"/>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dirty="0">
                <a:latin typeface="+mn-lt"/>
              </a:rPr>
              <a:t>Om skydd av huden</a:t>
            </a:r>
          </a:p>
        </p:txBody>
      </p:sp>
      <p:sp>
        <p:nvSpPr>
          <p:cNvPr id="3" name="Platshållare för sidfot 2">
            <a:extLst>
              <a:ext uri="{FF2B5EF4-FFF2-40B4-BE49-F238E27FC236}">
                <a16:creationId xmlns:a16="http://schemas.microsoft.com/office/drawing/2014/main" id="{AFCE89D6-77CF-4570-A7B1-6EEB5369FFB0}"/>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8465A6D5-EC17-4F0F-95B8-53AC9390D161}"/>
              </a:ext>
            </a:extLst>
          </p:cNvPr>
          <p:cNvSpPr>
            <a:spLocks noGrp="1"/>
          </p:cNvSpPr>
          <p:nvPr>
            <p:ph type="sldNum" sz="quarter" idx="12"/>
          </p:nvPr>
        </p:nvSpPr>
        <p:spPr/>
        <p:txBody>
          <a:bodyPr/>
          <a:lstStyle/>
          <a:p>
            <a:fld id="{24B771AD-66DB-4BE0-9BC9-42B41F4325E8}" type="slidenum">
              <a:rPr lang="sv-SE" smtClean="0"/>
              <a:pPr/>
              <a:t>76</a:t>
            </a:fld>
            <a:endParaRPr lang="sv-SE"/>
          </a:p>
        </p:txBody>
      </p:sp>
      <p:sp>
        <p:nvSpPr>
          <p:cNvPr id="9" name="Platshållare för datum 4">
            <a:extLst>
              <a:ext uri="{FF2B5EF4-FFF2-40B4-BE49-F238E27FC236}">
                <a16:creationId xmlns:a16="http://schemas.microsoft.com/office/drawing/2014/main" id="{CC4F849E-11C8-4162-B6EE-6C88C55F0EB2}"/>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40754621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3"/>
          <p:cNvSpPr>
            <a:spLocks noChangeArrowheads="1"/>
          </p:cNvSpPr>
          <p:nvPr/>
        </p:nvSpPr>
        <p:spPr bwMode="auto">
          <a:xfrm>
            <a:off x="304800" y="1600200"/>
            <a:ext cx="8382000" cy="3539430"/>
          </a:xfrm>
          <a:prstGeom prst="rect">
            <a:avLst/>
          </a:prstGeom>
          <a:noFill/>
          <a:ln w="9525">
            <a:noFill/>
            <a:miter lim="800000"/>
            <a:headEnd/>
            <a:tailEnd/>
          </a:ln>
        </p:spPr>
        <p:txBody>
          <a:bodyPr>
            <a:spAutoFit/>
          </a:bodyPr>
          <a:lstStyle/>
          <a:p>
            <a:pPr eaLnBrk="0" hangingPunct="0">
              <a:buClr>
                <a:srgbClr val="FF0000"/>
              </a:buClr>
              <a:buFontTx/>
              <a:buChar char="•"/>
            </a:pPr>
            <a:r>
              <a:rPr lang="sv-SE" sz="3200" dirty="0">
                <a:cs typeface="Times New Roman" pitchFamily="18" charset="0"/>
              </a:rPr>
              <a:t> brandsläckare (krav vid brandfarlig</a:t>
            </a:r>
            <a:r>
              <a:rPr lang="sv-SE" sz="1600" dirty="0">
                <a:cs typeface="Times New Roman" pitchFamily="18" charset="0"/>
              </a:rPr>
              <a:t> </a:t>
            </a:r>
            <a:r>
              <a:rPr lang="sv-SE" sz="3200" dirty="0">
                <a:cs typeface="Times New Roman" pitchFamily="18" charset="0"/>
              </a:rPr>
              <a:t>vara)</a:t>
            </a:r>
            <a:endParaRPr lang="sv-SE" sz="1600" dirty="0">
              <a:cs typeface="Times New Roman" pitchFamily="18" charset="0"/>
            </a:endParaRPr>
          </a:p>
          <a:p>
            <a:pPr eaLnBrk="0" hangingPunct="0">
              <a:buClr>
                <a:srgbClr val="FF0000"/>
              </a:buClr>
              <a:buFontTx/>
              <a:buChar char="•"/>
            </a:pPr>
            <a:r>
              <a:rPr lang="sv-SE" sz="3200" dirty="0">
                <a:cs typeface="Times New Roman" pitchFamily="18" charset="0"/>
              </a:rPr>
              <a:t> personlig skyddsutrustning</a:t>
            </a:r>
            <a:r>
              <a:rPr lang="sv-SE" sz="1600" dirty="0"/>
              <a:t> </a:t>
            </a:r>
            <a:endParaRPr lang="sv-SE" sz="1600" dirty="0">
              <a:cs typeface="Times New Roman" pitchFamily="18" charset="0"/>
            </a:endParaRPr>
          </a:p>
          <a:p>
            <a:pPr eaLnBrk="0" hangingPunct="0">
              <a:buClr>
                <a:srgbClr val="FF0000"/>
              </a:buClr>
              <a:buFontTx/>
              <a:buChar char="•"/>
            </a:pPr>
            <a:r>
              <a:rPr lang="sv-SE" sz="3200" dirty="0">
                <a:cs typeface="Times New Roman" pitchFamily="18" charset="0"/>
              </a:rPr>
              <a:t> lämpliga blandningskärl</a:t>
            </a:r>
          </a:p>
          <a:p>
            <a:pPr eaLnBrk="0" hangingPunct="0">
              <a:buClr>
                <a:srgbClr val="FF0000"/>
              </a:buClr>
              <a:buFontTx/>
              <a:buChar char="•"/>
            </a:pPr>
            <a:r>
              <a:rPr lang="sv-SE" sz="3200" dirty="0">
                <a:cs typeface="Times New Roman" pitchFamily="18" charset="0"/>
              </a:rPr>
              <a:t> doseringsutrustning</a:t>
            </a:r>
          </a:p>
          <a:p>
            <a:pPr eaLnBrk="0" hangingPunct="0">
              <a:buClr>
                <a:srgbClr val="FF0000"/>
              </a:buClr>
              <a:buFontTx/>
              <a:buChar char="•"/>
            </a:pPr>
            <a:r>
              <a:rPr lang="sv-SE" sz="3200" dirty="0">
                <a:cs typeface="Times New Roman" pitchFamily="18" charset="0"/>
              </a:rPr>
              <a:t> tippkärra</a:t>
            </a:r>
          </a:p>
          <a:p>
            <a:pPr eaLnBrk="0" hangingPunct="0">
              <a:buClr>
                <a:srgbClr val="FF0000"/>
              </a:buClr>
              <a:buFontTx/>
              <a:buChar char="•"/>
            </a:pPr>
            <a:r>
              <a:rPr lang="sv-SE" sz="3200" dirty="0">
                <a:cs typeface="Times New Roman" pitchFamily="18" charset="0"/>
              </a:rPr>
              <a:t> ögonspolning</a:t>
            </a:r>
            <a:endParaRPr lang="sv-SE" sz="1600" dirty="0">
              <a:cs typeface="Times New Roman" pitchFamily="18" charset="0"/>
            </a:endParaRPr>
          </a:p>
          <a:p>
            <a:pPr eaLnBrk="0" hangingPunct="0">
              <a:buClr>
                <a:srgbClr val="FF0000"/>
              </a:buClr>
              <a:buFontTx/>
              <a:buChar char="•"/>
            </a:pPr>
            <a:r>
              <a:rPr lang="sv-SE" sz="3200" dirty="0">
                <a:cs typeface="Times New Roman" pitchFamily="18" charset="0"/>
              </a:rPr>
              <a:t> tvättmöjligheter</a:t>
            </a:r>
          </a:p>
        </p:txBody>
      </p:sp>
      <p:sp>
        <p:nvSpPr>
          <p:cNvPr id="50182" name="Rectangle 4"/>
          <p:cNvSpPr>
            <a:spLocks noGrp="1" noChangeArrowheads="1"/>
          </p:cNvSpPr>
          <p:nvPr>
            <p:ph type="title" idx="4294967295"/>
          </p:nvPr>
        </p:nvSpPr>
        <p:spPr>
          <a:xfrm>
            <a:off x="685800" y="533400"/>
            <a:ext cx="7772400" cy="1143000"/>
          </a:xfrm>
        </p:spPr>
        <p:txBody>
          <a:bodyPr>
            <a:normAutofit/>
          </a:bodyPr>
          <a:lstStyle/>
          <a:p>
            <a:pPr eaLnBrk="1" hangingPunct="1"/>
            <a:r>
              <a:rPr lang="sv-SE" sz="4000" dirty="0">
                <a:solidFill>
                  <a:schemeClr val="tx1"/>
                </a:solidFill>
                <a:latin typeface="+mn-lt"/>
                <a:cs typeface="Times New Roman" pitchFamily="18" charset="0"/>
              </a:rPr>
              <a:t>Exempel på utrustning</a:t>
            </a:r>
            <a:endParaRPr lang="sv-SE" sz="4000" dirty="0">
              <a:latin typeface="+mn-lt"/>
            </a:endParaRPr>
          </a:p>
        </p:txBody>
      </p:sp>
      <p:grpSp>
        <p:nvGrpSpPr>
          <p:cNvPr id="2" name="Grupp 9"/>
          <p:cNvGrpSpPr>
            <a:grpSpLocks/>
          </p:cNvGrpSpPr>
          <p:nvPr/>
        </p:nvGrpSpPr>
        <p:grpSpPr bwMode="auto">
          <a:xfrm>
            <a:off x="4714875" y="2714625"/>
            <a:ext cx="4038600" cy="3422650"/>
            <a:chOff x="4714876" y="2714620"/>
            <a:chExt cx="4038600" cy="3422650"/>
          </a:xfrm>
        </p:grpSpPr>
        <p:pic>
          <p:nvPicPr>
            <p:cNvPr id="50185" name="Picture 5" descr="C:\Documents and Settings\Håkan\Skrivbord\GOLVANALYS Sverige AB\SVEFF\PREVENT\Bild14.jpg"/>
            <p:cNvPicPr>
              <a:picLocks noChangeAspect="1" noChangeArrowheads="1"/>
            </p:cNvPicPr>
            <p:nvPr/>
          </p:nvPicPr>
          <p:blipFill>
            <a:blip r:embed="rId3"/>
            <a:srcRect/>
            <a:stretch>
              <a:fillRect/>
            </a:stretch>
          </p:blipFill>
          <p:spPr bwMode="auto">
            <a:xfrm>
              <a:off x="4714876" y="2714620"/>
              <a:ext cx="4038600" cy="3422650"/>
            </a:xfrm>
            <a:prstGeom prst="rect">
              <a:avLst/>
            </a:prstGeom>
            <a:noFill/>
            <a:ln w="9525">
              <a:noFill/>
              <a:miter lim="800000"/>
              <a:headEnd/>
              <a:tailEnd/>
            </a:ln>
          </p:spPr>
        </p:pic>
        <p:sp>
          <p:nvSpPr>
            <p:cNvPr id="9" name="Rektangel 8"/>
            <p:cNvSpPr/>
            <p:nvPr/>
          </p:nvSpPr>
          <p:spPr>
            <a:xfrm>
              <a:off x="5715001" y="4214808"/>
              <a:ext cx="1357313"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sp>
        <p:nvSpPr>
          <p:cNvPr id="4" name="Platshållare för sidfot 3">
            <a:extLst>
              <a:ext uri="{FF2B5EF4-FFF2-40B4-BE49-F238E27FC236}">
                <a16:creationId xmlns:a16="http://schemas.microsoft.com/office/drawing/2014/main" id="{10ADD8BD-D519-40F1-A8C1-52F135819B07}"/>
              </a:ext>
            </a:extLst>
          </p:cNvPr>
          <p:cNvSpPr>
            <a:spLocks noGrp="1"/>
          </p:cNvSpPr>
          <p:nvPr>
            <p:ph type="ftr" sz="quarter" idx="11"/>
          </p:nvPr>
        </p:nvSpPr>
        <p:spPr/>
        <p:txBody>
          <a:bodyPr/>
          <a:lstStyle/>
          <a:p>
            <a:r>
              <a:rPr lang="sv-SE"/>
              <a:t>Kemiska arbetsmiljörisker - Industri</a:t>
            </a:r>
          </a:p>
        </p:txBody>
      </p:sp>
      <p:sp>
        <p:nvSpPr>
          <p:cNvPr id="5" name="Platshållare för bildnummer 4">
            <a:extLst>
              <a:ext uri="{FF2B5EF4-FFF2-40B4-BE49-F238E27FC236}">
                <a16:creationId xmlns:a16="http://schemas.microsoft.com/office/drawing/2014/main" id="{72E8D85A-9434-4184-9500-5286C7E37283}"/>
              </a:ext>
            </a:extLst>
          </p:cNvPr>
          <p:cNvSpPr>
            <a:spLocks noGrp="1"/>
          </p:cNvSpPr>
          <p:nvPr>
            <p:ph type="sldNum" sz="quarter" idx="12"/>
          </p:nvPr>
        </p:nvSpPr>
        <p:spPr/>
        <p:txBody>
          <a:bodyPr/>
          <a:lstStyle/>
          <a:p>
            <a:fld id="{24B771AD-66DB-4BE0-9BC9-42B41F4325E8}" type="slidenum">
              <a:rPr lang="sv-SE" smtClean="0"/>
              <a:pPr/>
              <a:t>77</a:t>
            </a:fld>
            <a:endParaRPr lang="sv-SE"/>
          </a:p>
        </p:txBody>
      </p:sp>
      <p:sp>
        <p:nvSpPr>
          <p:cNvPr id="10" name="Platshållare för datum 4">
            <a:extLst>
              <a:ext uri="{FF2B5EF4-FFF2-40B4-BE49-F238E27FC236}">
                <a16:creationId xmlns:a16="http://schemas.microsoft.com/office/drawing/2014/main" id="{CD7EA7B2-7AF9-4EB5-ADF1-48F208AAD1D3}"/>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34185340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ubrik 5"/>
          <p:cNvSpPr>
            <a:spLocks noGrp="1"/>
          </p:cNvSpPr>
          <p:nvPr>
            <p:ph type="title"/>
          </p:nvPr>
        </p:nvSpPr>
        <p:spPr/>
        <p:txBody>
          <a:bodyPr/>
          <a:lstStyle/>
          <a:p>
            <a:pPr eaLnBrk="1" hangingPunct="1"/>
            <a:r>
              <a:rPr lang="sv-SE" sz="3600">
                <a:latin typeface="+mn-lt"/>
              </a:rPr>
              <a:t>Hantering av avfall – ohärdad produkt</a:t>
            </a:r>
          </a:p>
        </p:txBody>
      </p:sp>
      <p:sp>
        <p:nvSpPr>
          <p:cNvPr id="56323" name="Platshållare för innehåll 6"/>
          <p:cNvSpPr>
            <a:spLocks noGrp="1"/>
          </p:cNvSpPr>
          <p:nvPr>
            <p:ph idx="1"/>
          </p:nvPr>
        </p:nvSpPr>
        <p:spPr/>
        <p:txBody>
          <a:bodyPr/>
          <a:lstStyle/>
          <a:p>
            <a:pPr eaLnBrk="1" hangingPunct="1"/>
            <a:r>
              <a:rPr lang="sv-SE" sz="2000" dirty="0">
                <a:latin typeface="+mn-lt"/>
              </a:rPr>
              <a:t>Ohärdad produkt klassas som ”farligt avfall”. </a:t>
            </a:r>
          </a:p>
          <a:p>
            <a:pPr eaLnBrk="1" hangingPunct="1"/>
            <a:r>
              <a:rPr lang="sv-SE" sz="2000" dirty="0">
                <a:latin typeface="+mn-lt"/>
              </a:rPr>
              <a:t>Behållare ska ha lock och vara märkta med ”Farligt avfall” och vad det innehåller och hur man skyddar sig. </a:t>
            </a:r>
          </a:p>
          <a:p>
            <a:pPr lvl="1"/>
            <a:r>
              <a:rPr lang="sv-SE" sz="1600" dirty="0">
                <a:latin typeface="+mn-lt"/>
              </a:rPr>
              <a:t>Behållaren ska placeras så att den avger så lite föroreningar som möjligt till omgivningen.</a:t>
            </a:r>
          </a:p>
          <a:p>
            <a:pPr eaLnBrk="1" hangingPunct="1"/>
            <a:r>
              <a:rPr lang="sv-SE" sz="2000" dirty="0">
                <a:latin typeface="+mn-lt"/>
              </a:rPr>
              <a:t>Kontakta en avfallshanterare som har tillstånd att transportera och omhänderta farligt avfall.</a:t>
            </a:r>
          </a:p>
          <a:p>
            <a:pPr eaLnBrk="1" hangingPunct="1"/>
            <a:endParaRPr lang="sv-SE" sz="2000" dirty="0"/>
          </a:p>
          <a:p>
            <a:pPr eaLnBrk="1" hangingPunct="1"/>
            <a:r>
              <a:rPr lang="sv-SE" sz="2000" dirty="0">
                <a:latin typeface="+mn-lt"/>
              </a:rPr>
              <a:t>Uthärdad produkt är inte farligt avfall!</a:t>
            </a:r>
          </a:p>
          <a:p>
            <a:pPr eaLnBrk="1" hangingPunct="1">
              <a:buFontTx/>
              <a:buNone/>
            </a:pPr>
            <a:endParaRPr lang="sv-SE" sz="2000" dirty="0">
              <a:latin typeface="+mn-lt"/>
            </a:endParaRPr>
          </a:p>
        </p:txBody>
      </p:sp>
      <p:sp>
        <p:nvSpPr>
          <p:cNvPr id="3" name="Platshållare för sidfot 2">
            <a:extLst>
              <a:ext uri="{FF2B5EF4-FFF2-40B4-BE49-F238E27FC236}">
                <a16:creationId xmlns:a16="http://schemas.microsoft.com/office/drawing/2014/main" id="{A33B82E3-B9ED-4E8B-8877-A873ADD695D6}"/>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E3B1D5D2-D13D-4110-8D9E-F78C50A2ED99}"/>
              </a:ext>
            </a:extLst>
          </p:cNvPr>
          <p:cNvSpPr>
            <a:spLocks noGrp="1"/>
          </p:cNvSpPr>
          <p:nvPr>
            <p:ph type="sldNum" sz="quarter" idx="12"/>
          </p:nvPr>
        </p:nvSpPr>
        <p:spPr/>
        <p:txBody>
          <a:bodyPr/>
          <a:lstStyle/>
          <a:p>
            <a:fld id="{24B771AD-66DB-4BE0-9BC9-42B41F4325E8}" type="slidenum">
              <a:rPr lang="sv-SE" smtClean="0"/>
              <a:pPr/>
              <a:t>78</a:t>
            </a:fld>
            <a:endParaRPr lang="sv-SE"/>
          </a:p>
        </p:txBody>
      </p:sp>
      <p:sp>
        <p:nvSpPr>
          <p:cNvPr id="7" name="Platshållare för datum 4">
            <a:extLst>
              <a:ext uri="{FF2B5EF4-FFF2-40B4-BE49-F238E27FC236}">
                <a16:creationId xmlns:a16="http://schemas.microsoft.com/office/drawing/2014/main" id="{F5DE8D41-2631-4DB9-A725-4167A14A442C}"/>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0236349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F34E8C-7B2E-465F-9995-1E770DD56277}"/>
              </a:ext>
            </a:extLst>
          </p:cNvPr>
          <p:cNvSpPr>
            <a:spLocks noGrp="1"/>
          </p:cNvSpPr>
          <p:nvPr>
            <p:ph type="title"/>
          </p:nvPr>
        </p:nvSpPr>
        <p:spPr/>
        <p:txBody>
          <a:bodyPr/>
          <a:lstStyle/>
          <a:p>
            <a:r>
              <a:rPr lang="sv-SE" dirty="0"/>
              <a:t>Vid stänk i ögonen</a:t>
            </a:r>
          </a:p>
        </p:txBody>
      </p:sp>
      <p:sp>
        <p:nvSpPr>
          <p:cNvPr id="10" name="Platshållare för innehåll 9">
            <a:extLst>
              <a:ext uri="{FF2B5EF4-FFF2-40B4-BE49-F238E27FC236}">
                <a16:creationId xmlns:a16="http://schemas.microsoft.com/office/drawing/2014/main" id="{034D6C5B-C5BC-44A2-9D98-9C78BEB291C9}"/>
              </a:ext>
            </a:extLst>
          </p:cNvPr>
          <p:cNvSpPr>
            <a:spLocks noGrp="1"/>
          </p:cNvSpPr>
          <p:nvPr>
            <p:ph idx="1"/>
          </p:nvPr>
        </p:nvSpPr>
        <p:spPr>
          <a:xfrm>
            <a:off x="457200" y="1600200"/>
            <a:ext cx="6096000" cy="4525963"/>
          </a:xfrm>
        </p:spPr>
        <p:txBody>
          <a:bodyPr/>
          <a:lstStyle/>
          <a:p>
            <a:r>
              <a:rPr lang="sv-SE" dirty="0"/>
              <a:t>Se till att du får hjälp</a:t>
            </a:r>
          </a:p>
          <a:p>
            <a:r>
              <a:rPr lang="sv-SE" dirty="0"/>
              <a:t>Ha alltid ögonsköljflaska tillhands</a:t>
            </a:r>
          </a:p>
          <a:p>
            <a:r>
              <a:rPr lang="sv-SE" dirty="0"/>
              <a:t>Skölj åtminstone 15 minuter och uppsök genast läkare</a:t>
            </a:r>
          </a:p>
          <a:p>
            <a:pPr lvl="1"/>
            <a:r>
              <a:rPr lang="sv-SE" dirty="0"/>
              <a:t>Vid tveksamhet fortsätt att skölja</a:t>
            </a:r>
          </a:p>
          <a:p>
            <a:r>
              <a:rPr lang="sv-SE" dirty="0"/>
              <a:t>Skydda ögat som inte blivit kontaminerat</a:t>
            </a:r>
          </a:p>
          <a:p>
            <a:endParaRPr lang="sv-SE" dirty="0"/>
          </a:p>
        </p:txBody>
      </p:sp>
      <p:sp>
        <p:nvSpPr>
          <p:cNvPr id="5" name="Platshållare för datum 4">
            <a:extLst>
              <a:ext uri="{FF2B5EF4-FFF2-40B4-BE49-F238E27FC236}">
                <a16:creationId xmlns:a16="http://schemas.microsoft.com/office/drawing/2014/main" id="{38D0426B-09DB-4FC4-91B8-52DC42FEA841}"/>
              </a:ext>
            </a:extLst>
          </p:cNvPr>
          <p:cNvSpPr>
            <a:spLocks noGrp="1"/>
          </p:cNvSpPr>
          <p:nvPr>
            <p:ph type="dt" sz="half" idx="10"/>
          </p:nvPr>
        </p:nvSpPr>
        <p:spPr/>
        <p:txBody>
          <a:bodyPr/>
          <a:lstStyle/>
          <a:p>
            <a:r>
              <a:rPr lang="sv-SE"/>
              <a:t>2022</a:t>
            </a:r>
            <a:endParaRPr lang="sv-SE" dirty="0"/>
          </a:p>
        </p:txBody>
      </p:sp>
      <p:sp>
        <p:nvSpPr>
          <p:cNvPr id="6" name="Platshållare för sidfot 5">
            <a:extLst>
              <a:ext uri="{FF2B5EF4-FFF2-40B4-BE49-F238E27FC236}">
                <a16:creationId xmlns:a16="http://schemas.microsoft.com/office/drawing/2014/main" id="{B33B0552-D6BF-4E12-B45F-AB8F39032757}"/>
              </a:ext>
            </a:extLst>
          </p:cNvPr>
          <p:cNvSpPr>
            <a:spLocks noGrp="1"/>
          </p:cNvSpPr>
          <p:nvPr>
            <p:ph type="ftr" sz="quarter" idx="11"/>
          </p:nvPr>
        </p:nvSpPr>
        <p:spPr/>
        <p:txBody>
          <a:bodyPr/>
          <a:lstStyle/>
          <a:p>
            <a:r>
              <a:rPr lang="sv-SE"/>
              <a:t>Kemiska arbetsmiljörisker - Industri</a:t>
            </a:r>
          </a:p>
        </p:txBody>
      </p:sp>
      <p:sp>
        <p:nvSpPr>
          <p:cNvPr id="7" name="Platshållare för bildnummer 6">
            <a:extLst>
              <a:ext uri="{FF2B5EF4-FFF2-40B4-BE49-F238E27FC236}">
                <a16:creationId xmlns:a16="http://schemas.microsoft.com/office/drawing/2014/main" id="{533B0FB9-A9BC-41FE-8C4E-A88389B6DED6}"/>
              </a:ext>
            </a:extLst>
          </p:cNvPr>
          <p:cNvSpPr>
            <a:spLocks noGrp="1"/>
          </p:cNvSpPr>
          <p:nvPr>
            <p:ph type="sldNum" sz="quarter" idx="12"/>
          </p:nvPr>
        </p:nvSpPr>
        <p:spPr/>
        <p:txBody>
          <a:bodyPr/>
          <a:lstStyle/>
          <a:p>
            <a:fld id="{24B771AD-66DB-4BE0-9BC9-42B41F4325E8}" type="slidenum">
              <a:rPr lang="sv-SE" smtClean="0"/>
              <a:pPr/>
              <a:t>79</a:t>
            </a:fld>
            <a:endParaRPr lang="sv-SE"/>
          </a:p>
        </p:txBody>
      </p:sp>
      <p:pic>
        <p:nvPicPr>
          <p:cNvPr id="4" name="Bild 3" descr="Ögon kontur">
            <a:extLst>
              <a:ext uri="{FF2B5EF4-FFF2-40B4-BE49-F238E27FC236}">
                <a16:creationId xmlns:a16="http://schemas.microsoft.com/office/drawing/2014/main" id="{02ABDB4F-E73B-4FCB-824C-46CAB4B481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0232" y="1844824"/>
            <a:ext cx="1490464" cy="1490464"/>
          </a:xfrm>
          <a:prstGeom prst="rect">
            <a:avLst/>
          </a:prstGeom>
        </p:spPr>
      </p:pic>
      <p:pic>
        <p:nvPicPr>
          <p:cNvPr id="9" name="Bild 8" descr="Klocka kontur">
            <a:extLst>
              <a:ext uri="{FF2B5EF4-FFF2-40B4-BE49-F238E27FC236}">
                <a16:creationId xmlns:a16="http://schemas.microsoft.com/office/drawing/2014/main" id="{923F3053-D03B-45E7-87DE-3CE0B6C7CA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48264" y="3335945"/>
            <a:ext cx="914400" cy="914400"/>
          </a:xfrm>
          <a:prstGeom prst="rect">
            <a:avLst/>
          </a:prstGeom>
        </p:spPr>
      </p:pic>
    </p:spTree>
    <p:extLst>
      <p:ext uri="{BB962C8B-B14F-4D97-AF65-F5344CB8AC3E}">
        <p14:creationId xmlns:p14="http://schemas.microsoft.com/office/powerpoint/2010/main" val="9492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AFB5737-1616-4F90-BB46-4CEBD4B5C887}"/>
              </a:ext>
            </a:extLst>
          </p:cNvPr>
          <p:cNvSpPr>
            <a:spLocks noGrp="1"/>
          </p:cNvSpPr>
          <p:nvPr>
            <p:ph type="title"/>
          </p:nvPr>
        </p:nvSpPr>
        <p:spPr/>
        <p:txBody>
          <a:bodyPr/>
          <a:lstStyle/>
          <a:p>
            <a:r>
              <a:rPr lang="sv-SE" dirty="0"/>
              <a:t>Vad är kemiska risker?</a:t>
            </a:r>
          </a:p>
        </p:txBody>
      </p:sp>
      <p:sp>
        <p:nvSpPr>
          <p:cNvPr id="9" name="Platshållare för innehåll 8">
            <a:extLst>
              <a:ext uri="{FF2B5EF4-FFF2-40B4-BE49-F238E27FC236}">
                <a16:creationId xmlns:a16="http://schemas.microsoft.com/office/drawing/2014/main" id="{352C00FD-EB63-4717-B9E0-7909773E82CF}"/>
              </a:ext>
            </a:extLst>
          </p:cNvPr>
          <p:cNvSpPr>
            <a:spLocks noGrp="1"/>
          </p:cNvSpPr>
          <p:nvPr>
            <p:ph idx="1"/>
          </p:nvPr>
        </p:nvSpPr>
        <p:spPr/>
        <p:txBody>
          <a:bodyPr>
            <a:normAutofit/>
          </a:bodyPr>
          <a:lstStyle/>
          <a:p>
            <a:r>
              <a:rPr lang="sv-SE" sz="2800" dirty="0"/>
              <a:t>Skilj på fara och risk</a:t>
            </a:r>
          </a:p>
          <a:p>
            <a:r>
              <a:rPr lang="sv-SE" sz="2800" i="0" dirty="0">
                <a:solidFill>
                  <a:srgbClr val="202124"/>
                </a:solidFill>
                <a:effectLst/>
                <a:latin typeface="arial" panose="020B0604020202020204" pitchFamily="34" charset="0"/>
              </a:rPr>
              <a:t>Hur allvarlig den risk är som en farlig </a:t>
            </a:r>
            <a:r>
              <a:rPr lang="sv-SE" sz="2800" i="0" dirty="0" err="1">
                <a:solidFill>
                  <a:srgbClr val="202124"/>
                </a:solidFill>
                <a:effectLst/>
                <a:latin typeface="arial" panose="020B0604020202020204" pitchFamily="34" charset="0"/>
              </a:rPr>
              <a:t>kemikalie</a:t>
            </a:r>
            <a:r>
              <a:rPr lang="sv-SE" sz="2800" i="0" dirty="0">
                <a:solidFill>
                  <a:srgbClr val="202124"/>
                </a:solidFill>
                <a:effectLst/>
                <a:latin typeface="arial" panose="020B0604020202020204" pitchFamily="34" charset="0"/>
              </a:rPr>
              <a:t> medför kan beskrivas genom att bedöma förhållandet mellan faran och exponeringen</a:t>
            </a:r>
            <a:endParaRPr lang="sv-SE" sz="2800" dirty="0"/>
          </a:p>
        </p:txBody>
      </p:sp>
      <p:sp>
        <p:nvSpPr>
          <p:cNvPr id="5" name="Platshållare för datum 4">
            <a:extLst>
              <a:ext uri="{FF2B5EF4-FFF2-40B4-BE49-F238E27FC236}">
                <a16:creationId xmlns:a16="http://schemas.microsoft.com/office/drawing/2014/main" id="{C2F984AB-9E63-4FDA-9E9F-F8CC130690B0}"/>
              </a:ext>
            </a:extLst>
          </p:cNvPr>
          <p:cNvSpPr>
            <a:spLocks noGrp="1"/>
          </p:cNvSpPr>
          <p:nvPr>
            <p:ph type="dt" sz="half" idx="10"/>
          </p:nvPr>
        </p:nvSpPr>
        <p:spPr/>
        <p:txBody>
          <a:bodyPr/>
          <a:lstStyle/>
          <a:p>
            <a:r>
              <a:rPr lang="sv-SE"/>
              <a:t>2022</a:t>
            </a:r>
            <a:endParaRPr lang="sv-SE" dirty="0"/>
          </a:p>
        </p:txBody>
      </p:sp>
      <p:sp>
        <p:nvSpPr>
          <p:cNvPr id="6" name="Platshållare för sidfot 5">
            <a:extLst>
              <a:ext uri="{FF2B5EF4-FFF2-40B4-BE49-F238E27FC236}">
                <a16:creationId xmlns:a16="http://schemas.microsoft.com/office/drawing/2014/main" id="{20BF6BAD-47A0-4CDB-9DDE-34562DA5E2BE}"/>
              </a:ext>
            </a:extLst>
          </p:cNvPr>
          <p:cNvSpPr>
            <a:spLocks noGrp="1"/>
          </p:cNvSpPr>
          <p:nvPr>
            <p:ph type="ftr" sz="quarter" idx="11"/>
          </p:nvPr>
        </p:nvSpPr>
        <p:spPr/>
        <p:txBody>
          <a:bodyPr/>
          <a:lstStyle/>
          <a:p>
            <a:r>
              <a:rPr lang="sv-SE"/>
              <a:t>Kemiska arbetsmiljörisker - Industri</a:t>
            </a:r>
          </a:p>
        </p:txBody>
      </p:sp>
      <p:sp>
        <p:nvSpPr>
          <p:cNvPr id="7" name="Platshållare för bildnummer 6">
            <a:extLst>
              <a:ext uri="{FF2B5EF4-FFF2-40B4-BE49-F238E27FC236}">
                <a16:creationId xmlns:a16="http://schemas.microsoft.com/office/drawing/2014/main" id="{377C2909-C31B-45BC-8110-DB235C5BC524}"/>
              </a:ext>
            </a:extLst>
          </p:cNvPr>
          <p:cNvSpPr>
            <a:spLocks noGrp="1"/>
          </p:cNvSpPr>
          <p:nvPr>
            <p:ph type="sldNum" sz="quarter" idx="12"/>
          </p:nvPr>
        </p:nvSpPr>
        <p:spPr/>
        <p:txBody>
          <a:bodyPr/>
          <a:lstStyle/>
          <a:p>
            <a:fld id="{24B771AD-66DB-4BE0-9BC9-42B41F4325E8}" type="slidenum">
              <a:rPr lang="sv-SE" smtClean="0"/>
              <a:pPr/>
              <a:t>8</a:t>
            </a:fld>
            <a:endParaRPr lang="sv-SE"/>
          </a:p>
        </p:txBody>
      </p:sp>
    </p:spTree>
    <p:extLst>
      <p:ext uri="{BB962C8B-B14F-4D97-AF65-F5344CB8AC3E}">
        <p14:creationId xmlns:p14="http://schemas.microsoft.com/office/powerpoint/2010/main" val="15822521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5D1803-4AA0-4335-9FFD-894EC60B374F}"/>
              </a:ext>
            </a:extLst>
          </p:cNvPr>
          <p:cNvSpPr>
            <a:spLocks noGrp="1"/>
          </p:cNvSpPr>
          <p:nvPr>
            <p:ph type="title"/>
          </p:nvPr>
        </p:nvSpPr>
        <p:spPr/>
        <p:txBody>
          <a:bodyPr/>
          <a:lstStyle/>
          <a:p>
            <a:r>
              <a:rPr lang="sv-SE" dirty="0">
                <a:latin typeface="+mn-lt"/>
              </a:rPr>
              <a:t>Vid kontaminering av hud</a:t>
            </a:r>
          </a:p>
        </p:txBody>
      </p:sp>
      <p:sp>
        <p:nvSpPr>
          <p:cNvPr id="3" name="Platshållare för innehåll 2">
            <a:extLst>
              <a:ext uri="{FF2B5EF4-FFF2-40B4-BE49-F238E27FC236}">
                <a16:creationId xmlns:a16="http://schemas.microsoft.com/office/drawing/2014/main" id="{2670FA89-1EDC-4C83-ABD0-AED75741F074}"/>
              </a:ext>
            </a:extLst>
          </p:cNvPr>
          <p:cNvSpPr>
            <a:spLocks noGrp="1"/>
          </p:cNvSpPr>
          <p:nvPr>
            <p:ph idx="1"/>
          </p:nvPr>
        </p:nvSpPr>
        <p:spPr>
          <a:xfrm>
            <a:off x="457200" y="1600200"/>
            <a:ext cx="5562600" cy="4525963"/>
          </a:xfrm>
        </p:spPr>
        <p:txBody>
          <a:bodyPr>
            <a:normAutofit/>
          </a:bodyPr>
          <a:lstStyle/>
          <a:p>
            <a:r>
              <a:rPr lang="sv-SE" sz="2800" dirty="0"/>
              <a:t>Om du ohärdad produkt på huden, torka bort direkt och tvätta sedan huden noga med tvål och vatten. Använd inte lösningsmedel för att rengöra huden.</a:t>
            </a:r>
          </a:p>
          <a:p>
            <a:r>
              <a:rPr lang="sv-SE" sz="2800" dirty="0"/>
              <a:t>Dra ej kontaminerade kläder över huvudet. Klipp hellre upp dem.</a:t>
            </a:r>
          </a:p>
          <a:p>
            <a:endParaRPr lang="sv-SE" sz="2800" dirty="0"/>
          </a:p>
        </p:txBody>
      </p:sp>
      <p:sp>
        <p:nvSpPr>
          <p:cNvPr id="5" name="Platshållare för sidfot 4">
            <a:extLst>
              <a:ext uri="{FF2B5EF4-FFF2-40B4-BE49-F238E27FC236}">
                <a16:creationId xmlns:a16="http://schemas.microsoft.com/office/drawing/2014/main" id="{2F7B98D4-27B4-4FD2-AAB7-00857CF0D491}"/>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00E7C769-D2A6-4A85-BB5A-968E4D40E683}"/>
              </a:ext>
            </a:extLst>
          </p:cNvPr>
          <p:cNvSpPr>
            <a:spLocks noGrp="1"/>
          </p:cNvSpPr>
          <p:nvPr>
            <p:ph type="sldNum" sz="quarter" idx="12"/>
          </p:nvPr>
        </p:nvSpPr>
        <p:spPr/>
        <p:txBody>
          <a:bodyPr/>
          <a:lstStyle/>
          <a:p>
            <a:fld id="{24B771AD-66DB-4BE0-9BC9-42B41F4325E8}" type="slidenum">
              <a:rPr lang="sv-SE" smtClean="0"/>
              <a:pPr/>
              <a:t>80</a:t>
            </a:fld>
            <a:endParaRPr lang="sv-SE"/>
          </a:p>
        </p:txBody>
      </p:sp>
      <p:sp>
        <p:nvSpPr>
          <p:cNvPr id="7" name="Platshållare för datum 4">
            <a:extLst>
              <a:ext uri="{FF2B5EF4-FFF2-40B4-BE49-F238E27FC236}">
                <a16:creationId xmlns:a16="http://schemas.microsoft.com/office/drawing/2014/main" id="{A65E3E11-33C7-4D97-B762-2219141F61BC}"/>
              </a:ext>
            </a:extLst>
          </p:cNvPr>
          <p:cNvSpPr>
            <a:spLocks noGrp="1"/>
          </p:cNvSpPr>
          <p:nvPr>
            <p:ph type="dt" sz="half" idx="10"/>
          </p:nvPr>
        </p:nvSpPr>
        <p:spPr>
          <a:xfrm>
            <a:off x="457200" y="6356350"/>
            <a:ext cx="2133600" cy="365125"/>
          </a:xfrm>
        </p:spPr>
        <p:txBody>
          <a:bodyPr/>
          <a:lstStyle/>
          <a:p>
            <a:r>
              <a:rPr lang="sv-SE"/>
              <a:t>2022</a:t>
            </a:r>
            <a:endParaRPr lang="sv-SE" dirty="0"/>
          </a:p>
        </p:txBody>
      </p:sp>
      <p:pic>
        <p:nvPicPr>
          <p:cNvPr id="8" name="Bild 7" descr="Handfat kontur">
            <a:extLst>
              <a:ext uri="{FF2B5EF4-FFF2-40B4-BE49-F238E27FC236}">
                <a16:creationId xmlns:a16="http://schemas.microsoft.com/office/drawing/2014/main" id="{54582DFD-1FF8-45F0-A50C-A55193C251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0192" y="1899134"/>
            <a:ext cx="1512168" cy="1512168"/>
          </a:xfrm>
          <a:prstGeom prst="rect">
            <a:avLst/>
          </a:prstGeom>
        </p:spPr>
      </p:pic>
      <p:pic>
        <p:nvPicPr>
          <p:cNvPr id="10" name="Bild 9" descr="Fläckade kläder kontur">
            <a:extLst>
              <a:ext uri="{FF2B5EF4-FFF2-40B4-BE49-F238E27FC236}">
                <a16:creationId xmlns:a16="http://schemas.microsoft.com/office/drawing/2014/main" id="{7E9C3B4B-6AC3-404B-B163-6305D2DD9C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13349" y="3905486"/>
            <a:ext cx="914400" cy="914400"/>
          </a:xfrm>
          <a:prstGeom prst="rect">
            <a:avLst/>
          </a:prstGeom>
        </p:spPr>
      </p:pic>
    </p:spTree>
    <p:extLst>
      <p:ext uri="{BB962C8B-B14F-4D97-AF65-F5344CB8AC3E}">
        <p14:creationId xmlns:p14="http://schemas.microsoft.com/office/powerpoint/2010/main" val="16657361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E79FBC4-E28E-4DE4-A45D-DFB4EBD89975}"/>
              </a:ext>
            </a:extLst>
          </p:cNvPr>
          <p:cNvSpPr>
            <a:spLocks noGrp="1"/>
          </p:cNvSpPr>
          <p:nvPr>
            <p:ph type="title"/>
          </p:nvPr>
        </p:nvSpPr>
        <p:spPr/>
        <p:txBody>
          <a:bodyPr/>
          <a:lstStyle/>
          <a:p>
            <a:r>
              <a:rPr lang="sv-SE" dirty="0"/>
              <a:t>Vid inandning</a:t>
            </a:r>
          </a:p>
        </p:txBody>
      </p:sp>
      <p:sp>
        <p:nvSpPr>
          <p:cNvPr id="8" name="Underrubrik 7">
            <a:extLst>
              <a:ext uri="{FF2B5EF4-FFF2-40B4-BE49-F238E27FC236}">
                <a16:creationId xmlns:a16="http://schemas.microsoft.com/office/drawing/2014/main" id="{38B16EC8-3E5B-44B7-BE44-D4D7282AB161}"/>
              </a:ext>
            </a:extLst>
          </p:cNvPr>
          <p:cNvSpPr>
            <a:spLocks noGrp="1"/>
          </p:cNvSpPr>
          <p:nvPr>
            <p:ph idx="1"/>
          </p:nvPr>
        </p:nvSpPr>
        <p:spPr>
          <a:xfrm>
            <a:off x="457200" y="1600200"/>
            <a:ext cx="5770984" cy="4525963"/>
          </a:xfrm>
        </p:spPr>
        <p:txBody>
          <a:bodyPr>
            <a:normAutofit/>
          </a:bodyPr>
          <a:lstStyle/>
          <a:p>
            <a:pPr marL="457200" indent="-457200" algn="l">
              <a:buFont typeface="Arial" panose="020B0604020202020204" pitchFamily="34" charset="0"/>
              <a:buChar char="•"/>
            </a:pPr>
            <a:r>
              <a:rPr lang="sv-SE" dirty="0"/>
              <a:t>Flytta personen till frisk luft </a:t>
            </a:r>
          </a:p>
          <a:p>
            <a:pPr marL="457200" indent="-457200" algn="l">
              <a:buFont typeface="Arial" panose="020B0604020202020204" pitchFamily="34" charset="0"/>
              <a:buChar char="•"/>
            </a:pPr>
            <a:r>
              <a:rPr lang="sv-SE" dirty="0"/>
              <a:t>Se till att han eller hon vilar i en ställning som underlättar andningen</a:t>
            </a:r>
          </a:p>
          <a:p>
            <a:pPr marL="457200" indent="-457200" algn="l">
              <a:buFont typeface="Arial" panose="020B0604020202020204" pitchFamily="34" charset="0"/>
              <a:buChar char="•"/>
            </a:pPr>
            <a:r>
              <a:rPr lang="sv-SE" dirty="0"/>
              <a:t>Om symptom kvarstår så sök läkarvård</a:t>
            </a:r>
          </a:p>
        </p:txBody>
      </p:sp>
      <p:pic>
        <p:nvPicPr>
          <p:cNvPr id="3" name="Bild 2" descr="Lungor kontur">
            <a:extLst>
              <a:ext uri="{FF2B5EF4-FFF2-40B4-BE49-F238E27FC236}">
                <a16:creationId xmlns:a16="http://schemas.microsoft.com/office/drawing/2014/main" id="{4AEA6E6F-46F3-46F0-9341-A73549960C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8184" y="2496540"/>
            <a:ext cx="1490464" cy="1490464"/>
          </a:xfrm>
          <a:prstGeom prst="rect">
            <a:avLst/>
          </a:prstGeom>
        </p:spPr>
      </p:pic>
      <p:sp>
        <p:nvSpPr>
          <p:cNvPr id="2" name="Platshållare för datum 1">
            <a:extLst>
              <a:ext uri="{FF2B5EF4-FFF2-40B4-BE49-F238E27FC236}">
                <a16:creationId xmlns:a16="http://schemas.microsoft.com/office/drawing/2014/main" id="{E8617F91-8A5D-CA59-3CCC-FCCA4ED7CFB8}"/>
              </a:ext>
            </a:extLst>
          </p:cNvPr>
          <p:cNvSpPr>
            <a:spLocks noGrp="1"/>
          </p:cNvSpPr>
          <p:nvPr>
            <p:ph type="dt" sz="half" idx="10"/>
          </p:nvPr>
        </p:nvSpPr>
        <p:spPr/>
        <p:txBody>
          <a:bodyPr/>
          <a:lstStyle/>
          <a:p>
            <a:r>
              <a:rPr lang="sv-SE"/>
              <a:t>2022</a:t>
            </a:r>
            <a:endParaRPr lang="sv-SE" dirty="0"/>
          </a:p>
        </p:txBody>
      </p:sp>
      <p:sp>
        <p:nvSpPr>
          <p:cNvPr id="4" name="Platshållare för sidfot 3">
            <a:extLst>
              <a:ext uri="{FF2B5EF4-FFF2-40B4-BE49-F238E27FC236}">
                <a16:creationId xmlns:a16="http://schemas.microsoft.com/office/drawing/2014/main" id="{D2D946F4-717F-FFFD-781F-F7F6D785EFAF}"/>
              </a:ext>
            </a:extLst>
          </p:cNvPr>
          <p:cNvSpPr>
            <a:spLocks noGrp="1"/>
          </p:cNvSpPr>
          <p:nvPr>
            <p:ph type="ftr" sz="quarter" idx="11"/>
          </p:nvPr>
        </p:nvSpPr>
        <p:spPr/>
        <p:txBody>
          <a:bodyPr/>
          <a:lstStyle/>
          <a:p>
            <a:r>
              <a:rPr lang="sv-SE"/>
              <a:t>Kemiska arbetsmiljörisker - Industri</a:t>
            </a:r>
          </a:p>
        </p:txBody>
      </p:sp>
      <p:sp>
        <p:nvSpPr>
          <p:cNvPr id="5" name="Platshållare för bildnummer 4">
            <a:extLst>
              <a:ext uri="{FF2B5EF4-FFF2-40B4-BE49-F238E27FC236}">
                <a16:creationId xmlns:a16="http://schemas.microsoft.com/office/drawing/2014/main" id="{F7934195-A3A6-C531-0484-E85574E18023}"/>
              </a:ext>
            </a:extLst>
          </p:cNvPr>
          <p:cNvSpPr>
            <a:spLocks noGrp="1"/>
          </p:cNvSpPr>
          <p:nvPr>
            <p:ph type="sldNum" sz="quarter" idx="12"/>
          </p:nvPr>
        </p:nvSpPr>
        <p:spPr/>
        <p:txBody>
          <a:bodyPr/>
          <a:lstStyle/>
          <a:p>
            <a:fld id="{24B771AD-66DB-4BE0-9BC9-42B41F4325E8}" type="slidenum">
              <a:rPr lang="sv-SE" smtClean="0"/>
              <a:pPr/>
              <a:t>81</a:t>
            </a:fld>
            <a:endParaRPr lang="sv-SE"/>
          </a:p>
        </p:txBody>
      </p:sp>
    </p:spTree>
    <p:extLst>
      <p:ext uri="{BB962C8B-B14F-4D97-AF65-F5344CB8AC3E}">
        <p14:creationId xmlns:p14="http://schemas.microsoft.com/office/powerpoint/2010/main" val="32478439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3C587F-50F1-4CE6-9FA1-209277F59B17}"/>
              </a:ext>
            </a:extLst>
          </p:cNvPr>
          <p:cNvSpPr>
            <a:spLocks noGrp="1"/>
          </p:cNvSpPr>
          <p:nvPr>
            <p:ph type="title"/>
          </p:nvPr>
        </p:nvSpPr>
        <p:spPr/>
        <p:txBody>
          <a:bodyPr>
            <a:normAutofit/>
          </a:bodyPr>
          <a:lstStyle/>
          <a:p>
            <a:r>
              <a:rPr lang="sv-SE" dirty="0">
                <a:cs typeface="Times New Roman" pitchFamily="18" charset="0"/>
              </a:rPr>
              <a:t>Vad gör jag vid spill?</a:t>
            </a:r>
            <a:endParaRPr lang="sv-SE" dirty="0"/>
          </a:p>
        </p:txBody>
      </p:sp>
      <p:sp>
        <p:nvSpPr>
          <p:cNvPr id="3" name="Platshållare för innehåll 2">
            <a:extLst>
              <a:ext uri="{FF2B5EF4-FFF2-40B4-BE49-F238E27FC236}">
                <a16:creationId xmlns:a16="http://schemas.microsoft.com/office/drawing/2014/main" id="{DC165E05-3DC4-47B7-B5DD-B6531773A066}"/>
              </a:ext>
            </a:extLst>
          </p:cNvPr>
          <p:cNvSpPr>
            <a:spLocks noGrp="1"/>
          </p:cNvSpPr>
          <p:nvPr>
            <p:ph idx="1"/>
          </p:nvPr>
        </p:nvSpPr>
        <p:spPr>
          <a:xfrm>
            <a:off x="4826104" y="1600200"/>
            <a:ext cx="3860696" cy="4525963"/>
          </a:xfrm>
        </p:spPr>
        <p:txBody>
          <a:bodyPr>
            <a:normAutofit lnSpcReduction="10000"/>
          </a:bodyPr>
          <a:lstStyle/>
          <a:p>
            <a:r>
              <a:rPr lang="sv-SE" sz="2400" b="1" dirty="0"/>
              <a:t>Täck avloppsbrunnar!</a:t>
            </a:r>
          </a:p>
          <a:p>
            <a:r>
              <a:rPr lang="sv-SE" sz="2400" dirty="0"/>
              <a:t>Använd </a:t>
            </a:r>
            <a:r>
              <a:rPr lang="sv-SE" sz="2400" dirty="0" err="1"/>
              <a:t>absorbermaterial</a:t>
            </a:r>
            <a:r>
              <a:rPr lang="sv-SE" sz="2400" dirty="0"/>
              <a:t> (ex. sand) och samla upp i kärl som märks upp ”Farligt Avfall” etc.</a:t>
            </a:r>
          </a:p>
          <a:p>
            <a:r>
              <a:rPr lang="sv-SE" sz="2400" dirty="0"/>
              <a:t>Produkterna får inte hällas ut i avlopp. Om golvmassa, bindemedel eller härdare kommer i avloppsnätet kontakta miljökontoret i respektive kommun och räddningstjänst om det rör sig om stora mängder</a:t>
            </a:r>
          </a:p>
        </p:txBody>
      </p:sp>
      <p:pic>
        <p:nvPicPr>
          <p:cNvPr id="5" name="Bildobjekt 4">
            <a:extLst>
              <a:ext uri="{FF2B5EF4-FFF2-40B4-BE49-F238E27FC236}">
                <a16:creationId xmlns:a16="http://schemas.microsoft.com/office/drawing/2014/main" id="{0BB10009-0384-440E-9A3C-44912816D151}"/>
              </a:ext>
            </a:extLst>
          </p:cNvPr>
          <p:cNvPicPr>
            <a:picLocks noChangeAspect="1"/>
          </p:cNvPicPr>
          <p:nvPr/>
        </p:nvPicPr>
        <p:blipFill>
          <a:blip r:embed="rId3"/>
          <a:stretch>
            <a:fillRect/>
          </a:stretch>
        </p:blipFill>
        <p:spPr>
          <a:xfrm>
            <a:off x="700023" y="1755580"/>
            <a:ext cx="3860696" cy="4215201"/>
          </a:xfrm>
          <a:prstGeom prst="rect">
            <a:avLst/>
          </a:prstGeom>
        </p:spPr>
      </p:pic>
      <p:sp>
        <p:nvSpPr>
          <p:cNvPr id="6" name="Platshållare för sidfot 5">
            <a:extLst>
              <a:ext uri="{FF2B5EF4-FFF2-40B4-BE49-F238E27FC236}">
                <a16:creationId xmlns:a16="http://schemas.microsoft.com/office/drawing/2014/main" id="{3CD4F681-894A-4881-B57F-46E873D91B3B}"/>
              </a:ext>
            </a:extLst>
          </p:cNvPr>
          <p:cNvSpPr>
            <a:spLocks noGrp="1"/>
          </p:cNvSpPr>
          <p:nvPr>
            <p:ph type="ftr" sz="quarter" idx="11"/>
          </p:nvPr>
        </p:nvSpPr>
        <p:spPr/>
        <p:txBody>
          <a:bodyPr/>
          <a:lstStyle/>
          <a:p>
            <a:r>
              <a:rPr lang="sv-SE"/>
              <a:t>Kemiska arbetsmiljörisker - Industri</a:t>
            </a:r>
          </a:p>
        </p:txBody>
      </p:sp>
      <p:sp>
        <p:nvSpPr>
          <p:cNvPr id="7" name="Platshållare för bildnummer 6">
            <a:extLst>
              <a:ext uri="{FF2B5EF4-FFF2-40B4-BE49-F238E27FC236}">
                <a16:creationId xmlns:a16="http://schemas.microsoft.com/office/drawing/2014/main" id="{18AA44EF-147D-476F-AE6B-BF9CC32DEFF9}"/>
              </a:ext>
            </a:extLst>
          </p:cNvPr>
          <p:cNvSpPr>
            <a:spLocks noGrp="1"/>
          </p:cNvSpPr>
          <p:nvPr>
            <p:ph type="sldNum" sz="quarter" idx="12"/>
          </p:nvPr>
        </p:nvSpPr>
        <p:spPr/>
        <p:txBody>
          <a:bodyPr/>
          <a:lstStyle/>
          <a:p>
            <a:fld id="{24B771AD-66DB-4BE0-9BC9-42B41F4325E8}" type="slidenum">
              <a:rPr lang="sv-SE" smtClean="0"/>
              <a:pPr/>
              <a:t>82</a:t>
            </a:fld>
            <a:endParaRPr lang="sv-SE"/>
          </a:p>
        </p:txBody>
      </p:sp>
      <p:sp>
        <p:nvSpPr>
          <p:cNvPr id="8" name="Platshållare för datum 4">
            <a:extLst>
              <a:ext uri="{FF2B5EF4-FFF2-40B4-BE49-F238E27FC236}">
                <a16:creationId xmlns:a16="http://schemas.microsoft.com/office/drawing/2014/main" id="{3EB34B5A-AC9B-49EE-B28B-6BD20D223E34}"/>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0268765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36089E-0973-4A02-9A68-BAD0F67037C5}"/>
              </a:ext>
            </a:extLst>
          </p:cNvPr>
          <p:cNvSpPr>
            <a:spLocks noGrp="1"/>
          </p:cNvSpPr>
          <p:nvPr>
            <p:ph type="title"/>
          </p:nvPr>
        </p:nvSpPr>
        <p:spPr/>
        <p:txBody>
          <a:bodyPr/>
          <a:lstStyle/>
          <a:p>
            <a:r>
              <a:rPr lang="sv-SE" dirty="0"/>
              <a:t>De olika materialen</a:t>
            </a:r>
          </a:p>
        </p:txBody>
      </p:sp>
      <p:sp>
        <p:nvSpPr>
          <p:cNvPr id="3" name="Platshållare för text 2">
            <a:extLst>
              <a:ext uri="{FF2B5EF4-FFF2-40B4-BE49-F238E27FC236}">
                <a16:creationId xmlns:a16="http://schemas.microsoft.com/office/drawing/2014/main" id="{4582AD15-C087-46EB-800D-D23975A4F38D}"/>
              </a:ext>
            </a:extLst>
          </p:cNvPr>
          <p:cNvSpPr>
            <a:spLocks noGrp="1"/>
          </p:cNvSpPr>
          <p:nvPr>
            <p:ph type="body" idx="1"/>
          </p:nvPr>
        </p:nvSpPr>
        <p:spPr/>
        <p:txBody>
          <a:bodyPr/>
          <a:lstStyle/>
          <a:p>
            <a:endParaRPr lang="sv-SE" dirty="0"/>
          </a:p>
        </p:txBody>
      </p:sp>
      <p:sp>
        <p:nvSpPr>
          <p:cNvPr id="5" name="Platshållare för sidfot 4">
            <a:extLst>
              <a:ext uri="{FF2B5EF4-FFF2-40B4-BE49-F238E27FC236}">
                <a16:creationId xmlns:a16="http://schemas.microsoft.com/office/drawing/2014/main" id="{62879AFF-F312-46C4-98AA-D739CDCDDBF3}"/>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6195BE51-8F49-4F1B-978B-683B18F38451}"/>
              </a:ext>
            </a:extLst>
          </p:cNvPr>
          <p:cNvSpPr>
            <a:spLocks noGrp="1"/>
          </p:cNvSpPr>
          <p:nvPr>
            <p:ph type="sldNum" sz="quarter" idx="12"/>
          </p:nvPr>
        </p:nvSpPr>
        <p:spPr/>
        <p:txBody>
          <a:bodyPr/>
          <a:lstStyle/>
          <a:p>
            <a:fld id="{24B771AD-66DB-4BE0-9BC9-42B41F4325E8}" type="slidenum">
              <a:rPr lang="sv-SE" smtClean="0"/>
              <a:pPr/>
              <a:t>83</a:t>
            </a:fld>
            <a:endParaRPr lang="sv-SE"/>
          </a:p>
        </p:txBody>
      </p:sp>
      <p:sp>
        <p:nvSpPr>
          <p:cNvPr id="7" name="Platshållare för datum 4">
            <a:extLst>
              <a:ext uri="{FF2B5EF4-FFF2-40B4-BE49-F238E27FC236}">
                <a16:creationId xmlns:a16="http://schemas.microsoft.com/office/drawing/2014/main" id="{F23B40A0-3EC9-4F29-BB89-2E7AD7E42B52}"/>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34427414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p:txBody>
          <a:bodyPr>
            <a:normAutofit fontScale="90000"/>
          </a:bodyPr>
          <a:lstStyle/>
          <a:p>
            <a:pPr eaLnBrk="1" hangingPunct="1"/>
            <a:r>
              <a:rPr lang="sv-SE" dirty="0">
                <a:latin typeface="+mn-lt"/>
              </a:rPr>
              <a:t>Epoxi – hälsoegenskaper komponenterna</a:t>
            </a:r>
          </a:p>
        </p:txBody>
      </p:sp>
      <p:sp>
        <p:nvSpPr>
          <p:cNvPr id="12291" name="Platshållare för innehåll 4"/>
          <p:cNvSpPr>
            <a:spLocks noGrp="1"/>
          </p:cNvSpPr>
          <p:nvPr>
            <p:ph sz="half" idx="1"/>
          </p:nvPr>
        </p:nvSpPr>
        <p:spPr>
          <a:xfrm>
            <a:off x="457200" y="1600201"/>
            <a:ext cx="4038600" cy="3845024"/>
          </a:xfrm>
        </p:spPr>
        <p:txBody>
          <a:bodyPr>
            <a:normAutofit fontScale="92500" lnSpcReduction="10000"/>
          </a:bodyPr>
          <a:lstStyle/>
          <a:p>
            <a:pPr>
              <a:lnSpc>
                <a:spcPct val="80000"/>
              </a:lnSpc>
            </a:pPr>
            <a:r>
              <a:rPr lang="sv-SE" sz="2400" dirty="0"/>
              <a:t>Kan vara allergiframkallande vid hudkontakt</a:t>
            </a:r>
          </a:p>
          <a:p>
            <a:pPr>
              <a:lnSpc>
                <a:spcPct val="80000"/>
              </a:lnSpc>
            </a:pPr>
            <a:endParaRPr lang="sv-SE" sz="2400" dirty="0"/>
          </a:p>
          <a:p>
            <a:pPr eaLnBrk="1" hangingPunct="1">
              <a:lnSpc>
                <a:spcPct val="80000"/>
              </a:lnSpc>
            </a:pPr>
            <a:r>
              <a:rPr lang="sv-SE" sz="2400" dirty="0"/>
              <a:t>Högmolekylär (ganska ovanlig) – inte märkt som allergiframkallande men personer som redan blivit allergiska kan reagera</a:t>
            </a:r>
          </a:p>
          <a:p>
            <a:pPr marL="0" indent="0" eaLnBrk="1" hangingPunct="1">
              <a:lnSpc>
                <a:spcPct val="80000"/>
              </a:lnSpc>
              <a:buNone/>
            </a:pPr>
            <a:endParaRPr lang="sv-SE" sz="2400" dirty="0">
              <a:latin typeface="+mn-lt"/>
            </a:endParaRPr>
          </a:p>
          <a:p>
            <a:pPr eaLnBrk="1" hangingPunct="1">
              <a:lnSpc>
                <a:spcPct val="80000"/>
              </a:lnSpc>
            </a:pPr>
            <a:r>
              <a:rPr lang="sv-SE" sz="2400" dirty="0">
                <a:latin typeface="+mn-lt"/>
              </a:rPr>
              <a:t>Vattenburen innebär inte ofarligt, allergirisken kvarstår</a:t>
            </a:r>
          </a:p>
          <a:p>
            <a:pPr marL="0" indent="0">
              <a:lnSpc>
                <a:spcPct val="80000"/>
              </a:lnSpc>
              <a:buNone/>
            </a:pPr>
            <a:endParaRPr lang="sv-SE" sz="2400" dirty="0"/>
          </a:p>
          <a:p>
            <a:pPr>
              <a:lnSpc>
                <a:spcPct val="80000"/>
              </a:lnSpc>
            </a:pPr>
            <a:r>
              <a:rPr lang="sv-SE" sz="2400" dirty="0"/>
              <a:t>Epoxiplastdamm – risk vid hudkontakt och inandning</a:t>
            </a:r>
          </a:p>
          <a:p>
            <a:pPr>
              <a:lnSpc>
                <a:spcPct val="80000"/>
              </a:lnSpc>
            </a:pPr>
            <a:endParaRPr lang="sv-SE" sz="2400" dirty="0">
              <a:latin typeface="+mn-lt"/>
            </a:endParaRPr>
          </a:p>
          <a:p>
            <a:pPr eaLnBrk="1" hangingPunct="1">
              <a:lnSpc>
                <a:spcPct val="80000"/>
              </a:lnSpc>
            </a:pPr>
            <a:endParaRPr lang="sv-SE" sz="2400" dirty="0">
              <a:latin typeface="+mn-lt"/>
            </a:endParaRPr>
          </a:p>
          <a:p>
            <a:pPr eaLnBrk="1" hangingPunct="1"/>
            <a:endParaRPr lang="sv-SE" sz="2400" dirty="0">
              <a:latin typeface="+mn-lt"/>
            </a:endParaRPr>
          </a:p>
        </p:txBody>
      </p:sp>
      <p:sp>
        <p:nvSpPr>
          <p:cNvPr id="3" name="Platshållare för innehåll 2">
            <a:extLst>
              <a:ext uri="{FF2B5EF4-FFF2-40B4-BE49-F238E27FC236}">
                <a16:creationId xmlns:a16="http://schemas.microsoft.com/office/drawing/2014/main" id="{C1EDA704-3060-465E-83EF-237B0D8F28EB}"/>
              </a:ext>
            </a:extLst>
          </p:cNvPr>
          <p:cNvSpPr>
            <a:spLocks noGrp="1"/>
          </p:cNvSpPr>
          <p:nvPr>
            <p:ph sz="half" idx="2"/>
          </p:nvPr>
        </p:nvSpPr>
        <p:spPr/>
        <p:txBody>
          <a:bodyPr>
            <a:normAutofit fontScale="92500" lnSpcReduction="10000"/>
          </a:bodyPr>
          <a:lstStyle/>
          <a:p>
            <a:r>
              <a:rPr lang="sv-SE" sz="2400" dirty="0"/>
              <a:t>Vid sprutning blir exponering både för hud och lungor.</a:t>
            </a:r>
          </a:p>
          <a:p>
            <a:endParaRPr lang="sv-SE" sz="2400" dirty="0"/>
          </a:p>
          <a:p>
            <a:pPr marL="0" indent="0">
              <a:buNone/>
            </a:pPr>
            <a:endParaRPr lang="sv-SE" sz="2400" dirty="0"/>
          </a:p>
          <a:p>
            <a:endParaRPr lang="sv-SE" sz="2400" dirty="0"/>
          </a:p>
          <a:p>
            <a:endParaRPr lang="sv-SE" sz="2400" dirty="0"/>
          </a:p>
          <a:p>
            <a:endParaRPr lang="sv-SE" sz="2400" dirty="0"/>
          </a:p>
        </p:txBody>
      </p:sp>
      <p:sp>
        <p:nvSpPr>
          <p:cNvPr id="4" name="Platshållare för sidfot 3">
            <a:extLst>
              <a:ext uri="{FF2B5EF4-FFF2-40B4-BE49-F238E27FC236}">
                <a16:creationId xmlns:a16="http://schemas.microsoft.com/office/drawing/2014/main" id="{1BF80E9B-CDA6-46B8-9F12-144852EE28A2}"/>
              </a:ext>
            </a:extLst>
          </p:cNvPr>
          <p:cNvSpPr>
            <a:spLocks noGrp="1"/>
          </p:cNvSpPr>
          <p:nvPr>
            <p:ph type="ftr" sz="quarter" idx="11"/>
          </p:nvPr>
        </p:nvSpPr>
        <p:spPr/>
        <p:txBody>
          <a:bodyPr/>
          <a:lstStyle/>
          <a:p>
            <a:r>
              <a:rPr lang="sv-SE"/>
              <a:t>Kemiska arbetsmiljörisker - Industri</a:t>
            </a:r>
          </a:p>
        </p:txBody>
      </p:sp>
      <p:sp>
        <p:nvSpPr>
          <p:cNvPr id="5" name="Platshållare för bildnummer 4">
            <a:extLst>
              <a:ext uri="{FF2B5EF4-FFF2-40B4-BE49-F238E27FC236}">
                <a16:creationId xmlns:a16="http://schemas.microsoft.com/office/drawing/2014/main" id="{22F16B3A-BE12-4DCE-A4DA-58BF7B86EBEC}"/>
              </a:ext>
            </a:extLst>
          </p:cNvPr>
          <p:cNvSpPr>
            <a:spLocks noGrp="1"/>
          </p:cNvSpPr>
          <p:nvPr>
            <p:ph type="sldNum" sz="quarter" idx="12"/>
          </p:nvPr>
        </p:nvSpPr>
        <p:spPr/>
        <p:txBody>
          <a:bodyPr/>
          <a:lstStyle/>
          <a:p>
            <a:fld id="{24B771AD-66DB-4BE0-9BC9-42B41F4325E8}" type="slidenum">
              <a:rPr lang="sv-SE" smtClean="0"/>
              <a:pPr/>
              <a:t>84</a:t>
            </a:fld>
            <a:endParaRPr lang="sv-SE"/>
          </a:p>
        </p:txBody>
      </p:sp>
      <p:sp>
        <p:nvSpPr>
          <p:cNvPr id="8" name="Platshållare för datum 4">
            <a:extLst>
              <a:ext uri="{FF2B5EF4-FFF2-40B4-BE49-F238E27FC236}">
                <a16:creationId xmlns:a16="http://schemas.microsoft.com/office/drawing/2014/main" id="{CE66C3C4-46D7-4A64-83E3-EB8F4ACF493A}"/>
              </a:ext>
            </a:extLst>
          </p:cNvPr>
          <p:cNvSpPr>
            <a:spLocks noGrp="1"/>
          </p:cNvSpPr>
          <p:nvPr>
            <p:ph type="dt" sz="half" idx="10"/>
          </p:nvPr>
        </p:nvSpPr>
        <p:spPr>
          <a:xfrm>
            <a:off x="457200" y="6356350"/>
            <a:ext cx="2133600" cy="365125"/>
          </a:xfrm>
        </p:spPr>
        <p:txBody>
          <a:bodyPr/>
          <a:lstStyle/>
          <a:p>
            <a:r>
              <a:rPr lang="sv-SE"/>
              <a:t>2022</a:t>
            </a:r>
            <a:endParaRPr lang="sv-SE"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A76F5B-B518-0C48-64D0-9C40641CC7C3}"/>
              </a:ext>
            </a:extLst>
          </p:cNvPr>
          <p:cNvSpPr>
            <a:spLocks noGrp="1"/>
          </p:cNvSpPr>
          <p:nvPr>
            <p:ph type="title"/>
          </p:nvPr>
        </p:nvSpPr>
        <p:spPr/>
        <p:txBody>
          <a:bodyPr/>
          <a:lstStyle/>
          <a:p>
            <a:r>
              <a:rPr lang="sv-SE" dirty="0"/>
              <a:t>Era egna </a:t>
            </a:r>
            <a:r>
              <a:rPr lang="sv-SE" dirty="0" err="1"/>
              <a:t>epoxyprodukter</a:t>
            </a:r>
            <a:endParaRPr lang="sv-SE" dirty="0"/>
          </a:p>
        </p:txBody>
      </p:sp>
      <p:sp>
        <p:nvSpPr>
          <p:cNvPr id="3" name="Platshållare för innehåll 2">
            <a:extLst>
              <a:ext uri="{FF2B5EF4-FFF2-40B4-BE49-F238E27FC236}">
                <a16:creationId xmlns:a16="http://schemas.microsoft.com/office/drawing/2014/main" id="{728CB922-6811-8284-7D70-D24AFD52CA97}"/>
              </a:ext>
            </a:extLst>
          </p:cNvPr>
          <p:cNvSpPr>
            <a:spLocks noGrp="1"/>
          </p:cNvSpPr>
          <p:nvPr>
            <p:ph idx="1"/>
          </p:nvPr>
        </p:nvSpPr>
        <p:spPr/>
        <p:txBody>
          <a:bodyPr/>
          <a:lstStyle/>
          <a:p>
            <a:r>
              <a:rPr lang="sv-SE" dirty="0"/>
              <a:t>Här kan du lägga in information om era produkter</a:t>
            </a:r>
          </a:p>
        </p:txBody>
      </p:sp>
      <p:sp>
        <p:nvSpPr>
          <p:cNvPr id="4" name="Platshållare för datum 3">
            <a:extLst>
              <a:ext uri="{FF2B5EF4-FFF2-40B4-BE49-F238E27FC236}">
                <a16:creationId xmlns:a16="http://schemas.microsoft.com/office/drawing/2014/main" id="{D1BA87B2-6C01-061B-B94D-D1630198CCF3}"/>
              </a:ext>
            </a:extLst>
          </p:cNvPr>
          <p:cNvSpPr>
            <a:spLocks noGrp="1"/>
          </p:cNvSpPr>
          <p:nvPr>
            <p:ph type="dt" sz="half" idx="10"/>
          </p:nvPr>
        </p:nvSpPr>
        <p:spPr/>
        <p:txBody>
          <a:bodyPr/>
          <a:lstStyle/>
          <a:p>
            <a:r>
              <a:rPr lang="sv-SE"/>
              <a:t>2022</a:t>
            </a:r>
            <a:endParaRPr lang="sv-SE" dirty="0"/>
          </a:p>
        </p:txBody>
      </p:sp>
      <p:sp>
        <p:nvSpPr>
          <p:cNvPr id="5" name="Platshållare för sidfot 4">
            <a:extLst>
              <a:ext uri="{FF2B5EF4-FFF2-40B4-BE49-F238E27FC236}">
                <a16:creationId xmlns:a16="http://schemas.microsoft.com/office/drawing/2014/main" id="{41D57E6D-3D09-41D2-D32A-0A3A2F8F4259}"/>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BBC4AB30-D3CB-3D67-F1C4-E90A1AA2068E}"/>
              </a:ext>
            </a:extLst>
          </p:cNvPr>
          <p:cNvSpPr>
            <a:spLocks noGrp="1"/>
          </p:cNvSpPr>
          <p:nvPr>
            <p:ph type="sldNum" sz="quarter" idx="12"/>
          </p:nvPr>
        </p:nvSpPr>
        <p:spPr/>
        <p:txBody>
          <a:bodyPr/>
          <a:lstStyle/>
          <a:p>
            <a:fld id="{24B771AD-66DB-4BE0-9BC9-42B41F4325E8}" type="slidenum">
              <a:rPr lang="sv-SE" smtClean="0"/>
              <a:pPr/>
              <a:t>85</a:t>
            </a:fld>
            <a:endParaRPr lang="sv-SE"/>
          </a:p>
        </p:txBody>
      </p:sp>
    </p:spTree>
    <p:extLst>
      <p:ext uri="{BB962C8B-B14F-4D97-AF65-F5344CB8AC3E}">
        <p14:creationId xmlns:p14="http://schemas.microsoft.com/office/powerpoint/2010/main" val="26518295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1"/>
          <p:cNvSpPr>
            <a:spLocks noGrp="1"/>
          </p:cNvSpPr>
          <p:nvPr>
            <p:ph type="title"/>
          </p:nvPr>
        </p:nvSpPr>
        <p:spPr/>
        <p:txBody>
          <a:bodyPr/>
          <a:lstStyle/>
          <a:p>
            <a:pPr eaLnBrk="1" hangingPunct="1"/>
            <a:r>
              <a:rPr lang="sv-SE" dirty="0">
                <a:latin typeface="+mn-lt"/>
              </a:rPr>
              <a:t>Akrylat - komponenterna</a:t>
            </a:r>
          </a:p>
        </p:txBody>
      </p:sp>
      <p:sp>
        <p:nvSpPr>
          <p:cNvPr id="14339" name="Platshållare för innehåll 2"/>
          <p:cNvSpPr>
            <a:spLocks noGrp="1"/>
          </p:cNvSpPr>
          <p:nvPr>
            <p:ph idx="1"/>
          </p:nvPr>
        </p:nvSpPr>
        <p:spPr/>
        <p:txBody>
          <a:bodyPr/>
          <a:lstStyle/>
          <a:p>
            <a:pPr eaLnBrk="1" hangingPunct="1"/>
            <a:r>
              <a:rPr lang="sv-SE" sz="2400" dirty="0">
                <a:latin typeface="+mn-lt"/>
              </a:rPr>
              <a:t>Peroxid (katalysatorn) och akrylatbasen är brandfarliga</a:t>
            </a:r>
          </a:p>
          <a:p>
            <a:pPr lvl="1"/>
            <a:r>
              <a:rPr lang="sv-SE" sz="2400" dirty="0">
                <a:latin typeface="+mn-lt"/>
              </a:rPr>
              <a:t>ska inte förvaras eller transporteras tillsammans med akrylatbasen!</a:t>
            </a:r>
          </a:p>
          <a:p>
            <a:pPr lvl="1"/>
            <a:r>
              <a:rPr lang="sv-SE" sz="2400" dirty="0">
                <a:latin typeface="+mn-lt"/>
              </a:rPr>
              <a:t>På lager ska de förvaras i originalförpackning och enligt särskilda brandskyddsregler.</a:t>
            </a:r>
          </a:p>
          <a:p>
            <a:pPr eaLnBrk="1" hangingPunct="1"/>
            <a:r>
              <a:rPr lang="sv-SE" sz="2400" dirty="0">
                <a:latin typeface="+mn-lt"/>
              </a:rPr>
              <a:t>Kan vara allergiframkallande vid hudkontakt</a:t>
            </a:r>
          </a:p>
          <a:p>
            <a:pPr eaLnBrk="1" hangingPunct="1"/>
            <a:r>
              <a:rPr lang="sv-SE" sz="2400" dirty="0">
                <a:latin typeface="+mn-lt"/>
              </a:rPr>
              <a:t>Irriterande på ögon, hud och luftvägar.</a:t>
            </a:r>
          </a:p>
          <a:p>
            <a:pPr eaLnBrk="1" hangingPunct="1"/>
            <a:r>
              <a:rPr lang="sv-SE" sz="2400" dirty="0">
                <a:latin typeface="+mn-lt"/>
              </a:rPr>
              <a:t>Irritation vid exponering av ånga, aerosol och damm</a:t>
            </a:r>
            <a:r>
              <a:rPr lang="sv-SE" sz="2400" dirty="0"/>
              <a:t> </a:t>
            </a:r>
            <a:br>
              <a:rPr lang="sv-SE" sz="2400" dirty="0"/>
            </a:br>
            <a:r>
              <a:rPr lang="sv-SE" sz="2400" dirty="0"/>
              <a:t>(</a:t>
            </a:r>
            <a:r>
              <a:rPr lang="sv-SE" sz="2400" dirty="0">
                <a:latin typeface="+mn-lt"/>
              </a:rPr>
              <a:t>även damm av uthärdad produkt)</a:t>
            </a:r>
          </a:p>
        </p:txBody>
      </p:sp>
      <p:sp>
        <p:nvSpPr>
          <p:cNvPr id="3" name="Platshållare för sidfot 2">
            <a:extLst>
              <a:ext uri="{FF2B5EF4-FFF2-40B4-BE49-F238E27FC236}">
                <a16:creationId xmlns:a16="http://schemas.microsoft.com/office/drawing/2014/main" id="{1F5E1A31-9314-48FD-94C0-8D6818079C46}"/>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B45FBDA3-8CD3-47A2-B099-6E37D3DA3F5B}"/>
              </a:ext>
            </a:extLst>
          </p:cNvPr>
          <p:cNvSpPr>
            <a:spLocks noGrp="1"/>
          </p:cNvSpPr>
          <p:nvPr>
            <p:ph type="sldNum" sz="quarter" idx="12"/>
          </p:nvPr>
        </p:nvSpPr>
        <p:spPr/>
        <p:txBody>
          <a:bodyPr/>
          <a:lstStyle/>
          <a:p>
            <a:fld id="{24B771AD-66DB-4BE0-9BC9-42B41F4325E8}" type="slidenum">
              <a:rPr lang="sv-SE" smtClean="0"/>
              <a:pPr/>
              <a:t>86</a:t>
            </a:fld>
            <a:endParaRPr lang="sv-SE"/>
          </a:p>
        </p:txBody>
      </p:sp>
      <p:sp>
        <p:nvSpPr>
          <p:cNvPr id="7" name="Platshållare för datum 4">
            <a:extLst>
              <a:ext uri="{FF2B5EF4-FFF2-40B4-BE49-F238E27FC236}">
                <a16:creationId xmlns:a16="http://schemas.microsoft.com/office/drawing/2014/main" id="{FC5F4EB1-507B-4189-9675-C317481F900E}"/>
              </a:ext>
            </a:extLst>
          </p:cNvPr>
          <p:cNvSpPr>
            <a:spLocks noGrp="1"/>
          </p:cNvSpPr>
          <p:nvPr>
            <p:ph type="dt" sz="half" idx="10"/>
          </p:nvPr>
        </p:nvSpPr>
        <p:spPr>
          <a:xfrm>
            <a:off x="457200" y="6356350"/>
            <a:ext cx="2133600" cy="365125"/>
          </a:xfrm>
        </p:spPr>
        <p:txBody>
          <a:bodyPr/>
          <a:lstStyle/>
          <a:p>
            <a:r>
              <a:rPr lang="sv-SE"/>
              <a:t>2022</a:t>
            </a:r>
            <a:endParaRPr lang="sv-SE"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8407DA-450C-44A3-B2A3-9719B9EFCA36}"/>
              </a:ext>
            </a:extLst>
          </p:cNvPr>
          <p:cNvSpPr>
            <a:spLocks noGrp="1"/>
          </p:cNvSpPr>
          <p:nvPr>
            <p:ph type="title"/>
          </p:nvPr>
        </p:nvSpPr>
        <p:spPr/>
        <p:txBody>
          <a:bodyPr/>
          <a:lstStyle/>
          <a:p>
            <a:r>
              <a:rPr lang="sv-SE" dirty="0"/>
              <a:t>Akrylat - komponenterna</a:t>
            </a:r>
          </a:p>
        </p:txBody>
      </p:sp>
      <p:sp>
        <p:nvSpPr>
          <p:cNvPr id="3" name="Platshållare för innehåll 2">
            <a:extLst>
              <a:ext uri="{FF2B5EF4-FFF2-40B4-BE49-F238E27FC236}">
                <a16:creationId xmlns:a16="http://schemas.microsoft.com/office/drawing/2014/main" id="{8C7EF9F2-F9F2-4612-BA1C-F03C48D1A24F}"/>
              </a:ext>
            </a:extLst>
          </p:cNvPr>
          <p:cNvSpPr>
            <a:spLocks noGrp="1"/>
          </p:cNvSpPr>
          <p:nvPr>
            <p:ph idx="1"/>
          </p:nvPr>
        </p:nvSpPr>
        <p:spPr/>
        <p:txBody>
          <a:bodyPr>
            <a:normAutofit/>
          </a:bodyPr>
          <a:lstStyle/>
          <a:p>
            <a:r>
              <a:rPr lang="sv-SE" sz="2800" dirty="0"/>
              <a:t>Har ett hygieniskt gränsvärde</a:t>
            </a:r>
          </a:p>
          <a:p>
            <a:pPr lvl="1"/>
            <a:r>
              <a:rPr lang="sv-SE" sz="2400" dirty="0"/>
              <a:t>Kort tid</a:t>
            </a:r>
          </a:p>
          <a:p>
            <a:pPr lvl="1"/>
            <a:r>
              <a:rPr lang="sv-SE" sz="2400" dirty="0"/>
              <a:t>Heldag</a:t>
            </a:r>
          </a:p>
          <a:p>
            <a:r>
              <a:rPr lang="sv-SE" sz="2800" dirty="0"/>
              <a:t>Arbetsgivaren måste mäta om det är risk för att värdet överskrids</a:t>
            </a:r>
          </a:p>
          <a:p>
            <a:r>
              <a:rPr lang="sv-SE" sz="2800" dirty="0"/>
              <a:t>Förstärkt ventilation och andningsskydd rekommenderas</a:t>
            </a:r>
          </a:p>
        </p:txBody>
      </p:sp>
      <p:sp>
        <p:nvSpPr>
          <p:cNvPr id="6" name="Platshållare för sidfot 5">
            <a:extLst>
              <a:ext uri="{FF2B5EF4-FFF2-40B4-BE49-F238E27FC236}">
                <a16:creationId xmlns:a16="http://schemas.microsoft.com/office/drawing/2014/main" id="{9485E32E-12F9-4FE9-80E6-ADFA1F514F52}"/>
              </a:ext>
            </a:extLst>
          </p:cNvPr>
          <p:cNvSpPr>
            <a:spLocks noGrp="1"/>
          </p:cNvSpPr>
          <p:nvPr>
            <p:ph type="ftr" sz="quarter" idx="11"/>
          </p:nvPr>
        </p:nvSpPr>
        <p:spPr/>
        <p:txBody>
          <a:bodyPr/>
          <a:lstStyle/>
          <a:p>
            <a:r>
              <a:rPr lang="sv-SE"/>
              <a:t>Kemiska arbetsmiljörisker - Industri</a:t>
            </a:r>
          </a:p>
        </p:txBody>
      </p:sp>
      <p:sp>
        <p:nvSpPr>
          <p:cNvPr id="7" name="Platshållare för bildnummer 6">
            <a:extLst>
              <a:ext uri="{FF2B5EF4-FFF2-40B4-BE49-F238E27FC236}">
                <a16:creationId xmlns:a16="http://schemas.microsoft.com/office/drawing/2014/main" id="{E6FB56A7-B7E7-459E-ADC0-7716E7DD6185}"/>
              </a:ext>
            </a:extLst>
          </p:cNvPr>
          <p:cNvSpPr>
            <a:spLocks noGrp="1"/>
          </p:cNvSpPr>
          <p:nvPr>
            <p:ph type="sldNum" sz="quarter" idx="12"/>
          </p:nvPr>
        </p:nvSpPr>
        <p:spPr/>
        <p:txBody>
          <a:bodyPr/>
          <a:lstStyle/>
          <a:p>
            <a:fld id="{24B771AD-66DB-4BE0-9BC9-42B41F4325E8}" type="slidenum">
              <a:rPr lang="sv-SE" smtClean="0"/>
              <a:pPr/>
              <a:t>87</a:t>
            </a:fld>
            <a:endParaRPr lang="sv-SE"/>
          </a:p>
        </p:txBody>
      </p:sp>
      <p:sp>
        <p:nvSpPr>
          <p:cNvPr id="8" name="Platshållare för datum 4">
            <a:extLst>
              <a:ext uri="{FF2B5EF4-FFF2-40B4-BE49-F238E27FC236}">
                <a16:creationId xmlns:a16="http://schemas.microsoft.com/office/drawing/2014/main" id="{BE6A9DDE-88FC-4F1C-A073-612D02C0330B}"/>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6933824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6F7CA1-47D1-9166-A713-BC5255B5E03F}"/>
              </a:ext>
            </a:extLst>
          </p:cNvPr>
          <p:cNvSpPr>
            <a:spLocks noGrp="1"/>
          </p:cNvSpPr>
          <p:nvPr>
            <p:ph type="title"/>
          </p:nvPr>
        </p:nvSpPr>
        <p:spPr/>
        <p:txBody>
          <a:bodyPr>
            <a:normAutofit fontScale="90000"/>
          </a:bodyPr>
          <a:lstStyle/>
          <a:p>
            <a:r>
              <a:rPr lang="sv-SE" dirty="0"/>
              <a:t>Här kan du lägga in information om dina egna akrylatprodukter.</a:t>
            </a:r>
          </a:p>
        </p:txBody>
      </p:sp>
      <p:sp>
        <p:nvSpPr>
          <p:cNvPr id="3" name="Platshållare för innehåll 2">
            <a:extLst>
              <a:ext uri="{FF2B5EF4-FFF2-40B4-BE49-F238E27FC236}">
                <a16:creationId xmlns:a16="http://schemas.microsoft.com/office/drawing/2014/main" id="{ECF5B967-8926-7335-CB82-50B4560B4E2F}"/>
              </a:ext>
            </a:extLst>
          </p:cNvPr>
          <p:cNvSpPr>
            <a:spLocks noGrp="1"/>
          </p:cNvSpPr>
          <p:nvPr>
            <p:ph idx="1"/>
          </p:nvPr>
        </p:nvSpPr>
        <p:spPr/>
        <p:txBody>
          <a:bodyPr/>
          <a:lstStyle/>
          <a:p>
            <a:r>
              <a:rPr lang="sv-SE" dirty="0"/>
              <a:t>Här kan du lägga in information om era produkter</a:t>
            </a:r>
          </a:p>
          <a:p>
            <a:endParaRPr lang="sv-SE" dirty="0"/>
          </a:p>
        </p:txBody>
      </p:sp>
      <p:sp>
        <p:nvSpPr>
          <p:cNvPr id="4" name="Platshållare för datum 3">
            <a:extLst>
              <a:ext uri="{FF2B5EF4-FFF2-40B4-BE49-F238E27FC236}">
                <a16:creationId xmlns:a16="http://schemas.microsoft.com/office/drawing/2014/main" id="{99040537-991A-8000-1B97-55E4687E92B3}"/>
              </a:ext>
            </a:extLst>
          </p:cNvPr>
          <p:cNvSpPr>
            <a:spLocks noGrp="1"/>
          </p:cNvSpPr>
          <p:nvPr>
            <p:ph type="dt" sz="half" idx="10"/>
          </p:nvPr>
        </p:nvSpPr>
        <p:spPr/>
        <p:txBody>
          <a:bodyPr/>
          <a:lstStyle/>
          <a:p>
            <a:r>
              <a:rPr lang="sv-SE"/>
              <a:t>2022</a:t>
            </a:r>
            <a:endParaRPr lang="sv-SE" dirty="0"/>
          </a:p>
        </p:txBody>
      </p:sp>
      <p:sp>
        <p:nvSpPr>
          <p:cNvPr id="5" name="Platshållare för sidfot 4">
            <a:extLst>
              <a:ext uri="{FF2B5EF4-FFF2-40B4-BE49-F238E27FC236}">
                <a16:creationId xmlns:a16="http://schemas.microsoft.com/office/drawing/2014/main" id="{C07DAAD0-6C8A-D787-5892-35EF2FC8CC52}"/>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8EE63703-EC81-ABFE-EA9A-33769C459687}"/>
              </a:ext>
            </a:extLst>
          </p:cNvPr>
          <p:cNvSpPr>
            <a:spLocks noGrp="1"/>
          </p:cNvSpPr>
          <p:nvPr>
            <p:ph type="sldNum" sz="quarter" idx="12"/>
          </p:nvPr>
        </p:nvSpPr>
        <p:spPr/>
        <p:txBody>
          <a:bodyPr/>
          <a:lstStyle/>
          <a:p>
            <a:fld id="{24B771AD-66DB-4BE0-9BC9-42B41F4325E8}" type="slidenum">
              <a:rPr lang="sv-SE" smtClean="0"/>
              <a:pPr/>
              <a:t>88</a:t>
            </a:fld>
            <a:endParaRPr lang="sv-SE"/>
          </a:p>
        </p:txBody>
      </p:sp>
    </p:spTree>
    <p:extLst>
      <p:ext uri="{BB962C8B-B14F-4D97-AF65-F5344CB8AC3E}">
        <p14:creationId xmlns:p14="http://schemas.microsoft.com/office/powerpoint/2010/main" val="22131728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p:txBody>
          <a:bodyPr/>
          <a:lstStyle/>
          <a:p>
            <a:pPr eaLnBrk="1" hangingPunct="1"/>
            <a:r>
              <a:rPr lang="sv-SE" dirty="0">
                <a:latin typeface="+mn-lt"/>
              </a:rPr>
              <a:t>Polyuretan - hälsoegenskaper</a:t>
            </a:r>
          </a:p>
        </p:txBody>
      </p:sp>
      <p:sp>
        <p:nvSpPr>
          <p:cNvPr id="16387" name="Platshållare för innehåll 2"/>
          <p:cNvSpPr>
            <a:spLocks noGrp="1"/>
          </p:cNvSpPr>
          <p:nvPr>
            <p:ph idx="1"/>
          </p:nvPr>
        </p:nvSpPr>
        <p:spPr/>
        <p:txBody>
          <a:bodyPr/>
          <a:lstStyle/>
          <a:p>
            <a:pPr eaLnBrk="1" hangingPunct="1">
              <a:lnSpc>
                <a:spcPct val="80000"/>
              </a:lnSpc>
            </a:pPr>
            <a:r>
              <a:rPr lang="sv-SE" sz="2400" dirty="0">
                <a:latin typeface="+mn-lt"/>
              </a:rPr>
              <a:t>Innehåller </a:t>
            </a:r>
            <a:r>
              <a:rPr lang="sv-SE" sz="2400" dirty="0" err="1">
                <a:latin typeface="+mn-lt"/>
              </a:rPr>
              <a:t>isocyanater</a:t>
            </a:r>
            <a:endParaRPr lang="sv-SE" sz="2400" dirty="0">
              <a:latin typeface="+mn-lt"/>
            </a:endParaRPr>
          </a:p>
          <a:p>
            <a:pPr>
              <a:lnSpc>
                <a:spcPct val="80000"/>
              </a:lnSpc>
            </a:pPr>
            <a:r>
              <a:rPr lang="sv-SE" sz="2400" dirty="0"/>
              <a:t>Kan vara allergiframkallande vid </a:t>
            </a:r>
            <a:r>
              <a:rPr lang="sv-SE" sz="2400" dirty="0">
                <a:latin typeface="+mn-lt"/>
              </a:rPr>
              <a:t>inandning och hudkontakt</a:t>
            </a:r>
          </a:p>
          <a:p>
            <a:pPr eaLnBrk="1" hangingPunct="1">
              <a:lnSpc>
                <a:spcPct val="80000"/>
              </a:lnSpc>
            </a:pPr>
            <a:r>
              <a:rPr lang="sv-SE" sz="2400" dirty="0">
                <a:latin typeface="+mn-lt"/>
              </a:rPr>
              <a:t>Risk för överkänslighet stor</a:t>
            </a:r>
          </a:p>
          <a:p>
            <a:pPr eaLnBrk="1" hangingPunct="1">
              <a:lnSpc>
                <a:spcPct val="80000"/>
              </a:lnSpc>
            </a:pPr>
            <a:r>
              <a:rPr lang="sv-SE" sz="2400" dirty="0">
                <a:latin typeface="+mn-lt"/>
              </a:rPr>
              <a:t>Om man har </a:t>
            </a:r>
            <a:r>
              <a:rPr lang="sv-SE" sz="2400" dirty="0" err="1">
                <a:latin typeface="+mn-lt"/>
              </a:rPr>
              <a:t>isocyanatallergi</a:t>
            </a:r>
            <a:r>
              <a:rPr lang="sv-SE" sz="2400" dirty="0">
                <a:latin typeface="+mn-lt"/>
              </a:rPr>
              <a:t> kan man få hyperreaktivitet med andningssvårigheter och reagerar även på andra ämnen (parfymer mm.)</a:t>
            </a:r>
          </a:p>
          <a:p>
            <a:pPr eaLnBrk="1" hangingPunct="1">
              <a:lnSpc>
                <a:spcPct val="80000"/>
              </a:lnSpc>
            </a:pPr>
            <a:r>
              <a:rPr lang="sv-SE" sz="2400" dirty="0"/>
              <a:t>Främst bundna </a:t>
            </a:r>
            <a:r>
              <a:rPr lang="sv-SE" sz="2400" dirty="0" err="1"/>
              <a:t>isocyanater</a:t>
            </a:r>
            <a:r>
              <a:rPr lang="sv-SE" sz="2400" dirty="0"/>
              <a:t> används idag</a:t>
            </a:r>
            <a:endParaRPr lang="sv-SE" sz="2400" dirty="0">
              <a:latin typeface="+mn-lt"/>
            </a:endParaRPr>
          </a:p>
          <a:p>
            <a:pPr marL="0" indent="0" eaLnBrk="1" hangingPunct="1">
              <a:buNone/>
            </a:pPr>
            <a:endParaRPr lang="sv-SE" sz="2400" dirty="0">
              <a:latin typeface="+mn-lt"/>
            </a:endParaRPr>
          </a:p>
        </p:txBody>
      </p:sp>
      <p:sp>
        <p:nvSpPr>
          <p:cNvPr id="3" name="Platshållare för sidfot 2">
            <a:extLst>
              <a:ext uri="{FF2B5EF4-FFF2-40B4-BE49-F238E27FC236}">
                <a16:creationId xmlns:a16="http://schemas.microsoft.com/office/drawing/2014/main" id="{18A69EC1-C70A-48D1-83E4-18D5B4358CDB}"/>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AE5058A4-13EF-473B-B707-867F0F248FA7}"/>
              </a:ext>
            </a:extLst>
          </p:cNvPr>
          <p:cNvSpPr>
            <a:spLocks noGrp="1"/>
          </p:cNvSpPr>
          <p:nvPr>
            <p:ph type="sldNum" sz="quarter" idx="12"/>
          </p:nvPr>
        </p:nvSpPr>
        <p:spPr/>
        <p:txBody>
          <a:bodyPr/>
          <a:lstStyle/>
          <a:p>
            <a:fld id="{24B771AD-66DB-4BE0-9BC9-42B41F4325E8}" type="slidenum">
              <a:rPr lang="sv-SE" smtClean="0"/>
              <a:pPr/>
              <a:t>89</a:t>
            </a:fld>
            <a:endParaRPr lang="sv-SE"/>
          </a:p>
        </p:txBody>
      </p:sp>
      <p:sp>
        <p:nvSpPr>
          <p:cNvPr id="7" name="Platshållare för datum 4">
            <a:extLst>
              <a:ext uri="{FF2B5EF4-FFF2-40B4-BE49-F238E27FC236}">
                <a16:creationId xmlns:a16="http://schemas.microsoft.com/office/drawing/2014/main" id="{6F42107E-4FBE-4AA2-BDDD-6EFD4BBC870D}"/>
              </a:ext>
            </a:extLst>
          </p:cNvPr>
          <p:cNvSpPr>
            <a:spLocks noGrp="1"/>
          </p:cNvSpPr>
          <p:nvPr>
            <p:ph type="dt" sz="half" idx="10"/>
          </p:nvPr>
        </p:nvSpPr>
        <p:spPr>
          <a:xfrm>
            <a:off x="457200" y="6356350"/>
            <a:ext cx="2133600" cy="365125"/>
          </a:xfrm>
        </p:spPr>
        <p:txBody>
          <a:bodyPr/>
          <a:lstStyle/>
          <a:p>
            <a:r>
              <a:rPr lang="sv-SE"/>
              <a:t>2022</a:t>
            </a:r>
            <a:endParaRPr lang="sv-S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descr="tre.gif"/>
          <p:cNvPicPr>
            <a:picLocks noChangeAspect="1"/>
          </p:cNvPicPr>
          <p:nvPr/>
        </p:nvPicPr>
        <p:blipFill>
          <a:blip r:embed="rId3"/>
          <a:stretch>
            <a:fillRect/>
          </a:stretch>
        </p:blipFill>
        <p:spPr>
          <a:xfrm>
            <a:off x="291028" y="2677264"/>
            <a:ext cx="6336704" cy="3168352"/>
          </a:xfrm>
          <a:prstGeom prst="rect">
            <a:avLst/>
          </a:prstGeom>
        </p:spPr>
      </p:pic>
      <p:sp>
        <p:nvSpPr>
          <p:cNvPr id="22533" name="Rectangle 3"/>
          <p:cNvSpPr>
            <a:spLocks noChangeArrowheads="1"/>
          </p:cNvSpPr>
          <p:nvPr/>
        </p:nvSpPr>
        <p:spPr bwMode="auto">
          <a:xfrm>
            <a:off x="381000" y="2590800"/>
            <a:ext cx="8382000" cy="457200"/>
          </a:xfrm>
          <a:prstGeom prst="rect">
            <a:avLst/>
          </a:prstGeom>
          <a:noFill/>
          <a:ln w="9525">
            <a:noFill/>
            <a:miter lim="800000"/>
            <a:headEnd/>
            <a:tailEnd/>
          </a:ln>
        </p:spPr>
        <p:txBody>
          <a:bodyPr>
            <a:spAutoFit/>
          </a:bodyPr>
          <a:lstStyle/>
          <a:p>
            <a:pPr algn="ctr"/>
            <a:endParaRPr lang="sv-SE"/>
          </a:p>
        </p:txBody>
      </p:sp>
      <p:sp>
        <p:nvSpPr>
          <p:cNvPr id="22534" name="Rectangle 6"/>
          <p:cNvSpPr>
            <a:spLocks noGrp="1" noChangeArrowheads="1"/>
          </p:cNvSpPr>
          <p:nvPr>
            <p:ph type="title"/>
          </p:nvPr>
        </p:nvSpPr>
        <p:spPr/>
        <p:txBody>
          <a:bodyPr>
            <a:normAutofit/>
          </a:bodyPr>
          <a:lstStyle/>
          <a:p>
            <a:pPr eaLnBrk="1" hangingPunct="1"/>
            <a:r>
              <a:rPr lang="sv-SE" dirty="0">
                <a:cs typeface="Times New Roman" pitchFamily="18" charset="0"/>
              </a:rPr>
              <a:t>Fyra upptagningsvägar</a:t>
            </a:r>
          </a:p>
        </p:txBody>
      </p:sp>
      <p:sp>
        <p:nvSpPr>
          <p:cNvPr id="22535" name="Rectangle 7"/>
          <p:cNvSpPr>
            <a:spLocks noGrp="1" noChangeArrowheads="1"/>
          </p:cNvSpPr>
          <p:nvPr>
            <p:ph type="body" sz="half" idx="1"/>
          </p:nvPr>
        </p:nvSpPr>
        <p:spPr>
          <a:xfrm>
            <a:off x="179070" y="1676400"/>
            <a:ext cx="3810000" cy="4114800"/>
          </a:xfrm>
        </p:spPr>
        <p:txBody>
          <a:bodyPr>
            <a:normAutofit/>
          </a:bodyPr>
          <a:lstStyle/>
          <a:p>
            <a:pPr eaLnBrk="1" hangingPunct="1">
              <a:spcBef>
                <a:spcPct val="0"/>
              </a:spcBef>
              <a:buClr>
                <a:srgbClr val="FF0000"/>
              </a:buClr>
            </a:pPr>
            <a:r>
              <a:rPr lang="sv-SE" sz="2800" dirty="0">
                <a:latin typeface="+mn-lt"/>
                <a:cs typeface="Times New Roman" pitchFamily="18" charset="0"/>
              </a:rPr>
              <a:t>Inandning</a:t>
            </a:r>
            <a:endParaRPr lang="sv-SE" sz="2800" dirty="0">
              <a:latin typeface="+mn-lt"/>
            </a:endParaRPr>
          </a:p>
        </p:txBody>
      </p:sp>
      <p:sp>
        <p:nvSpPr>
          <p:cNvPr id="22537" name="Rectangle 10"/>
          <p:cNvSpPr>
            <a:spLocks noChangeArrowheads="1"/>
          </p:cNvSpPr>
          <p:nvPr/>
        </p:nvSpPr>
        <p:spPr bwMode="auto">
          <a:xfrm>
            <a:off x="2636520" y="1676400"/>
            <a:ext cx="1981200" cy="4114800"/>
          </a:xfrm>
          <a:prstGeom prst="rect">
            <a:avLst/>
          </a:prstGeom>
          <a:noFill/>
          <a:ln w="9525">
            <a:noFill/>
            <a:miter lim="800000"/>
            <a:headEnd/>
            <a:tailEnd/>
          </a:ln>
        </p:spPr>
        <p:txBody>
          <a:bodyPr/>
          <a:lstStyle/>
          <a:p>
            <a:pPr marL="342900" indent="-342900">
              <a:buClr>
                <a:srgbClr val="FF0000"/>
              </a:buClr>
              <a:buFontTx/>
              <a:buChar char="•"/>
            </a:pPr>
            <a:r>
              <a:rPr lang="sv-SE" sz="2800" dirty="0">
                <a:cs typeface="Times New Roman" pitchFamily="18" charset="0"/>
              </a:rPr>
              <a:t>Hud</a:t>
            </a:r>
            <a:endParaRPr lang="sv-SE" sz="2800" dirty="0"/>
          </a:p>
        </p:txBody>
      </p:sp>
      <p:sp>
        <p:nvSpPr>
          <p:cNvPr id="22538" name="Rectangle 11"/>
          <p:cNvSpPr>
            <a:spLocks noChangeArrowheads="1"/>
          </p:cNvSpPr>
          <p:nvPr/>
        </p:nvSpPr>
        <p:spPr bwMode="auto">
          <a:xfrm>
            <a:off x="4617720" y="1676400"/>
            <a:ext cx="2514600" cy="4114800"/>
          </a:xfrm>
          <a:prstGeom prst="rect">
            <a:avLst/>
          </a:prstGeom>
          <a:noFill/>
          <a:ln w="9525">
            <a:noFill/>
            <a:miter lim="800000"/>
            <a:headEnd/>
            <a:tailEnd/>
          </a:ln>
        </p:spPr>
        <p:txBody>
          <a:bodyPr/>
          <a:lstStyle/>
          <a:p>
            <a:pPr marL="342900" indent="-342900">
              <a:buClr>
                <a:srgbClr val="FF0000"/>
              </a:buClr>
              <a:buFontTx/>
              <a:buChar char="•"/>
            </a:pPr>
            <a:r>
              <a:rPr lang="sv-SE" sz="2800" dirty="0">
                <a:cs typeface="Times New Roman" pitchFamily="18" charset="0"/>
              </a:rPr>
              <a:t>Förtäring </a:t>
            </a:r>
            <a:r>
              <a:rPr lang="sv-SE" dirty="0">
                <a:cs typeface="Times New Roman" pitchFamily="18" charset="0"/>
              </a:rPr>
              <a:t>(även</a:t>
            </a:r>
            <a:br>
              <a:rPr lang="sv-SE" dirty="0">
                <a:cs typeface="Times New Roman" pitchFamily="18" charset="0"/>
              </a:rPr>
            </a:br>
            <a:r>
              <a:rPr lang="sv-SE" dirty="0">
                <a:cs typeface="Times New Roman" pitchFamily="18" charset="0"/>
              </a:rPr>
              <a:t>rökning/snusning</a:t>
            </a:r>
            <a:r>
              <a:rPr lang="sv-SE" sz="2800" dirty="0"/>
              <a:t> </a:t>
            </a:r>
          </a:p>
        </p:txBody>
      </p:sp>
      <p:sp>
        <p:nvSpPr>
          <p:cNvPr id="3" name="Platshållare för sidfot 2">
            <a:extLst>
              <a:ext uri="{FF2B5EF4-FFF2-40B4-BE49-F238E27FC236}">
                <a16:creationId xmlns:a16="http://schemas.microsoft.com/office/drawing/2014/main" id="{220D2BE1-91A0-4D36-B356-E55C1468727C}"/>
              </a:ext>
            </a:extLst>
          </p:cNvPr>
          <p:cNvSpPr>
            <a:spLocks noGrp="1"/>
          </p:cNvSpPr>
          <p:nvPr>
            <p:ph type="ftr" sz="quarter" idx="11"/>
          </p:nvPr>
        </p:nvSpPr>
        <p:spPr/>
        <p:txBody>
          <a:bodyPr/>
          <a:lstStyle/>
          <a:p>
            <a:pPr>
              <a:defRPr/>
            </a:pPr>
            <a:r>
              <a:rPr lang="sv-SE"/>
              <a:t>Kemiska arbetsmiljörisker - Industri</a:t>
            </a:r>
          </a:p>
        </p:txBody>
      </p:sp>
      <p:sp>
        <p:nvSpPr>
          <p:cNvPr id="4" name="Platshållare för bildnummer 3">
            <a:extLst>
              <a:ext uri="{FF2B5EF4-FFF2-40B4-BE49-F238E27FC236}">
                <a16:creationId xmlns:a16="http://schemas.microsoft.com/office/drawing/2014/main" id="{C6A16998-F889-468B-A1EF-55591A6F97AD}"/>
              </a:ext>
            </a:extLst>
          </p:cNvPr>
          <p:cNvSpPr>
            <a:spLocks noGrp="1"/>
          </p:cNvSpPr>
          <p:nvPr>
            <p:ph type="sldNum" sz="quarter" idx="12"/>
          </p:nvPr>
        </p:nvSpPr>
        <p:spPr/>
        <p:txBody>
          <a:bodyPr/>
          <a:lstStyle/>
          <a:p>
            <a:pPr>
              <a:defRPr/>
            </a:pPr>
            <a:fld id="{7C0B081A-A740-4577-9B09-000D1433D666}" type="slidenum">
              <a:rPr lang="sv-SE" smtClean="0"/>
              <a:pPr>
                <a:defRPr/>
              </a:pPr>
              <a:t>9</a:t>
            </a:fld>
            <a:endParaRPr lang="sv-SE"/>
          </a:p>
        </p:txBody>
      </p:sp>
      <p:sp>
        <p:nvSpPr>
          <p:cNvPr id="11" name="Platshållare för datum 4">
            <a:extLst>
              <a:ext uri="{FF2B5EF4-FFF2-40B4-BE49-F238E27FC236}">
                <a16:creationId xmlns:a16="http://schemas.microsoft.com/office/drawing/2014/main" id="{A9715F25-5B12-4C5B-AE88-E724E6E9F8BF}"/>
              </a:ext>
            </a:extLst>
          </p:cNvPr>
          <p:cNvSpPr>
            <a:spLocks noGrp="1"/>
          </p:cNvSpPr>
          <p:nvPr>
            <p:ph type="dt" sz="half" idx="10"/>
          </p:nvPr>
        </p:nvSpPr>
        <p:spPr>
          <a:xfrm>
            <a:off x="457200" y="6356350"/>
            <a:ext cx="2133600" cy="365125"/>
          </a:xfrm>
        </p:spPr>
        <p:txBody>
          <a:bodyPr/>
          <a:lstStyle/>
          <a:p>
            <a:r>
              <a:rPr lang="sv-SE"/>
              <a:t>2022</a:t>
            </a:r>
            <a:endParaRPr lang="sv-SE" dirty="0"/>
          </a:p>
        </p:txBody>
      </p:sp>
      <p:sp>
        <p:nvSpPr>
          <p:cNvPr id="13" name="Rectangle 11">
            <a:extLst>
              <a:ext uri="{FF2B5EF4-FFF2-40B4-BE49-F238E27FC236}">
                <a16:creationId xmlns:a16="http://schemas.microsoft.com/office/drawing/2014/main" id="{688A4394-F5FB-4C89-843D-547D9A2D07A1}"/>
              </a:ext>
            </a:extLst>
          </p:cNvPr>
          <p:cNvSpPr>
            <a:spLocks noChangeArrowheads="1"/>
          </p:cNvSpPr>
          <p:nvPr/>
        </p:nvSpPr>
        <p:spPr bwMode="auto">
          <a:xfrm>
            <a:off x="7114436" y="1676400"/>
            <a:ext cx="1738536" cy="4114800"/>
          </a:xfrm>
          <a:prstGeom prst="rect">
            <a:avLst/>
          </a:prstGeom>
          <a:noFill/>
          <a:ln w="9525">
            <a:noFill/>
            <a:miter lim="800000"/>
            <a:headEnd/>
            <a:tailEnd/>
          </a:ln>
        </p:spPr>
        <p:txBody>
          <a:bodyPr/>
          <a:lstStyle/>
          <a:p>
            <a:pPr marL="342900" indent="-342900">
              <a:buClr>
                <a:srgbClr val="FF0000"/>
              </a:buClr>
              <a:buFontTx/>
              <a:buChar char="•"/>
            </a:pPr>
            <a:r>
              <a:rPr lang="sv-SE" sz="2800" dirty="0">
                <a:cs typeface="Times New Roman" pitchFamily="18" charset="0"/>
              </a:rPr>
              <a:t>Ögon</a:t>
            </a:r>
            <a:endParaRPr lang="sv-SE" sz="2800" dirty="0"/>
          </a:p>
        </p:txBody>
      </p:sp>
      <p:pic>
        <p:nvPicPr>
          <p:cNvPr id="5" name="Bild 4" descr="Öga med hel fyllning">
            <a:extLst>
              <a:ext uri="{FF2B5EF4-FFF2-40B4-BE49-F238E27FC236}">
                <a16:creationId xmlns:a16="http://schemas.microsoft.com/office/drawing/2014/main" id="{CD819040-7C9D-43B5-B99B-578E8B8E41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90460" y="2895601"/>
            <a:ext cx="914400" cy="914400"/>
          </a:xfrm>
          <a:prstGeom prst="rect">
            <a:avLst/>
          </a:prstGeom>
        </p:spPr>
      </p:pic>
    </p:spTree>
    <p:extLst>
      <p:ext uri="{BB962C8B-B14F-4D97-AF65-F5344CB8AC3E}">
        <p14:creationId xmlns:p14="http://schemas.microsoft.com/office/powerpoint/2010/main" val="40545643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784EB0-7A8F-A704-E459-B1AF69311EE9}"/>
              </a:ext>
            </a:extLst>
          </p:cNvPr>
          <p:cNvSpPr>
            <a:spLocks noGrp="1"/>
          </p:cNvSpPr>
          <p:nvPr>
            <p:ph type="title"/>
          </p:nvPr>
        </p:nvSpPr>
        <p:spPr/>
        <p:txBody>
          <a:bodyPr>
            <a:normAutofit fontScale="90000"/>
          </a:bodyPr>
          <a:lstStyle/>
          <a:p>
            <a:r>
              <a:rPr lang="sv-SE" dirty="0"/>
              <a:t>Här kan du lägga in information om dina egna polyuretanprodukter</a:t>
            </a:r>
          </a:p>
        </p:txBody>
      </p:sp>
      <p:sp>
        <p:nvSpPr>
          <p:cNvPr id="3" name="Platshållare för innehåll 2">
            <a:extLst>
              <a:ext uri="{FF2B5EF4-FFF2-40B4-BE49-F238E27FC236}">
                <a16:creationId xmlns:a16="http://schemas.microsoft.com/office/drawing/2014/main" id="{00397F77-C360-E07E-C9BB-FF3B62910ED0}"/>
              </a:ext>
            </a:extLst>
          </p:cNvPr>
          <p:cNvSpPr>
            <a:spLocks noGrp="1"/>
          </p:cNvSpPr>
          <p:nvPr>
            <p:ph idx="1"/>
          </p:nvPr>
        </p:nvSpPr>
        <p:spPr/>
        <p:txBody>
          <a:bodyPr/>
          <a:lstStyle/>
          <a:p>
            <a:r>
              <a:rPr lang="sv-SE" dirty="0"/>
              <a:t>Här kan du lägga in information om era produkter</a:t>
            </a:r>
          </a:p>
          <a:p>
            <a:endParaRPr lang="sv-SE" dirty="0"/>
          </a:p>
        </p:txBody>
      </p:sp>
      <p:sp>
        <p:nvSpPr>
          <p:cNvPr id="4" name="Platshållare för datum 3">
            <a:extLst>
              <a:ext uri="{FF2B5EF4-FFF2-40B4-BE49-F238E27FC236}">
                <a16:creationId xmlns:a16="http://schemas.microsoft.com/office/drawing/2014/main" id="{CD617A1B-00F1-0290-1DD9-E67908A3E00A}"/>
              </a:ext>
            </a:extLst>
          </p:cNvPr>
          <p:cNvSpPr>
            <a:spLocks noGrp="1"/>
          </p:cNvSpPr>
          <p:nvPr>
            <p:ph type="dt" sz="half" idx="10"/>
          </p:nvPr>
        </p:nvSpPr>
        <p:spPr/>
        <p:txBody>
          <a:bodyPr/>
          <a:lstStyle/>
          <a:p>
            <a:r>
              <a:rPr lang="sv-SE"/>
              <a:t>2022</a:t>
            </a:r>
            <a:endParaRPr lang="sv-SE" dirty="0"/>
          </a:p>
        </p:txBody>
      </p:sp>
      <p:sp>
        <p:nvSpPr>
          <p:cNvPr id="5" name="Platshållare för sidfot 4">
            <a:extLst>
              <a:ext uri="{FF2B5EF4-FFF2-40B4-BE49-F238E27FC236}">
                <a16:creationId xmlns:a16="http://schemas.microsoft.com/office/drawing/2014/main" id="{CC729499-61F9-A648-445E-D0E57741CCA1}"/>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8A241F31-94CA-7F5A-59D4-8719A88AD16E}"/>
              </a:ext>
            </a:extLst>
          </p:cNvPr>
          <p:cNvSpPr>
            <a:spLocks noGrp="1"/>
          </p:cNvSpPr>
          <p:nvPr>
            <p:ph type="sldNum" sz="quarter" idx="12"/>
          </p:nvPr>
        </p:nvSpPr>
        <p:spPr/>
        <p:txBody>
          <a:bodyPr/>
          <a:lstStyle/>
          <a:p>
            <a:fld id="{24B771AD-66DB-4BE0-9BC9-42B41F4325E8}" type="slidenum">
              <a:rPr lang="sv-SE" smtClean="0"/>
              <a:pPr/>
              <a:t>90</a:t>
            </a:fld>
            <a:endParaRPr lang="sv-SE"/>
          </a:p>
        </p:txBody>
      </p:sp>
    </p:spTree>
    <p:extLst>
      <p:ext uri="{BB962C8B-B14F-4D97-AF65-F5344CB8AC3E}">
        <p14:creationId xmlns:p14="http://schemas.microsoft.com/office/powerpoint/2010/main" val="32261933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6DC19E2E-52ED-46F7-A86C-69B008DEDDD6}"/>
              </a:ext>
            </a:extLst>
          </p:cNvPr>
          <p:cNvSpPr>
            <a:spLocks noGrp="1"/>
          </p:cNvSpPr>
          <p:nvPr>
            <p:ph type="dt" sz="half" idx="10"/>
          </p:nvPr>
        </p:nvSpPr>
        <p:spPr/>
        <p:txBody>
          <a:bodyPr/>
          <a:lstStyle/>
          <a:p>
            <a:r>
              <a:rPr lang="sv-SE"/>
              <a:t>2022</a:t>
            </a:r>
            <a:endParaRPr lang="sv-SE" dirty="0"/>
          </a:p>
        </p:txBody>
      </p:sp>
      <p:sp>
        <p:nvSpPr>
          <p:cNvPr id="5" name="Platshållare för sidfot 4">
            <a:extLst>
              <a:ext uri="{FF2B5EF4-FFF2-40B4-BE49-F238E27FC236}">
                <a16:creationId xmlns:a16="http://schemas.microsoft.com/office/drawing/2014/main" id="{3B1298F8-B12A-4335-8AD5-37A4E3314C88}"/>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F8960564-6AD9-48FF-B4A5-FD0F5A236805}"/>
              </a:ext>
            </a:extLst>
          </p:cNvPr>
          <p:cNvSpPr>
            <a:spLocks noGrp="1"/>
          </p:cNvSpPr>
          <p:nvPr>
            <p:ph type="sldNum" sz="quarter" idx="12"/>
          </p:nvPr>
        </p:nvSpPr>
        <p:spPr/>
        <p:txBody>
          <a:bodyPr/>
          <a:lstStyle/>
          <a:p>
            <a:fld id="{24B771AD-66DB-4BE0-9BC9-42B41F4325E8}" type="slidenum">
              <a:rPr lang="sv-SE" smtClean="0"/>
              <a:pPr/>
              <a:t>91</a:t>
            </a:fld>
            <a:endParaRPr lang="sv-SE"/>
          </a:p>
        </p:txBody>
      </p:sp>
      <p:sp>
        <p:nvSpPr>
          <p:cNvPr id="7" name="Rubrik 1">
            <a:extLst>
              <a:ext uri="{FF2B5EF4-FFF2-40B4-BE49-F238E27FC236}">
                <a16:creationId xmlns:a16="http://schemas.microsoft.com/office/drawing/2014/main" id="{AFB5DCC9-4A60-4839-8100-96BDE4185FB6}"/>
              </a:ext>
            </a:extLst>
          </p:cNvPr>
          <p:cNvSpPr txBox="1">
            <a:spLocks/>
          </p:cNvSpPr>
          <p:nvPr/>
        </p:nvSpPr>
        <p:spPr>
          <a:xfrm>
            <a:off x="467544" y="25476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dirty="0" err="1"/>
              <a:t>Polyurea</a:t>
            </a:r>
            <a:endParaRPr lang="sv-SE" dirty="0"/>
          </a:p>
        </p:txBody>
      </p:sp>
      <p:sp>
        <p:nvSpPr>
          <p:cNvPr id="10" name="Platshållare för innehåll 2">
            <a:extLst>
              <a:ext uri="{FF2B5EF4-FFF2-40B4-BE49-F238E27FC236}">
                <a16:creationId xmlns:a16="http://schemas.microsoft.com/office/drawing/2014/main" id="{222083ED-8680-4DA8-878A-5CE80CF2795E}"/>
              </a:ext>
            </a:extLst>
          </p:cNvPr>
          <p:cNvSpPr txBox="1">
            <a:spLocks/>
          </p:cNvSpPr>
          <p:nvPr/>
        </p:nvSpPr>
        <p:spPr>
          <a:xfrm>
            <a:off x="457200" y="1404472"/>
            <a:ext cx="8229600" cy="24565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400" b="0" i="0" u="none" strike="noStrike" kern="1200" cap="none" spc="0" normalizeH="0" baseline="0" noProof="0" dirty="0">
                <a:ln>
                  <a:noFill/>
                </a:ln>
                <a:solidFill>
                  <a:prstClr val="black"/>
                </a:solidFill>
                <a:effectLst/>
                <a:uLnTx/>
                <a:uFillTx/>
                <a:latin typeface="Calibri"/>
                <a:ea typeface="+mn-ea"/>
                <a:cs typeface="+mn-cs"/>
              </a:rPr>
              <a:t>Sprutas under hög temperatur och högt tryck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2400" b="0" i="0" u="none" strike="noStrike" kern="1200" cap="none" spc="0" normalizeH="0" baseline="0" noProof="0" dirty="0">
                <a:ln>
                  <a:noFill/>
                </a:ln>
                <a:solidFill>
                  <a:prstClr val="black"/>
                </a:solidFill>
                <a:effectLst/>
                <a:uLnTx/>
                <a:uFillTx/>
                <a:latin typeface="Calibri"/>
                <a:ea typeface="+mn-ea"/>
                <a:cs typeface="+mn-cs"/>
              </a:rPr>
              <a:t>Kräver speciell sprututrustning och applikationskunskap</a:t>
            </a:r>
            <a:endParaRPr kumimoji="0" lang="fi-FI" altLang="fi-FI"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2400" b="0" i="0" u="none" strike="noStrike" kern="1200" cap="none" spc="0" normalizeH="0" baseline="0" noProof="0" dirty="0">
                <a:ln>
                  <a:noFill/>
                </a:ln>
                <a:solidFill>
                  <a:prstClr val="black"/>
                </a:solidFill>
                <a:effectLst/>
                <a:uLnTx/>
                <a:uFillTx/>
                <a:latin typeface="Calibri"/>
                <a:ea typeface="+mn-ea"/>
                <a:cs typeface="+mn-cs"/>
              </a:rPr>
              <a:t>Höga krav på skyddsutrustning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2400" b="0" i="0" u="none" strike="noStrike" kern="1200" cap="none" spc="0" normalizeH="0" baseline="0" noProof="0" dirty="0">
                <a:ln>
                  <a:noFill/>
                </a:ln>
                <a:solidFill>
                  <a:prstClr val="black"/>
                </a:solidFill>
                <a:effectLst/>
                <a:uLnTx/>
                <a:uFillTx/>
                <a:latin typeface="Calibri"/>
                <a:ea typeface="+mn-ea"/>
                <a:cs typeface="+mn-cs"/>
              </a:rPr>
              <a:t>Innehåller </a:t>
            </a:r>
            <a:r>
              <a:rPr kumimoji="0" lang="sv-SE" sz="2400" b="0" i="0" u="none" strike="noStrike" kern="1200" cap="none" spc="0" normalizeH="0" baseline="0" noProof="0" dirty="0" err="1">
                <a:ln>
                  <a:noFill/>
                </a:ln>
                <a:solidFill>
                  <a:prstClr val="black"/>
                </a:solidFill>
                <a:effectLst/>
                <a:uLnTx/>
                <a:uFillTx/>
                <a:latin typeface="Calibri"/>
                <a:ea typeface="+mn-ea"/>
                <a:cs typeface="+mn-cs"/>
              </a:rPr>
              <a:t>isocyanater</a:t>
            </a: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269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DC2823-1129-8015-E350-A8F81B7E3CD6}"/>
              </a:ext>
            </a:extLst>
          </p:cNvPr>
          <p:cNvSpPr>
            <a:spLocks noGrp="1"/>
          </p:cNvSpPr>
          <p:nvPr>
            <p:ph type="title"/>
          </p:nvPr>
        </p:nvSpPr>
        <p:spPr/>
        <p:txBody>
          <a:bodyPr>
            <a:normAutofit fontScale="90000"/>
          </a:bodyPr>
          <a:lstStyle/>
          <a:p>
            <a:r>
              <a:rPr lang="sv-SE" dirty="0"/>
              <a:t>Här kan du lägga in information om era </a:t>
            </a:r>
            <a:r>
              <a:rPr lang="sv-SE" dirty="0" err="1"/>
              <a:t>Polyureaprodukter</a:t>
            </a:r>
            <a:r>
              <a:rPr lang="sv-SE" dirty="0"/>
              <a:t>.</a:t>
            </a:r>
          </a:p>
        </p:txBody>
      </p:sp>
      <p:sp>
        <p:nvSpPr>
          <p:cNvPr id="3" name="Platshållare för innehåll 2">
            <a:extLst>
              <a:ext uri="{FF2B5EF4-FFF2-40B4-BE49-F238E27FC236}">
                <a16:creationId xmlns:a16="http://schemas.microsoft.com/office/drawing/2014/main" id="{053BB7F0-493B-775C-9056-8E2979A60B80}"/>
              </a:ext>
            </a:extLst>
          </p:cNvPr>
          <p:cNvSpPr>
            <a:spLocks noGrp="1"/>
          </p:cNvSpPr>
          <p:nvPr>
            <p:ph idx="1"/>
          </p:nvPr>
        </p:nvSpPr>
        <p:spPr/>
        <p:txBody>
          <a:bodyPr/>
          <a:lstStyle/>
          <a:p>
            <a:endParaRPr lang="sv-SE"/>
          </a:p>
        </p:txBody>
      </p:sp>
      <p:sp>
        <p:nvSpPr>
          <p:cNvPr id="4" name="Platshållare för datum 3">
            <a:extLst>
              <a:ext uri="{FF2B5EF4-FFF2-40B4-BE49-F238E27FC236}">
                <a16:creationId xmlns:a16="http://schemas.microsoft.com/office/drawing/2014/main" id="{CA7FE051-4644-3CFA-0127-B9880549366E}"/>
              </a:ext>
            </a:extLst>
          </p:cNvPr>
          <p:cNvSpPr>
            <a:spLocks noGrp="1"/>
          </p:cNvSpPr>
          <p:nvPr>
            <p:ph type="dt" sz="half" idx="10"/>
          </p:nvPr>
        </p:nvSpPr>
        <p:spPr/>
        <p:txBody>
          <a:bodyPr/>
          <a:lstStyle/>
          <a:p>
            <a:r>
              <a:rPr lang="sv-SE"/>
              <a:t>2022</a:t>
            </a:r>
            <a:endParaRPr lang="sv-SE" dirty="0"/>
          </a:p>
        </p:txBody>
      </p:sp>
      <p:sp>
        <p:nvSpPr>
          <p:cNvPr id="5" name="Platshållare för sidfot 4">
            <a:extLst>
              <a:ext uri="{FF2B5EF4-FFF2-40B4-BE49-F238E27FC236}">
                <a16:creationId xmlns:a16="http://schemas.microsoft.com/office/drawing/2014/main" id="{7C8F9307-E4D1-9556-D3B4-FDD9EF7133A1}"/>
              </a:ext>
            </a:extLst>
          </p:cNvPr>
          <p:cNvSpPr>
            <a:spLocks noGrp="1"/>
          </p:cNvSpPr>
          <p:nvPr>
            <p:ph type="ftr" sz="quarter" idx="11"/>
          </p:nvPr>
        </p:nvSpPr>
        <p:spPr/>
        <p:txBody>
          <a:bodyPr/>
          <a:lstStyle/>
          <a:p>
            <a:r>
              <a:rPr lang="sv-SE"/>
              <a:t>Kemiska arbetsmiljörisker - Industri</a:t>
            </a:r>
          </a:p>
        </p:txBody>
      </p:sp>
      <p:sp>
        <p:nvSpPr>
          <p:cNvPr id="6" name="Platshållare för bildnummer 5">
            <a:extLst>
              <a:ext uri="{FF2B5EF4-FFF2-40B4-BE49-F238E27FC236}">
                <a16:creationId xmlns:a16="http://schemas.microsoft.com/office/drawing/2014/main" id="{50E1333D-F53A-3A8D-86D9-60D11E2CCCE1}"/>
              </a:ext>
            </a:extLst>
          </p:cNvPr>
          <p:cNvSpPr>
            <a:spLocks noGrp="1"/>
          </p:cNvSpPr>
          <p:nvPr>
            <p:ph type="sldNum" sz="quarter" idx="12"/>
          </p:nvPr>
        </p:nvSpPr>
        <p:spPr/>
        <p:txBody>
          <a:bodyPr/>
          <a:lstStyle/>
          <a:p>
            <a:fld id="{24B771AD-66DB-4BE0-9BC9-42B41F4325E8}" type="slidenum">
              <a:rPr lang="sv-SE" smtClean="0"/>
              <a:pPr/>
              <a:t>92</a:t>
            </a:fld>
            <a:endParaRPr lang="sv-SE"/>
          </a:p>
        </p:txBody>
      </p:sp>
    </p:spTree>
    <p:extLst>
      <p:ext uri="{BB962C8B-B14F-4D97-AF65-F5344CB8AC3E}">
        <p14:creationId xmlns:p14="http://schemas.microsoft.com/office/powerpoint/2010/main" val="12894547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ubrik 4"/>
          <p:cNvSpPr>
            <a:spLocks noGrp="1"/>
          </p:cNvSpPr>
          <p:nvPr>
            <p:ph type="title"/>
          </p:nvPr>
        </p:nvSpPr>
        <p:spPr/>
        <p:txBody>
          <a:bodyPr/>
          <a:lstStyle/>
          <a:p>
            <a:pPr eaLnBrk="1" hangingPunct="1"/>
            <a:r>
              <a:rPr lang="sv-SE" dirty="0">
                <a:latin typeface="+mn-lt"/>
              </a:rPr>
              <a:t>Information till 3:e person </a:t>
            </a:r>
          </a:p>
        </p:txBody>
      </p:sp>
      <p:sp>
        <p:nvSpPr>
          <p:cNvPr id="54275" name="Platshållare för innehåll 5"/>
          <p:cNvSpPr>
            <a:spLocks noGrp="1"/>
          </p:cNvSpPr>
          <p:nvPr>
            <p:ph idx="1"/>
          </p:nvPr>
        </p:nvSpPr>
        <p:spPr>
          <a:xfrm>
            <a:off x="3851920" y="1981200"/>
            <a:ext cx="4606280" cy="4114800"/>
          </a:xfrm>
        </p:spPr>
        <p:txBody>
          <a:bodyPr/>
          <a:lstStyle/>
          <a:p>
            <a:pPr eaLnBrk="1" hangingPunct="1"/>
            <a:r>
              <a:rPr lang="sv-SE" sz="2400" dirty="0">
                <a:latin typeface="+mn-lt"/>
              </a:rPr>
              <a:t>Håll informationsmöte med övriga som rör sig på arbetsplatsen!</a:t>
            </a:r>
          </a:p>
          <a:p>
            <a:pPr eaLnBrk="1" hangingPunct="1"/>
            <a:r>
              <a:rPr lang="sv-SE" sz="2400" dirty="0">
                <a:latin typeface="+mn-lt"/>
              </a:rPr>
              <a:t>Spärra av och skylta!</a:t>
            </a:r>
          </a:p>
          <a:p>
            <a:pPr eaLnBrk="1" hangingPunct="1"/>
            <a:r>
              <a:rPr lang="sv-SE" sz="2400" dirty="0">
                <a:latin typeface="+mn-lt"/>
              </a:rPr>
              <a:t>Ha en plan för om exponering sker och lämpliga kärl för att förvara avfall</a:t>
            </a:r>
          </a:p>
          <a:p>
            <a:pPr eaLnBrk="1" hangingPunct="1">
              <a:buFontTx/>
              <a:buNone/>
            </a:pPr>
            <a:endParaRPr lang="sv-SE" sz="1800" dirty="0">
              <a:latin typeface="+mn-lt"/>
            </a:endParaRPr>
          </a:p>
          <a:p>
            <a:pPr eaLnBrk="1" hangingPunct="1">
              <a:buFontTx/>
              <a:buNone/>
            </a:pPr>
            <a:endParaRPr lang="sv-SE" sz="1800" dirty="0">
              <a:latin typeface="+mn-lt"/>
            </a:endParaRPr>
          </a:p>
          <a:p>
            <a:pPr eaLnBrk="1" hangingPunct="1">
              <a:buFontTx/>
              <a:buNone/>
            </a:pPr>
            <a:r>
              <a:rPr lang="sv-SE" sz="1800" dirty="0">
                <a:latin typeface="+mn-lt"/>
              </a:rPr>
              <a:t>Sveff branschrekommendation finns på hemsidan.</a:t>
            </a:r>
          </a:p>
          <a:p>
            <a:pPr eaLnBrk="1" hangingPunct="1"/>
            <a:endParaRPr lang="sv-SE" sz="2400" dirty="0">
              <a:latin typeface="+mn-lt"/>
            </a:endParaRPr>
          </a:p>
        </p:txBody>
      </p:sp>
      <p:pic>
        <p:nvPicPr>
          <p:cNvPr id="2" name="Bildobjekt 1">
            <a:extLst>
              <a:ext uri="{FF2B5EF4-FFF2-40B4-BE49-F238E27FC236}">
                <a16:creationId xmlns:a16="http://schemas.microsoft.com/office/drawing/2014/main" id="{B786078F-FDE6-4121-A6CE-9E5EAD5706FC}"/>
              </a:ext>
            </a:extLst>
          </p:cNvPr>
          <p:cNvPicPr>
            <a:picLocks noChangeAspect="1"/>
          </p:cNvPicPr>
          <p:nvPr/>
        </p:nvPicPr>
        <p:blipFill>
          <a:blip r:embed="rId3"/>
          <a:stretch>
            <a:fillRect/>
          </a:stretch>
        </p:blipFill>
        <p:spPr>
          <a:xfrm>
            <a:off x="292529" y="1340768"/>
            <a:ext cx="3450391" cy="4917326"/>
          </a:xfrm>
          <a:prstGeom prst="rect">
            <a:avLst/>
          </a:prstGeom>
          <a:ln>
            <a:solidFill>
              <a:schemeClr val="tx1"/>
            </a:solidFill>
          </a:ln>
        </p:spPr>
      </p:pic>
      <p:sp>
        <p:nvSpPr>
          <p:cNvPr id="4" name="Platshållare för sidfot 3">
            <a:extLst>
              <a:ext uri="{FF2B5EF4-FFF2-40B4-BE49-F238E27FC236}">
                <a16:creationId xmlns:a16="http://schemas.microsoft.com/office/drawing/2014/main" id="{F18B3F0A-571B-4037-BE05-2682F6FCFD47}"/>
              </a:ext>
            </a:extLst>
          </p:cNvPr>
          <p:cNvSpPr>
            <a:spLocks noGrp="1"/>
          </p:cNvSpPr>
          <p:nvPr>
            <p:ph type="ftr" sz="quarter" idx="11"/>
          </p:nvPr>
        </p:nvSpPr>
        <p:spPr/>
        <p:txBody>
          <a:bodyPr/>
          <a:lstStyle/>
          <a:p>
            <a:r>
              <a:rPr lang="sv-SE"/>
              <a:t>Kemiska arbetsmiljörisker - Industri</a:t>
            </a:r>
          </a:p>
        </p:txBody>
      </p:sp>
      <p:sp>
        <p:nvSpPr>
          <p:cNvPr id="5" name="Platshållare för bildnummer 4">
            <a:extLst>
              <a:ext uri="{FF2B5EF4-FFF2-40B4-BE49-F238E27FC236}">
                <a16:creationId xmlns:a16="http://schemas.microsoft.com/office/drawing/2014/main" id="{0568DCCF-C35E-471A-B2D0-9ECD2BD94E36}"/>
              </a:ext>
            </a:extLst>
          </p:cNvPr>
          <p:cNvSpPr>
            <a:spLocks noGrp="1"/>
          </p:cNvSpPr>
          <p:nvPr>
            <p:ph type="sldNum" sz="quarter" idx="12"/>
          </p:nvPr>
        </p:nvSpPr>
        <p:spPr/>
        <p:txBody>
          <a:bodyPr/>
          <a:lstStyle/>
          <a:p>
            <a:fld id="{24B771AD-66DB-4BE0-9BC9-42B41F4325E8}" type="slidenum">
              <a:rPr lang="sv-SE" smtClean="0"/>
              <a:pPr/>
              <a:t>93</a:t>
            </a:fld>
            <a:endParaRPr lang="sv-SE"/>
          </a:p>
        </p:txBody>
      </p:sp>
      <p:sp>
        <p:nvSpPr>
          <p:cNvPr id="8" name="Platshållare för datum 4">
            <a:extLst>
              <a:ext uri="{FF2B5EF4-FFF2-40B4-BE49-F238E27FC236}">
                <a16:creationId xmlns:a16="http://schemas.microsoft.com/office/drawing/2014/main" id="{AADDB805-BB94-4AE2-B406-1A7A840BBBB2}"/>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31366298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1028"/>
          <p:cNvSpPr>
            <a:spLocks noGrp="1" noChangeArrowheads="1"/>
          </p:cNvSpPr>
          <p:nvPr>
            <p:ph type="title" idx="4294967295"/>
          </p:nvPr>
        </p:nvSpPr>
        <p:spPr>
          <a:xfrm>
            <a:off x="685799" y="147557"/>
            <a:ext cx="7772400" cy="1371600"/>
          </a:xfrm>
        </p:spPr>
        <p:txBody>
          <a:bodyPr>
            <a:noAutofit/>
          </a:bodyPr>
          <a:lstStyle/>
          <a:p>
            <a:pPr eaLnBrk="1" hangingPunct="1"/>
            <a:r>
              <a:rPr lang="sv-SE" dirty="0">
                <a:latin typeface="+mn-lt"/>
              </a:rPr>
              <a:t>Skyltning av arbetsplats</a:t>
            </a:r>
          </a:p>
        </p:txBody>
      </p:sp>
      <p:pic>
        <p:nvPicPr>
          <p:cNvPr id="2" name="Bildobjekt 1">
            <a:extLst>
              <a:ext uri="{FF2B5EF4-FFF2-40B4-BE49-F238E27FC236}">
                <a16:creationId xmlns:a16="http://schemas.microsoft.com/office/drawing/2014/main" id="{7A5E3E61-C863-451D-A6CF-5DA727F6CB12}"/>
              </a:ext>
            </a:extLst>
          </p:cNvPr>
          <p:cNvPicPr>
            <a:picLocks noChangeAspect="1"/>
          </p:cNvPicPr>
          <p:nvPr/>
        </p:nvPicPr>
        <p:blipFill>
          <a:blip r:embed="rId2"/>
          <a:stretch>
            <a:fillRect/>
          </a:stretch>
        </p:blipFill>
        <p:spPr>
          <a:xfrm>
            <a:off x="2814635" y="1519157"/>
            <a:ext cx="3514729" cy="4950284"/>
          </a:xfrm>
          <a:prstGeom prst="rect">
            <a:avLst/>
          </a:prstGeom>
        </p:spPr>
      </p:pic>
      <p:sp>
        <p:nvSpPr>
          <p:cNvPr id="4" name="Platshållare för sidfot 3">
            <a:extLst>
              <a:ext uri="{FF2B5EF4-FFF2-40B4-BE49-F238E27FC236}">
                <a16:creationId xmlns:a16="http://schemas.microsoft.com/office/drawing/2014/main" id="{667B8110-CBC7-45C4-90BD-9B0C997B4C52}"/>
              </a:ext>
            </a:extLst>
          </p:cNvPr>
          <p:cNvSpPr>
            <a:spLocks noGrp="1"/>
          </p:cNvSpPr>
          <p:nvPr>
            <p:ph type="ftr" sz="quarter" idx="11"/>
          </p:nvPr>
        </p:nvSpPr>
        <p:spPr/>
        <p:txBody>
          <a:bodyPr/>
          <a:lstStyle/>
          <a:p>
            <a:r>
              <a:rPr lang="sv-SE"/>
              <a:t>Kemiska arbetsmiljörisker - Industri</a:t>
            </a:r>
          </a:p>
        </p:txBody>
      </p:sp>
      <p:sp>
        <p:nvSpPr>
          <p:cNvPr id="5" name="Platshållare för bildnummer 4">
            <a:extLst>
              <a:ext uri="{FF2B5EF4-FFF2-40B4-BE49-F238E27FC236}">
                <a16:creationId xmlns:a16="http://schemas.microsoft.com/office/drawing/2014/main" id="{DAB271D9-3A39-49B1-B85D-54EB40F25B5E}"/>
              </a:ext>
            </a:extLst>
          </p:cNvPr>
          <p:cNvSpPr>
            <a:spLocks noGrp="1"/>
          </p:cNvSpPr>
          <p:nvPr>
            <p:ph type="sldNum" sz="quarter" idx="12"/>
          </p:nvPr>
        </p:nvSpPr>
        <p:spPr/>
        <p:txBody>
          <a:bodyPr/>
          <a:lstStyle/>
          <a:p>
            <a:fld id="{24B771AD-66DB-4BE0-9BC9-42B41F4325E8}" type="slidenum">
              <a:rPr lang="sv-SE" smtClean="0"/>
              <a:pPr/>
              <a:t>94</a:t>
            </a:fld>
            <a:endParaRPr lang="sv-SE"/>
          </a:p>
        </p:txBody>
      </p:sp>
      <p:sp>
        <p:nvSpPr>
          <p:cNvPr id="7" name="Platshållare för datum 4">
            <a:extLst>
              <a:ext uri="{FF2B5EF4-FFF2-40B4-BE49-F238E27FC236}">
                <a16:creationId xmlns:a16="http://schemas.microsoft.com/office/drawing/2014/main" id="{321F2543-4074-4F29-8215-6FE652784368}"/>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24704152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69BC8B-8A19-4D5E-A55D-15B28F6F3A4E}"/>
              </a:ext>
            </a:extLst>
          </p:cNvPr>
          <p:cNvSpPr>
            <a:spLocks noGrp="1"/>
          </p:cNvSpPr>
          <p:nvPr>
            <p:ph type="title"/>
          </p:nvPr>
        </p:nvSpPr>
        <p:spPr/>
        <p:txBody>
          <a:bodyPr/>
          <a:lstStyle/>
          <a:p>
            <a:r>
              <a:rPr lang="sv-SE" dirty="0"/>
              <a:t>Hantering av avfall</a:t>
            </a:r>
            <a:endParaRPr lang="en-GB" dirty="0"/>
          </a:p>
        </p:txBody>
      </p:sp>
      <p:sp>
        <p:nvSpPr>
          <p:cNvPr id="3" name="Platshållare för innehåll 2">
            <a:extLst>
              <a:ext uri="{FF2B5EF4-FFF2-40B4-BE49-F238E27FC236}">
                <a16:creationId xmlns:a16="http://schemas.microsoft.com/office/drawing/2014/main" id="{949DFA76-0389-4BFF-AB1D-A6EBD569879C}"/>
              </a:ext>
            </a:extLst>
          </p:cNvPr>
          <p:cNvSpPr>
            <a:spLocks noGrp="1"/>
          </p:cNvSpPr>
          <p:nvPr>
            <p:ph sz="half" idx="1"/>
          </p:nvPr>
        </p:nvSpPr>
        <p:spPr>
          <a:xfrm>
            <a:off x="457200" y="1600200"/>
            <a:ext cx="6419056" cy="4525963"/>
          </a:xfrm>
        </p:spPr>
        <p:txBody>
          <a:bodyPr/>
          <a:lstStyle/>
          <a:p>
            <a:r>
              <a:rPr lang="sv-SE" dirty="0"/>
              <a:t>Fyll aldrig avfallsbehållare med </a:t>
            </a:r>
            <a:r>
              <a:rPr lang="sv-SE" dirty="0" err="1"/>
              <a:t>diisocyanat</a:t>
            </a:r>
            <a:r>
              <a:rPr lang="sv-SE" dirty="0"/>
              <a:t> till mer än 70%</a:t>
            </a:r>
          </a:p>
          <a:p>
            <a:r>
              <a:rPr lang="sv-SE" dirty="0"/>
              <a:t>Se till att fukt </a:t>
            </a:r>
            <a:r>
              <a:rPr lang="sv-SE" u="sng" dirty="0"/>
              <a:t>inte</a:t>
            </a:r>
            <a:r>
              <a:rPr lang="sv-SE" dirty="0"/>
              <a:t> kan komma in.</a:t>
            </a:r>
          </a:p>
          <a:p>
            <a:r>
              <a:rPr lang="sv-SE" dirty="0" err="1"/>
              <a:t>Diisocyanaten</a:t>
            </a:r>
            <a:r>
              <a:rPr lang="sv-SE" dirty="0"/>
              <a:t> reagerar med vatten och luftens fuktighet och bildar koldioxid – det blir övertryck i behållaren. </a:t>
            </a:r>
          </a:p>
          <a:p>
            <a:endParaRPr lang="sv-SE" dirty="0"/>
          </a:p>
          <a:p>
            <a:pPr marL="0" indent="0">
              <a:buNone/>
            </a:pPr>
            <a:endParaRPr lang="en-GB" dirty="0"/>
          </a:p>
        </p:txBody>
      </p:sp>
      <p:sp>
        <p:nvSpPr>
          <p:cNvPr id="5" name="Platshållare för datum 4">
            <a:extLst>
              <a:ext uri="{FF2B5EF4-FFF2-40B4-BE49-F238E27FC236}">
                <a16:creationId xmlns:a16="http://schemas.microsoft.com/office/drawing/2014/main" id="{C7694B8C-BA09-4618-8477-147E30E30A4B}"/>
              </a:ext>
            </a:extLst>
          </p:cNvPr>
          <p:cNvSpPr>
            <a:spLocks noGrp="1"/>
          </p:cNvSpPr>
          <p:nvPr>
            <p:ph type="dt" sz="half" idx="10"/>
          </p:nvPr>
        </p:nvSpPr>
        <p:spPr/>
        <p:txBody>
          <a:bodyPr/>
          <a:lstStyle/>
          <a:p>
            <a:r>
              <a:rPr lang="sv-SE"/>
              <a:t>2022</a:t>
            </a:r>
            <a:endParaRPr lang="sv-SE" dirty="0"/>
          </a:p>
        </p:txBody>
      </p:sp>
      <p:sp>
        <p:nvSpPr>
          <p:cNvPr id="6" name="Platshållare för sidfot 5">
            <a:extLst>
              <a:ext uri="{FF2B5EF4-FFF2-40B4-BE49-F238E27FC236}">
                <a16:creationId xmlns:a16="http://schemas.microsoft.com/office/drawing/2014/main" id="{D32DF82C-CE7C-4FDC-8FF0-330D533221FB}"/>
              </a:ext>
            </a:extLst>
          </p:cNvPr>
          <p:cNvSpPr>
            <a:spLocks noGrp="1"/>
          </p:cNvSpPr>
          <p:nvPr>
            <p:ph type="ftr" sz="quarter" idx="11"/>
          </p:nvPr>
        </p:nvSpPr>
        <p:spPr/>
        <p:txBody>
          <a:bodyPr/>
          <a:lstStyle/>
          <a:p>
            <a:r>
              <a:rPr lang="sv-SE"/>
              <a:t>Kemiska arbetsmiljörisker - Industri</a:t>
            </a:r>
          </a:p>
        </p:txBody>
      </p:sp>
      <p:sp>
        <p:nvSpPr>
          <p:cNvPr id="7" name="Platshållare för bildnummer 6">
            <a:extLst>
              <a:ext uri="{FF2B5EF4-FFF2-40B4-BE49-F238E27FC236}">
                <a16:creationId xmlns:a16="http://schemas.microsoft.com/office/drawing/2014/main" id="{C94EAAA6-B88D-4FCC-9299-955231EA86CE}"/>
              </a:ext>
            </a:extLst>
          </p:cNvPr>
          <p:cNvSpPr>
            <a:spLocks noGrp="1"/>
          </p:cNvSpPr>
          <p:nvPr>
            <p:ph type="sldNum" sz="quarter" idx="12"/>
          </p:nvPr>
        </p:nvSpPr>
        <p:spPr/>
        <p:txBody>
          <a:bodyPr/>
          <a:lstStyle/>
          <a:p>
            <a:fld id="{24B771AD-66DB-4BE0-9BC9-42B41F4325E8}" type="slidenum">
              <a:rPr lang="sv-SE" smtClean="0"/>
              <a:pPr/>
              <a:t>95</a:t>
            </a:fld>
            <a:endParaRPr lang="sv-SE"/>
          </a:p>
        </p:txBody>
      </p:sp>
      <p:pic>
        <p:nvPicPr>
          <p:cNvPr id="9" name="Bild 8" descr="Explosion med hel fyllning">
            <a:extLst>
              <a:ext uri="{FF2B5EF4-FFF2-40B4-BE49-F238E27FC236}">
                <a16:creationId xmlns:a16="http://schemas.microsoft.com/office/drawing/2014/main" id="{71FB4CB5-1BD6-4919-BDF6-EF8FD63DF8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6256" y="2060848"/>
            <a:ext cx="1560984" cy="1560984"/>
          </a:xfrm>
          <a:prstGeom prst="rect">
            <a:avLst/>
          </a:prstGeom>
        </p:spPr>
      </p:pic>
    </p:spTree>
    <p:extLst>
      <p:ext uri="{BB962C8B-B14F-4D97-AF65-F5344CB8AC3E}">
        <p14:creationId xmlns:p14="http://schemas.microsoft.com/office/powerpoint/2010/main" val="40116210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4"/>
          <p:cNvSpPr>
            <a:spLocks noGrp="1" noChangeArrowheads="1"/>
          </p:cNvSpPr>
          <p:nvPr>
            <p:ph type="title"/>
          </p:nvPr>
        </p:nvSpPr>
        <p:spPr/>
        <p:txBody>
          <a:bodyPr/>
          <a:lstStyle/>
          <a:p>
            <a:pPr eaLnBrk="1" hangingPunct="1"/>
            <a:r>
              <a:rPr lang="sv-SE" sz="4800" dirty="0">
                <a:latin typeface="+mn-lt"/>
              </a:rPr>
              <a:t>Märkning av farligt avfall</a:t>
            </a:r>
          </a:p>
        </p:txBody>
      </p:sp>
      <p:sp>
        <p:nvSpPr>
          <p:cNvPr id="58374" name="Rectangle 5"/>
          <p:cNvSpPr>
            <a:spLocks noGrp="1" noChangeArrowheads="1"/>
          </p:cNvSpPr>
          <p:nvPr>
            <p:ph type="body" sz="half" idx="1"/>
          </p:nvPr>
        </p:nvSpPr>
        <p:spPr>
          <a:xfrm>
            <a:off x="304800" y="2996952"/>
            <a:ext cx="4191000" cy="3099048"/>
          </a:xfrm>
          <a:noFill/>
          <a:ln>
            <a:solidFill>
              <a:srgbClr val="FF0000"/>
            </a:solidFill>
          </a:ln>
        </p:spPr>
        <p:txBody>
          <a:bodyPr>
            <a:normAutofit/>
          </a:bodyPr>
          <a:lstStyle/>
          <a:p>
            <a:pPr algn="ctr" eaLnBrk="1" hangingPunct="1">
              <a:spcBef>
                <a:spcPct val="0"/>
              </a:spcBef>
              <a:buFontTx/>
              <a:buNone/>
            </a:pPr>
            <a:r>
              <a:rPr lang="sv-SE" sz="4800" b="1" dirty="0">
                <a:latin typeface="+mn-lt"/>
                <a:cs typeface="Times New Roman" pitchFamily="18" charset="0"/>
              </a:rPr>
              <a:t>Farligt avfall</a:t>
            </a:r>
          </a:p>
          <a:p>
            <a:pPr algn="ctr">
              <a:spcBef>
                <a:spcPct val="0"/>
              </a:spcBef>
              <a:buFontTx/>
              <a:buNone/>
            </a:pPr>
            <a:r>
              <a:rPr lang="sv-SE" b="1" dirty="0">
                <a:latin typeface="+mn-lt"/>
                <a:cs typeface="Times New Roman" pitchFamily="18" charset="0"/>
              </a:rPr>
              <a:t>Innehåller </a:t>
            </a:r>
          </a:p>
          <a:p>
            <a:pPr algn="ctr">
              <a:spcBef>
                <a:spcPct val="0"/>
              </a:spcBef>
              <a:buFontTx/>
              <a:buNone/>
            </a:pPr>
            <a:r>
              <a:rPr lang="sv-SE" b="1" dirty="0">
                <a:latin typeface="+mn-lt"/>
                <a:cs typeface="Times New Roman" pitchFamily="18" charset="0"/>
              </a:rPr>
              <a:t>Oreagerad härdplastkomponent</a:t>
            </a:r>
            <a:endParaRPr lang="sv-SE" dirty="0">
              <a:latin typeface="+mn-lt"/>
              <a:cs typeface="Times New Roman" pitchFamily="18" charset="0"/>
            </a:endParaRPr>
          </a:p>
          <a:p>
            <a:pPr algn="ctr">
              <a:spcBef>
                <a:spcPct val="0"/>
              </a:spcBef>
              <a:buFontTx/>
              <a:buNone/>
            </a:pPr>
            <a:r>
              <a:rPr lang="sv-SE" b="1" dirty="0">
                <a:latin typeface="+mn-lt"/>
                <a:cs typeface="Times New Roman" pitchFamily="18" charset="0"/>
              </a:rPr>
              <a:t>Undvik hudkontakt!</a:t>
            </a:r>
            <a:r>
              <a:rPr lang="sv-SE" sz="2000" dirty="0">
                <a:latin typeface="+mn-lt"/>
              </a:rPr>
              <a:t> </a:t>
            </a:r>
          </a:p>
          <a:p>
            <a:pPr eaLnBrk="1" hangingPunct="1"/>
            <a:endParaRPr lang="sv-SE" sz="2400" dirty="0">
              <a:latin typeface="+mn-lt"/>
            </a:endParaRPr>
          </a:p>
        </p:txBody>
      </p:sp>
      <p:sp>
        <p:nvSpPr>
          <p:cNvPr id="58375" name="Rectangle 7"/>
          <p:cNvSpPr>
            <a:spLocks noGrp="1" noChangeArrowheads="1"/>
          </p:cNvSpPr>
          <p:nvPr>
            <p:ph type="body" sz="half" idx="2"/>
          </p:nvPr>
        </p:nvSpPr>
        <p:spPr>
          <a:xfrm>
            <a:off x="4800600" y="2996952"/>
            <a:ext cx="3962400" cy="3099048"/>
          </a:xfrm>
          <a:noFill/>
          <a:ln>
            <a:solidFill>
              <a:srgbClr val="FF0000"/>
            </a:solidFill>
          </a:ln>
        </p:spPr>
        <p:txBody>
          <a:bodyPr>
            <a:normAutofit/>
          </a:bodyPr>
          <a:lstStyle/>
          <a:p>
            <a:pPr algn="ctr" eaLnBrk="1" hangingPunct="1">
              <a:spcBef>
                <a:spcPct val="0"/>
              </a:spcBef>
              <a:buFontTx/>
              <a:buNone/>
            </a:pPr>
            <a:r>
              <a:rPr lang="sv-SE" sz="4800" b="1" dirty="0">
                <a:latin typeface="+mn-lt"/>
                <a:cs typeface="Times New Roman" pitchFamily="18" charset="0"/>
              </a:rPr>
              <a:t>Farligt avfall</a:t>
            </a:r>
          </a:p>
          <a:p>
            <a:pPr algn="ctr">
              <a:spcBef>
                <a:spcPct val="0"/>
              </a:spcBef>
              <a:buFontTx/>
              <a:buNone/>
            </a:pPr>
            <a:r>
              <a:rPr lang="sv-SE" b="1" dirty="0">
                <a:latin typeface="+mn-lt"/>
                <a:cs typeface="Times New Roman" pitchFamily="18" charset="0"/>
              </a:rPr>
              <a:t>Innehåller lösningsmedel.</a:t>
            </a:r>
          </a:p>
          <a:p>
            <a:pPr algn="ctr">
              <a:spcBef>
                <a:spcPct val="0"/>
              </a:spcBef>
              <a:buFontTx/>
              <a:buNone/>
            </a:pPr>
            <a:r>
              <a:rPr lang="sv-SE" b="1" dirty="0">
                <a:latin typeface="+mn-lt"/>
                <a:cs typeface="Times New Roman" pitchFamily="18" charset="0"/>
              </a:rPr>
              <a:t>Undvik hudkontakt!</a:t>
            </a:r>
            <a:r>
              <a:rPr lang="sv-SE" b="1" dirty="0">
                <a:latin typeface="+mn-lt"/>
              </a:rPr>
              <a:t> </a:t>
            </a:r>
          </a:p>
          <a:p>
            <a:pPr algn="ctr">
              <a:spcBef>
                <a:spcPct val="0"/>
              </a:spcBef>
              <a:buFontTx/>
              <a:buNone/>
            </a:pPr>
            <a:r>
              <a:rPr lang="sv-SE" b="1" dirty="0">
                <a:latin typeface="+mn-lt"/>
              </a:rPr>
              <a:t>Brandfarligt</a:t>
            </a:r>
          </a:p>
          <a:p>
            <a:pPr eaLnBrk="1" hangingPunct="1"/>
            <a:endParaRPr lang="sv-SE" sz="3200" dirty="0">
              <a:latin typeface="+mn-lt"/>
            </a:endParaRPr>
          </a:p>
        </p:txBody>
      </p:sp>
      <p:sp>
        <p:nvSpPr>
          <p:cNvPr id="3" name="Platshållare för sidfot 2">
            <a:extLst>
              <a:ext uri="{FF2B5EF4-FFF2-40B4-BE49-F238E27FC236}">
                <a16:creationId xmlns:a16="http://schemas.microsoft.com/office/drawing/2014/main" id="{690D2EA2-635D-4B74-8FDC-D4747A3FA443}"/>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4E7982A3-E94B-44D0-AC19-286885F73315}"/>
              </a:ext>
            </a:extLst>
          </p:cNvPr>
          <p:cNvSpPr>
            <a:spLocks noGrp="1"/>
          </p:cNvSpPr>
          <p:nvPr>
            <p:ph type="sldNum" sz="quarter" idx="12"/>
          </p:nvPr>
        </p:nvSpPr>
        <p:spPr/>
        <p:txBody>
          <a:bodyPr/>
          <a:lstStyle/>
          <a:p>
            <a:fld id="{24B771AD-66DB-4BE0-9BC9-42B41F4325E8}" type="slidenum">
              <a:rPr lang="sv-SE" smtClean="0"/>
              <a:pPr/>
              <a:t>96</a:t>
            </a:fld>
            <a:endParaRPr lang="sv-SE"/>
          </a:p>
        </p:txBody>
      </p:sp>
      <p:sp>
        <p:nvSpPr>
          <p:cNvPr id="8" name="Platshållare för datum 4">
            <a:extLst>
              <a:ext uri="{FF2B5EF4-FFF2-40B4-BE49-F238E27FC236}">
                <a16:creationId xmlns:a16="http://schemas.microsoft.com/office/drawing/2014/main" id="{F4281F76-3379-427F-AB0A-0B2632665C9A}"/>
              </a:ext>
            </a:extLst>
          </p:cNvPr>
          <p:cNvSpPr>
            <a:spLocks noGrp="1"/>
          </p:cNvSpPr>
          <p:nvPr>
            <p:ph type="dt" sz="half" idx="10"/>
          </p:nvPr>
        </p:nvSpPr>
        <p:spPr>
          <a:xfrm>
            <a:off x="457200" y="6356350"/>
            <a:ext cx="2133600" cy="365125"/>
          </a:xfrm>
        </p:spPr>
        <p:txBody>
          <a:bodyPr/>
          <a:lstStyle/>
          <a:p>
            <a:r>
              <a:rPr lang="sv-SE"/>
              <a:t>2022</a:t>
            </a:r>
            <a:endParaRPr lang="sv-SE" dirty="0"/>
          </a:p>
        </p:txBody>
      </p:sp>
      <p:sp>
        <p:nvSpPr>
          <p:cNvPr id="2" name="textruta 1">
            <a:extLst>
              <a:ext uri="{FF2B5EF4-FFF2-40B4-BE49-F238E27FC236}">
                <a16:creationId xmlns:a16="http://schemas.microsoft.com/office/drawing/2014/main" id="{1D389C76-7ADD-41CC-80DA-00D1F3A3F897}"/>
              </a:ext>
            </a:extLst>
          </p:cNvPr>
          <p:cNvSpPr txBox="1"/>
          <p:nvPr/>
        </p:nvSpPr>
        <p:spPr>
          <a:xfrm>
            <a:off x="787388" y="1695325"/>
            <a:ext cx="7416824" cy="707886"/>
          </a:xfrm>
          <a:prstGeom prst="rect">
            <a:avLst/>
          </a:prstGeom>
          <a:noFill/>
        </p:spPr>
        <p:txBody>
          <a:bodyPr wrap="square" rtlCol="0">
            <a:spAutoFit/>
          </a:bodyPr>
          <a:lstStyle/>
          <a:p>
            <a:r>
              <a:rPr lang="sv-SE" sz="2000" dirty="0"/>
              <a:t>Krav att märka behållare med farligt avfall med information om innehåll! Exempel:</a:t>
            </a:r>
            <a:endParaRPr lang="en-GB" sz="2000" dirty="0"/>
          </a:p>
        </p:txBody>
      </p:sp>
    </p:spTree>
    <p:extLst>
      <p:ext uri="{BB962C8B-B14F-4D97-AF65-F5344CB8AC3E}">
        <p14:creationId xmlns:p14="http://schemas.microsoft.com/office/powerpoint/2010/main" val="241078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3"/>
          <p:cNvSpPr>
            <a:spLocks noGrp="1" noChangeArrowheads="1"/>
          </p:cNvSpPr>
          <p:nvPr>
            <p:ph type="title"/>
          </p:nvPr>
        </p:nvSpPr>
        <p:spPr/>
        <p:txBody>
          <a:bodyPr/>
          <a:lstStyle/>
          <a:p>
            <a:pPr eaLnBrk="1" hangingPunct="1"/>
            <a:r>
              <a:rPr lang="sv-SE" sz="4800" b="1">
                <a:latin typeface="+mn-lt"/>
              </a:rPr>
              <a:t>Prov</a:t>
            </a:r>
          </a:p>
        </p:txBody>
      </p:sp>
      <p:sp>
        <p:nvSpPr>
          <p:cNvPr id="65542" name="Rectangle 4"/>
          <p:cNvSpPr>
            <a:spLocks noGrp="1" noChangeArrowheads="1"/>
          </p:cNvSpPr>
          <p:nvPr>
            <p:ph type="body" sz="half" idx="1"/>
          </p:nvPr>
        </p:nvSpPr>
        <p:spPr>
          <a:xfrm>
            <a:off x="381000" y="1676400"/>
            <a:ext cx="4038600" cy="4495800"/>
          </a:xfrm>
          <a:noFill/>
        </p:spPr>
        <p:txBody>
          <a:bodyPr/>
          <a:lstStyle/>
          <a:p>
            <a:pPr eaLnBrk="1" hangingPunct="1">
              <a:lnSpc>
                <a:spcPct val="90000"/>
              </a:lnSpc>
              <a:spcBef>
                <a:spcPct val="0"/>
              </a:spcBef>
              <a:buFontTx/>
              <a:buNone/>
            </a:pPr>
            <a:r>
              <a:rPr lang="sv-SE" sz="2400" dirty="0">
                <a:latin typeface="+mn-lt"/>
                <a:cs typeface="Times New Roman" pitchFamily="18" charset="0"/>
              </a:rPr>
              <a:t>Krav för godkänt:</a:t>
            </a:r>
          </a:p>
          <a:p>
            <a:pPr eaLnBrk="1" hangingPunct="1">
              <a:lnSpc>
                <a:spcPct val="90000"/>
              </a:lnSpc>
              <a:spcBef>
                <a:spcPct val="0"/>
              </a:spcBef>
              <a:buClr>
                <a:srgbClr val="FF0000"/>
              </a:buClr>
            </a:pPr>
            <a:r>
              <a:rPr lang="sv-SE" sz="2400" dirty="0">
                <a:latin typeface="+mn-lt"/>
                <a:cs typeface="Times New Roman" pitchFamily="18" charset="0"/>
              </a:rPr>
              <a:t>att 70% av svaren är rätt besvarade</a:t>
            </a:r>
          </a:p>
          <a:p>
            <a:pPr marL="0" indent="0" eaLnBrk="1" hangingPunct="1">
              <a:lnSpc>
                <a:spcPct val="90000"/>
              </a:lnSpc>
              <a:spcBef>
                <a:spcPct val="0"/>
              </a:spcBef>
              <a:buClr>
                <a:srgbClr val="FF0000"/>
              </a:buClr>
              <a:buNone/>
            </a:pPr>
            <a:endParaRPr lang="sv-SE" sz="2400" dirty="0">
              <a:latin typeface="+mn-lt"/>
              <a:cs typeface="Times New Roman" pitchFamily="18" charset="0"/>
            </a:endParaRPr>
          </a:p>
        </p:txBody>
      </p:sp>
      <p:sp>
        <p:nvSpPr>
          <p:cNvPr id="65543" name="Rectangle 5"/>
          <p:cNvSpPr>
            <a:spLocks noGrp="1" noChangeArrowheads="1"/>
          </p:cNvSpPr>
          <p:nvPr>
            <p:ph type="body" sz="half" idx="2"/>
          </p:nvPr>
        </p:nvSpPr>
        <p:spPr>
          <a:xfrm>
            <a:off x="4724400" y="1676400"/>
            <a:ext cx="4038600" cy="4495800"/>
          </a:xfrm>
          <a:noFill/>
        </p:spPr>
        <p:txBody>
          <a:bodyPr/>
          <a:lstStyle/>
          <a:p>
            <a:pPr marL="0" indent="0" eaLnBrk="1" hangingPunct="1">
              <a:spcBef>
                <a:spcPct val="0"/>
              </a:spcBef>
              <a:buClr>
                <a:srgbClr val="FF0000"/>
              </a:buClr>
              <a:buNone/>
            </a:pPr>
            <a:endParaRPr lang="sv-SE" sz="2400" dirty="0">
              <a:latin typeface="+mn-lt"/>
              <a:cs typeface="Times New Roman" pitchFamily="18" charset="0"/>
            </a:endParaRPr>
          </a:p>
        </p:txBody>
      </p:sp>
      <p:sp>
        <p:nvSpPr>
          <p:cNvPr id="3" name="Platshållare för sidfot 2">
            <a:extLst>
              <a:ext uri="{FF2B5EF4-FFF2-40B4-BE49-F238E27FC236}">
                <a16:creationId xmlns:a16="http://schemas.microsoft.com/office/drawing/2014/main" id="{292C4595-59B1-4E2F-925F-9EC31B8BC0A9}"/>
              </a:ext>
            </a:extLst>
          </p:cNvPr>
          <p:cNvSpPr>
            <a:spLocks noGrp="1"/>
          </p:cNvSpPr>
          <p:nvPr>
            <p:ph type="ftr" sz="quarter" idx="11"/>
          </p:nvPr>
        </p:nvSpPr>
        <p:spPr/>
        <p:txBody>
          <a:bodyPr/>
          <a:lstStyle/>
          <a:p>
            <a:r>
              <a:rPr lang="sv-SE"/>
              <a:t>Kemiska arbetsmiljörisker - Industri</a:t>
            </a:r>
          </a:p>
        </p:txBody>
      </p:sp>
      <p:sp>
        <p:nvSpPr>
          <p:cNvPr id="4" name="Platshållare för bildnummer 3">
            <a:extLst>
              <a:ext uri="{FF2B5EF4-FFF2-40B4-BE49-F238E27FC236}">
                <a16:creationId xmlns:a16="http://schemas.microsoft.com/office/drawing/2014/main" id="{D1216D6C-8275-41C1-A4AA-567B5A021BF7}"/>
              </a:ext>
            </a:extLst>
          </p:cNvPr>
          <p:cNvSpPr>
            <a:spLocks noGrp="1"/>
          </p:cNvSpPr>
          <p:nvPr>
            <p:ph type="sldNum" sz="quarter" idx="12"/>
          </p:nvPr>
        </p:nvSpPr>
        <p:spPr/>
        <p:txBody>
          <a:bodyPr/>
          <a:lstStyle/>
          <a:p>
            <a:fld id="{24B771AD-66DB-4BE0-9BC9-42B41F4325E8}" type="slidenum">
              <a:rPr lang="sv-SE" smtClean="0"/>
              <a:pPr/>
              <a:t>97</a:t>
            </a:fld>
            <a:endParaRPr lang="sv-SE"/>
          </a:p>
        </p:txBody>
      </p:sp>
      <p:sp>
        <p:nvSpPr>
          <p:cNvPr id="8" name="Platshållare för datum 4">
            <a:extLst>
              <a:ext uri="{FF2B5EF4-FFF2-40B4-BE49-F238E27FC236}">
                <a16:creationId xmlns:a16="http://schemas.microsoft.com/office/drawing/2014/main" id="{0ED794B5-4F69-4E69-833F-B52D3FD50037}"/>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5009436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3"/>
          <p:cNvSpPr>
            <a:spLocks noGrp="1" noChangeArrowheads="1"/>
          </p:cNvSpPr>
          <p:nvPr>
            <p:ph type="title"/>
          </p:nvPr>
        </p:nvSpPr>
        <p:spPr/>
        <p:txBody>
          <a:bodyPr/>
          <a:lstStyle/>
          <a:p>
            <a:pPr eaLnBrk="1" hangingPunct="1"/>
            <a:r>
              <a:rPr lang="sv-SE" sz="4800" dirty="0">
                <a:latin typeface="+mn-lt"/>
              </a:rPr>
              <a:t>Tack för idag</a:t>
            </a:r>
            <a:endParaRPr lang="sv-SE" sz="4000" dirty="0">
              <a:latin typeface="+mn-lt"/>
              <a:cs typeface="Times New Roman" pitchFamily="18" charset="0"/>
            </a:endParaRPr>
          </a:p>
        </p:txBody>
      </p:sp>
      <p:sp>
        <p:nvSpPr>
          <p:cNvPr id="67590" name="Rectangle 4"/>
          <p:cNvSpPr>
            <a:spLocks noGrp="1" noChangeArrowheads="1"/>
          </p:cNvSpPr>
          <p:nvPr>
            <p:ph type="body" sz="half" idx="1"/>
          </p:nvPr>
        </p:nvSpPr>
        <p:spPr>
          <a:xfrm>
            <a:off x="762000" y="1676400"/>
            <a:ext cx="7924800" cy="4114800"/>
          </a:xfrm>
          <a:noFill/>
        </p:spPr>
        <p:txBody>
          <a:bodyPr>
            <a:normAutofit/>
          </a:bodyPr>
          <a:lstStyle/>
          <a:p>
            <a:pPr algn="ctr" eaLnBrk="1" hangingPunct="1">
              <a:spcBef>
                <a:spcPct val="0"/>
              </a:spcBef>
              <a:buFontTx/>
              <a:buNone/>
            </a:pPr>
            <a:r>
              <a:rPr lang="sv-SE" sz="2000" dirty="0">
                <a:latin typeface="+mn-lt"/>
                <a:cs typeface="Times New Roman" pitchFamily="18" charset="0"/>
                <a:hlinkClick r:id="rId3"/>
              </a:rPr>
              <a:t>www.KEMI.se</a:t>
            </a:r>
            <a:endParaRPr lang="sv-SE" sz="2000" dirty="0">
              <a:latin typeface="+mn-lt"/>
              <a:cs typeface="Times New Roman" pitchFamily="18" charset="0"/>
            </a:endParaRPr>
          </a:p>
          <a:p>
            <a:pPr algn="ctr" eaLnBrk="1" hangingPunct="1">
              <a:spcBef>
                <a:spcPct val="0"/>
              </a:spcBef>
              <a:buFontTx/>
              <a:buNone/>
            </a:pPr>
            <a:r>
              <a:rPr lang="sv-SE" sz="2000" dirty="0">
                <a:latin typeface="+mn-lt"/>
                <a:cs typeface="Times New Roman" pitchFamily="18" charset="0"/>
                <a:hlinkClick r:id="rId4"/>
              </a:rPr>
              <a:t>WWW.AV.SE</a:t>
            </a:r>
            <a:endParaRPr lang="sv-SE" sz="2000" dirty="0">
              <a:latin typeface="+mn-lt"/>
              <a:cs typeface="Times New Roman" pitchFamily="18" charset="0"/>
            </a:endParaRPr>
          </a:p>
          <a:p>
            <a:pPr algn="ctr" eaLnBrk="1" hangingPunct="1">
              <a:spcBef>
                <a:spcPct val="0"/>
              </a:spcBef>
              <a:buFontTx/>
              <a:buNone/>
            </a:pPr>
            <a:r>
              <a:rPr lang="sv-SE" sz="2000" dirty="0">
                <a:cs typeface="Times New Roman" pitchFamily="18" charset="0"/>
                <a:hlinkClick r:id="rId5"/>
              </a:rPr>
              <a:t>WWW.ANDNINSSKYDD.NU</a:t>
            </a:r>
            <a:endParaRPr lang="sv-SE" sz="2000" dirty="0">
              <a:cs typeface="Times New Roman" pitchFamily="18" charset="0"/>
            </a:endParaRPr>
          </a:p>
          <a:p>
            <a:pPr algn="ctr" eaLnBrk="1" hangingPunct="1">
              <a:spcBef>
                <a:spcPct val="0"/>
              </a:spcBef>
              <a:buFontTx/>
              <a:buNone/>
            </a:pPr>
            <a:r>
              <a:rPr lang="sv-SE" sz="2000" dirty="0">
                <a:latin typeface="+mn-lt"/>
                <a:cs typeface="Times New Roman" pitchFamily="18" charset="0"/>
                <a:hlinkClick r:id="rId6"/>
              </a:rPr>
              <a:t>WWW.ECHA.europa.eu</a:t>
            </a:r>
            <a:endParaRPr lang="sv-SE" sz="2000" dirty="0">
              <a:latin typeface="+mn-lt"/>
              <a:cs typeface="Times New Roman" pitchFamily="18" charset="0"/>
            </a:endParaRPr>
          </a:p>
          <a:p>
            <a:pPr algn="ctr" eaLnBrk="1" hangingPunct="1">
              <a:spcBef>
                <a:spcPct val="0"/>
              </a:spcBef>
              <a:buFontTx/>
              <a:buNone/>
            </a:pPr>
            <a:endParaRPr lang="sv-SE" sz="2000" dirty="0">
              <a:latin typeface="+mn-lt"/>
              <a:cs typeface="Times New Roman" pitchFamily="18" charset="0"/>
            </a:endParaRPr>
          </a:p>
        </p:txBody>
      </p:sp>
      <p:sp>
        <p:nvSpPr>
          <p:cNvPr id="3" name="Platshållare för sidfot 2">
            <a:extLst>
              <a:ext uri="{FF2B5EF4-FFF2-40B4-BE49-F238E27FC236}">
                <a16:creationId xmlns:a16="http://schemas.microsoft.com/office/drawing/2014/main" id="{8D1F3370-3E45-4A71-8110-5DBA8737989E}"/>
              </a:ext>
            </a:extLst>
          </p:cNvPr>
          <p:cNvSpPr>
            <a:spLocks noGrp="1"/>
          </p:cNvSpPr>
          <p:nvPr>
            <p:ph type="ftr" sz="quarter" idx="11"/>
          </p:nvPr>
        </p:nvSpPr>
        <p:spPr/>
        <p:txBody>
          <a:bodyPr/>
          <a:lstStyle/>
          <a:p>
            <a:r>
              <a:rPr lang="sv-SE"/>
              <a:t>Kemiska arbetsmiljörisker - Industri</a:t>
            </a:r>
            <a:endParaRPr lang="sv-SE" dirty="0"/>
          </a:p>
        </p:txBody>
      </p:sp>
      <p:sp>
        <p:nvSpPr>
          <p:cNvPr id="4" name="Platshållare för bildnummer 3">
            <a:extLst>
              <a:ext uri="{FF2B5EF4-FFF2-40B4-BE49-F238E27FC236}">
                <a16:creationId xmlns:a16="http://schemas.microsoft.com/office/drawing/2014/main" id="{3746EA9D-BAC0-425B-9D32-AEC2CB88975E}"/>
              </a:ext>
            </a:extLst>
          </p:cNvPr>
          <p:cNvSpPr>
            <a:spLocks noGrp="1"/>
          </p:cNvSpPr>
          <p:nvPr>
            <p:ph type="sldNum" sz="quarter" idx="12"/>
          </p:nvPr>
        </p:nvSpPr>
        <p:spPr/>
        <p:txBody>
          <a:bodyPr/>
          <a:lstStyle/>
          <a:p>
            <a:fld id="{24B771AD-66DB-4BE0-9BC9-42B41F4325E8}" type="slidenum">
              <a:rPr lang="sv-SE" smtClean="0"/>
              <a:pPr/>
              <a:t>98</a:t>
            </a:fld>
            <a:endParaRPr lang="sv-SE"/>
          </a:p>
        </p:txBody>
      </p:sp>
      <p:sp>
        <p:nvSpPr>
          <p:cNvPr id="7" name="Platshållare för datum 4">
            <a:extLst>
              <a:ext uri="{FF2B5EF4-FFF2-40B4-BE49-F238E27FC236}">
                <a16:creationId xmlns:a16="http://schemas.microsoft.com/office/drawing/2014/main" id="{686F7787-3B38-493D-8AA2-F7A22624AF47}"/>
              </a:ext>
            </a:extLst>
          </p:cNvPr>
          <p:cNvSpPr>
            <a:spLocks noGrp="1"/>
          </p:cNvSpPr>
          <p:nvPr>
            <p:ph type="dt" sz="half" idx="10"/>
          </p:nvPr>
        </p:nvSpPr>
        <p:spPr>
          <a:xfrm>
            <a:off x="457200" y="6356350"/>
            <a:ext cx="2133600" cy="365125"/>
          </a:xfrm>
        </p:spPr>
        <p:txBody>
          <a:bodyPr/>
          <a:lstStyle/>
          <a:p>
            <a:r>
              <a:rPr lang="sv-SE"/>
              <a:t>2022</a:t>
            </a:r>
            <a:endParaRPr lang="sv-SE" dirty="0"/>
          </a:p>
        </p:txBody>
      </p:sp>
    </p:spTree>
    <p:extLst>
      <p:ext uri="{BB962C8B-B14F-4D97-AF65-F5344CB8AC3E}">
        <p14:creationId xmlns:p14="http://schemas.microsoft.com/office/powerpoint/2010/main" val="189443393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d700a4f-a4fc-4514-8813-aa26e6147463" xsi:nil="true"/>
    <lcf76f155ced4ddcb4097134ff3c332f xmlns="9b11bc97-7b82-46bc-b251-65f5751c325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DCB30E66916EF4ABC5FC3661EB472C8" ma:contentTypeVersion="16" ma:contentTypeDescription="Skapa ett nytt dokument." ma:contentTypeScope="" ma:versionID="dec1f686f436bafd1e5be4a41041082f">
  <xsd:schema xmlns:xsd="http://www.w3.org/2001/XMLSchema" xmlns:xs="http://www.w3.org/2001/XMLSchema" xmlns:p="http://schemas.microsoft.com/office/2006/metadata/properties" xmlns:ns2="9b11bc97-7b82-46bc-b251-65f5751c3257" xmlns:ns3="4d700a4f-a4fc-4514-8813-aa26e6147463" targetNamespace="http://schemas.microsoft.com/office/2006/metadata/properties" ma:root="true" ma:fieldsID="1f1ea19e32c82a33157d9cbceac0505b" ns2:_="" ns3:_="">
    <xsd:import namespace="9b11bc97-7b82-46bc-b251-65f5751c3257"/>
    <xsd:import namespace="4d700a4f-a4fc-4514-8813-aa26e61474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1bc97-7b82-46bc-b251-65f5751c3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53b70bdf-14b5-4117-b6e8-6a6aee5611c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700a4f-a4fc-4514-8813-aa26e614746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c5e277-926d-4a92-9466-8eefb928637e}" ma:internalName="TaxCatchAll" ma:showField="CatchAllData" ma:web="4d700a4f-a4fc-4514-8813-aa26e6147463">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5A2997-A6D4-4A82-8456-C6A4FF0B3EC9}">
  <ds:schemaRefs>
    <ds:schemaRef ds:uri="http://schemas.microsoft.com/sharepoint/v3/contenttype/forms"/>
  </ds:schemaRefs>
</ds:datastoreItem>
</file>

<file path=customXml/itemProps2.xml><?xml version="1.0" encoding="utf-8"?>
<ds:datastoreItem xmlns:ds="http://schemas.openxmlformats.org/officeDocument/2006/customXml" ds:itemID="{9BDCE31A-F5A2-47B8-A308-09720660A059}">
  <ds:schemaRefs>
    <ds:schemaRef ds:uri="http://schemas.microsoft.com/office/2006/metadata/properties"/>
    <ds:schemaRef ds:uri="http://purl.org/dc/dcmitype/"/>
    <ds:schemaRef ds:uri="9b11bc97-7b82-46bc-b251-65f5751c3257"/>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 ds:uri="4d700a4f-a4fc-4514-8813-aa26e6147463"/>
  </ds:schemaRefs>
</ds:datastoreItem>
</file>

<file path=customXml/itemProps3.xml><?xml version="1.0" encoding="utf-8"?>
<ds:datastoreItem xmlns:ds="http://schemas.openxmlformats.org/officeDocument/2006/customXml" ds:itemID="{227BF060-6918-4397-A324-C03CD7E56A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11bc97-7b82-46bc-b251-65f5751c3257"/>
    <ds:schemaRef ds:uri="4d700a4f-a4fc-4514-8813-aa26e6147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43770</TotalTime>
  <Words>6516</Words>
  <Application>Microsoft Office PowerPoint</Application>
  <PresentationFormat>Bildspel på skärmen (4:3)</PresentationFormat>
  <Paragraphs>1136</Paragraphs>
  <Slides>98</Slides>
  <Notes>76</Notes>
  <HiddenSlides>0</HiddenSlides>
  <MMClips>0</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1</vt:i4>
      </vt:variant>
      <vt:variant>
        <vt:lpstr>Bildrubriker</vt:lpstr>
      </vt:variant>
      <vt:variant>
        <vt:i4>98</vt:i4>
      </vt:variant>
    </vt:vector>
  </HeadingPairs>
  <TitlesOfParts>
    <vt:vector size="107" baseType="lpstr">
      <vt:lpstr>Arial</vt:lpstr>
      <vt:lpstr>Arial</vt:lpstr>
      <vt:lpstr>Arial Black</vt:lpstr>
      <vt:lpstr>Calibri</vt:lpstr>
      <vt:lpstr>Garamond</vt:lpstr>
      <vt:lpstr>Open Sans</vt:lpstr>
      <vt:lpstr>Wingdings</vt:lpstr>
      <vt:lpstr>Office-tema</vt:lpstr>
      <vt:lpstr>Paintbrush Picture</vt:lpstr>
      <vt:lpstr>Uppdateringar 2022</vt:lpstr>
      <vt:lpstr>Till dig som ska hålla kursen</vt:lpstr>
      <vt:lpstr>Exempel på anpassning av materialet</vt:lpstr>
      <vt:lpstr>Filmer</vt:lpstr>
      <vt:lpstr>Kemiska arbetsmiljörisker Härdplaster</vt:lpstr>
      <vt:lpstr>Kursens innehåll</vt:lpstr>
      <vt:lpstr>Kemiska ämnen kan bl a vara</vt:lpstr>
      <vt:lpstr>Vad är kemiska risker?</vt:lpstr>
      <vt:lpstr>Fyra upptagningsvägar</vt:lpstr>
      <vt:lpstr>Hur vi kan påverkas</vt:lpstr>
      <vt:lpstr>Hur vi påverkas – på huden</vt:lpstr>
      <vt:lpstr>Hur vi påverkas i</vt:lpstr>
      <vt:lpstr>Tecken på utveckling av överkänslighet</vt:lpstr>
      <vt:lpstr>Allergi</vt:lpstr>
      <vt:lpstr>Information om produkternas kemiska egenskaper</vt:lpstr>
      <vt:lpstr>Krav på märkning</vt:lpstr>
      <vt:lpstr>PowerPoint-presentation</vt:lpstr>
      <vt:lpstr>Exempel på faroangivelser som kan gälla härdplast</vt:lpstr>
      <vt:lpstr>Vad står det på etiketten?</vt:lpstr>
      <vt:lpstr>Här kan du lägga in en egen etikett</vt:lpstr>
      <vt:lpstr>Säkerhetsdatablad</vt:lpstr>
      <vt:lpstr>Säkerhetsdatablad informerar:</vt:lpstr>
      <vt:lpstr>Säkerhetsdatablad informerar:</vt:lpstr>
      <vt:lpstr>Här kan du lägga in ett eget säkerhetsdatablad</vt:lpstr>
      <vt:lpstr>Vad är härdplast?</vt:lpstr>
      <vt:lpstr>Vilka är de vanligaste härdplasterna?</vt:lpstr>
      <vt:lpstr>Härdplastkomponenterna</vt:lpstr>
      <vt:lpstr>Svenska Utbildningskrav</vt:lpstr>
      <vt:lpstr>Svenska Utbildningskrav</vt:lpstr>
      <vt:lpstr>PowerPoint-presentation</vt:lpstr>
      <vt:lpstr>Vem reglerar vad?</vt:lpstr>
      <vt:lpstr>PowerPoint-presentation</vt:lpstr>
      <vt:lpstr>Hur vet du om produkten innehåller diisocyanter?</vt:lpstr>
      <vt:lpstr>Kan man använda lukt som indikation på fara?</vt:lpstr>
      <vt:lpstr>Diisocyanaternas kemi</vt:lpstr>
      <vt:lpstr>Diisocyanaternas kemi</vt:lpstr>
      <vt:lpstr>Risk för exponering av diisocyanater</vt:lpstr>
      <vt:lpstr>Risk för exponering av diisocyanater</vt:lpstr>
      <vt:lpstr>Risk för exponering av diisocyanater</vt:lpstr>
      <vt:lpstr>Sprutmålning diisocyanater</vt:lpstr>
      <vt:lpstr>PowerPoint-presentation</vt:lpstr>
      <vt:lpstr>Dokumentation av riskbedömning</vt:lpstr>
      <vt:lpstr>Skyltning och information</vt:lpstr>
      <vt:lpstr>AFS 2014:43 Kemiska arbetsmiljörisker</vt:lpstr>
      <vt:lpstr>Läkarundersökning</vt:lpstr>
      <vt:lpstr>Tjänstbarhetsbedömning för  luftvägssensibiliserande ämnen</vt:lpstr>
      <vt:lpstr>Periodisk läkarundersökning med tjänstbarhetsbedömning</vt:lpstr>
      <vt:lpstr>Periodisk läkarundersökning med tjänstbarhetsbedömning</vt:lpstr>
      <vt:lpstr>PowerPoint-presentation</vt:lpstr>
      <vt:lpstr>PowerPoint-presentation</vt:lpstr>
      <vt:lpstr>PowerPoint-presentation</vt:lpstr>
      <vt:lpstr>Hur ska man arbeta säkert?</vt:lpstr>
      <vt:lpstr>Beteendebaserad säkerhetskultur</vt:lpstr>
      <vt:lpstr>Säker arbetsplats?</vt:lpstr>
      <vt:lpstr>Beteendebaserad säkerhetskultur</vt:lpstr>
      <vt:lpstr>Varför gör vi som vi gör?</vt:lpstr>
      <vt:lpstr>Vad styr beteendet </vt:lpstr>
      <vt:lpstr>Hur kan vi förändra beteenden?</vt:lpstr>
      <vt:lpstr>Effektfulla konsekvenser</vt:lpstr>
      <vt:lpstr>Beteendebaserad Säkerhet</vt:lpstr>
      <vt:lpstr>Förebygg skada och olycksrisk</vt:lpstr>
      <vt:lpstr>PowerPoint-presentation</vt:lpstr>
      <vt:lpstr>Förebygg luftvägsskador</vt:lpstr>
      <vt:lpstr>Hygieniska gränsvärden</vt:lpstr>
      <vt:lpstr>Hygieniska gränsvärden - exempel</vt:lpstr>
      <vt:lpstr>Hygieniska gränsvärden - mätningar</vt:lpstr>
      <vt:lpstr>Personligt skydd</vt:lpstr>
      <vt:lpstr>Om andningsskydd</vt:lpstr>
      <vt:lpstr>Friskluftsmask</vt:lpstr>
      <vt:lpstr>Om andningsskydd-filtermask</vt:lpstr>
      <vt:lpstr>Om andningsskydd-val av filter</vt:lpstr>
      <vt:lpstr>Andningsskydd</vt:lpstr>
      <vt:lpstr>Om ögonskydd</vt:lpstr>
      <vt:lpstr>Om skydd av huden</vt:lpstr>
      <vt:lpstr>Val av skyddshandskar</vt:lpstr>
      <vt:lpstr>PowerPoint-presentation</vt:lpstr>
      <vt:lpstr>Exempel på utrustning</vt:lpstr>
      <vt:lpstr>Hantering av avfall – ohärdad produkt</vt:lpstr>
      <vt:lpstr>Vid stänk i ögonen</vt:lpstr>
      <vt:lpstr>Vid kontaminering av hud</vt:lpstr>
      <vt:lpstr>Vid inandning</vt:lpstr>
      <vt:lpstr>Vad gör jag vid spill?</vt:lpstr>
      <vt:lpstr>De olika materialen</vt:lpstr>
      <vt:lpstr>Epoxi – hälsoegenskaper komponenterna</vt:lpstr>
      <vt:lpstr>Era egna epoxyprodukter</vt:lpstr>
      <vt:lpstr>Akrylat - komponenterna</vt:lpstr>
      <vt:lpstr>Akrylat - komponenterna</vt:lpstr>
      <vt:lpstr>Här kan du lägga in information om dina egna akrylatprodukter.</vt:lpstr>
      <vt:lpstr>Polyuretan - hälsoegenskaper</vt:lpstr>
      <vt:lpstr>Här kan du lägga in information om dina egna polyuretanprodukter</vt:lpstr>
      <vt:lpstr>PowerPoint-presentation</vt:lpstr>
      <vt:lpstr>Här kan du lägga in information om era Polyureaprodukter.</vt:lpstr>
      <vt:lpstr>Information till 3:e person </vt:lpstr>
      <vt:lpstr>Skyltning av arbetsplats</vt:lpstr>
      <vt:lpstr>Hantering av avfall</vt:lpstr>
      <vt:lpstr>Märkning av farligt avfall</vt:lpstr>
      <vt:lpstr>Prov</vt:lpstr>
      <vt:lpstr>Tack för idag</vt:lpstr>
    </vt:vector>
  </TitlesOfParts>
  <Company>Svenskt Näringsliv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Härdplaster</dc:title>
  <dc:creator>ktf_emmand</dc:creator>
  <cp:lastModifiedBy>Kerstin Sedendahl</cp:lastModifiedBy>
  <cp:revision>317</cp:revision>
  <cp:lastPrinted>2022-04-06T16:35:01Z</cp:lastPrinted>
  <dcterms:created xsi:type="dcterms:W3CDTF">2015-03-31T07:39:07Z</dcterms:created>
  <dcterms:modified xsi:type="dcterms:W3CDTF">2023-06-13T12:51:43Z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0x010100DDCB30E66916EF4ABC5FC3661EB472C8</vt:lpwstr>
  </property>
  <property fmtid="{D5CDD505-2E9C-101B-9397-08002B2CF9AE}" pid="3" name="MediaServiceImageTags">
    <vt:lpwstr/>
  </property>
</Properties>
</file>